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9" r:id="rId2"/>
    <p:sldId id="264" r:id="rId3"/>
    <p:sldId id="258" r:id="rId4"/>
    <p:sldId id="259" r:id="rId5"/>
    <p:sldId id="262" r:id="rId6"/>
    <p:sldId id="263" r:id="rId7"/>
    <p:sldId id="261" r:id="rId8"/>
    <p:sldId id="265" r:id="rId9"/>
    <p:sldId id="267" r:id="rId10"/>
    <p:sldId id="269" r:id="rId11"/>
    <p:sldId id="270" r:id="rId12"/>
    <p:sldId id="272" r:id="rId13"/>
    <p:sldId id="273" r:id="rId14"/>
    <p:sldId id="274" r:id="rId15"/>
    <p:sldId id="275" r:id="rId16"/>
    <p:sldId id="276" r:id="rId17"/>
    <p:sldId id="277" r:id="rId18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gnes Cecilie Wilhelmsen Giertsen" initials="ACWG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123" d="100"/>
          <a:sy n="123" d="100"/>
        </p:scale>
        <p:origin x="-96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1890699116587043"/>
          <c:y val="0.10561313815268956"/>
          <c:w val="0.74260879929096613"/>
          <c:h val="0.71562824696473337"/>
        </c:manualLayout>
      </c:layout>
      <c:lineChart>
        <c:grouping val="standar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Gutt</c:v>
                </c:pt>
              </c:strCache>
            </c:strRef>
          </c:tx>
          <c:cat>
            <c:strRef>
              <c:f>'Ark1'!$A$2:$A$7</c:f>
              <c:strCache>
                <c:ptCount val="6"/>
                <c:pt idx="0">
                  <c:v>13 år</c:v>
                </c:pt>
                <c:pt idx="1">
                  <c:v>14 år</c:v>
                </c:pt>
                <c:pt idx="2">
                  <c:v>15 år</c:v>
                </c:pt>
                <c:pt idx="3">
                  <c:v>16 år</c:v>
                </c:pt>
                <c:pt idx="4">
                  <c:v>17 år</c:v>
                </c:pt>
                <c:pt idx="5">
                  <c:v>18 år</c:v>
                </c:pt>
              </c:strCache>
            </c:strRef>
          </c:cat>
          <c:val>
            <c:numRef>
              <c:f>'Ark1'!$B$2:$B$7</c:f>
              <c:numCache>
                <c:formatCode>General</c:formatCode>
                <c:ptCount val="6"/>
                <c:pt idx="0">
                  <c:v>4</c:v>
                </c:pt>
                <c:pt idx="1">
                  <c:v>10</c:v>
                </c:pt>
                <c:pt idx="2">
                  <c:v>18</c:v>
                </c:pt>
                <c:pt idx="3">
                  <c:v>13</c:v>
                </c:pt>
                <c:pt idx="4">
                  <c:v>18</c:v>
                </c:pt>
                <c:pt idx="5">
                  <c:v>25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E328-44EF-B9CE-87161652C05A}"/>
            </c:ext>
          </c:extLst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Jente</c:v>
                </c:pt>
              </c:strCache>
            </c:strRef>
          </c:tx>
          <c:cat>
            <c:strRef>
              <c:f>'Ark1'!$A$2:$A$7</c:f>
              <c:strCache>
                <c:ptCount val="6"/>
                <c:pt idx="0">
                  <c:v>13 år</c:v>
                </c:pt>
                <c:pt idx="1">
                  <c:v>14 år</c:v>
                </c:pt>
                <c:pt idx="2">
                  <c:v>15 år</c:v>
                </c:pt>
                <c:pt idx="3">
                  <c:v>16 år</c:v>
                </c:pt>
                <c:pt idx="4">
                  <c:v>17 år</c:v>
                </c:pt>
                <c:pt idx="5">
                  <c:v>18 år</c:v>
                </c:pt>
              </c:strCache>
            </c:strRef>
          </c:cat>
          <c:val>
            <c:numRef>
              <c:f>'Ark1'!$C$2:$C$7</c:f>
              <c:numCache>
                <c:formatCode>General</c:formatCode>
                <c:ptCount val="6"/>
                <c:pt idx="0">
                  <c:v>3</c:v>
                </c:pt>
                <c:pt idx="1">
                  <c:v>8</c:v>
                </c:pt>
                <c:pt idx="2">
                  <c:v>20</c:v>
                </c:pt>
                <c:pt idx="3">
                  <c:v>14</c:v>
                </c:pt>
                <c:pt idx="4">
                  <c:v>16</c:v>
                </c:pt>
                <c:pt idx="5">
                  <c:v>12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E328-44EF-B9CE-87161652C0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1051264"/>
        <c:axId val="61052800"/>
      </c:lineChart>
      <c:catAx>
        <c:axId val="610512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61052800"/>
        <c:crosses val="autoZero"/>
        <c:auto val="1"/>
        <c:lblAlgn val="ctr"/>
        <c:lblOffset val="100"/>
        <c:noMultiLvlLbl val="0"/>
      </c:catAx>
      <c:valAx>
        <c:axId val="610528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105126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nb-NO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3278713437467682E-2"/>
          <c:y val="5.6459308522285562E-2"/>
          <c:w val="0.78318418800190226"/>
          <c:h val="0.722792454872246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Gutt</c:v>
                </c:pt>
              </c:strCache>
            </c:strRef>
          </c:tx>
          <c:invertIfNegative val="0"/>
          <c:cat>
            <c:strRef>
              <c:f>'Ark1'!$A$2:$A$5</c:f>
              <c:strCache>
                <c:ptCount val="4"/>
                <c:pt idx="0">
                  <c:v>Ja, flere ganger</c:v>
                </c:pt>
                <c:pt idx="1">
                  <c:v>Ja, noen ganger</c:v>
                </c:pt>
                <c:pt idx="2">
                  <c:v>Nei, aldri</c:v>
                </c:pt>
                <c:pt idx="3">
                  <c:v>Vet ikke</c:v>
                </c:pt>
              </c:strCache>
            </c:strRef>
          </c:cat>
          <c:val>
            <c:numRef>
              <c:f>'Ark1'!$B$2:$B$5</c:f>
              <c:numCache>
                <c:formatCode>General</c:formatCode>
                <c:ptCount val="4"/>
                <c:pt idx="0">
                  <c:v>5</c:v>
                </c:pt>
                <c:pt idx="1">
                  <c:v>6</c:v>
                </c:pt>
                <c:pt idx="2">
                  <c:v>83</c:v>
                </c:pt>
                <c:pt idx="3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6E4-4ABC-8D0F-B76AF99D43E0}"/>
            </c:ext>
          </c:extLst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Jente</c:v>
                </c:pt>
              </c:strCache>
            </c:strRef>
          </c:tx>
          <c:invertIfNegative val="0"/>
          <c:cat>
            <c:strRef>
              <c:f>'Ark1'!$A$2:$A$5</c:f>
              <c:strCache>
                <c:ptCount val="4"/>
                <c:pt idx="0">
                  <c:v>Ja, flere ganger</c:v>
                </c:pt>
                <c:pt idx="1">
                  <c:v>Ja, noen ganger</c:v>
                </c:pt>
                <c:pt idx="2">
                  <c:v>Nei, aldri</c:v>
                </c:pt>
                <c:pt idx="3">
                  <c:v>Vet ikke</c:v>
                </c:pt>
              </c:strCache>
            </c:strRef>
          </c:cat>
          <c:val>
            <c:numRef>
              <c:f>'Ark1'!$C$2:$C$5</c:f>
              <c:numCache>
                <c:formatCode>General</c:formatCode>
                <c:ptCount val="4"/>
                <c:pt idx="0">
                  <c:v>7</c:v>
                </c:pt>
                <c:pt idx="1">
                  <c:v>30</c:v>
                </c:pt>
                <c:pt idx="2">
                  <c:v>58</c:v>
                </c:pt>
                <c:pt idx="3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6E4-4ABC-8D0F-B76AF99D43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9476096"/>
        <c:axId val="129477632"/>
      </c:barChart>
      <c:catAx>
        <c:axId val="1294760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29477632"/>
        <c:crosses val="autoZero"/>
        <c:auto val="1"/>
        <c:lblAlgn val="ctr"/>
        <c:lblOffset val="100"/>
        <c:noMultiLvlLbl val="0"/>
      </c:catAx>
      <c:valAx>
        <c:axId val="1294776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947609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nb-NO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17E5DA-D501-4252-AAFE-4C4F8B4BD767}" type="datetimeFigureOut">
              <a:rPr lang="nb-NO" smtClean="0"/>
              <a:t>22.11.2018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A89CDC-1FCC-4480-96DD-562EC963CF6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51513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Når de 87 % som ikke deler nakenbilder av seg selv leser dette så kan det få dem til å tenke at de er unormale.</a:t>
            </a:r>
          </a:p>
          <a:p>
            <a:endParaRPr lang="nb-NO" dirty="0" smtClean="0"/>
          </a:p>
          <a:p>
            <a:r>
              <a:rPr lang="nb-NO" dirty="0" smtClean="0"/>
              <a:t>Viktig</a:t>
            </a:r>
            <a:r>
              <a:rPr lang="nb-NO" baseline="0" dirty="0" smtClean="0"/>
              <a:t> poeng for dette arbeidet. Vi skal ikke bygge opp under misoppfattelsen om at "alle ungdom gjør det".</a:t>
            </a:r>
          </a:p>
          <a:p>
            <a:endParaRPr lang="nb-NO" baseline="0" dirty="0" smtClean="0"/>
          </a:p>
          <a:p>
            <a:r>
              <a:rPr lang="nb-NO" baseline="0" dirty="0" smtClean="0"/>
              <a:t>De fleste delte med en kjæreste eller venn. 14 % av guttene og 20 % av jentene har delt med en person de kun kjenner fra nettet. 11/18 % til en bekjent. 9/8 % til en ukjent.</a:t>
            </a:r>
            <a:endParaRPr lang="nb-NO" dirty="0" smtClean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65D36-F373-8C4B-BC4D-E73737125000}" type="slidenum">
              <a:rPr lang="en-US" altLang="nb-NO" smtClean="0"/>
              <a:pPr/>
              <a:t>9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8013659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Store forskjeller på 13 åringene og 15</a:t>
            </a:r>
            <a:r>
              <a:rPr lang="nb-NO" baseline="0" dirty="0" smtClean="0"/>
              <a:t> åringene. </a:t>
            </a:r>
          </a:p>
          <a:p>
            <a:r>
              <a:rPr lang="nb-NO" baseline="0" dirty="0" smtClean="0"/>
              <a:t>Målgruppen vår er 13-16 år.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65D36-F373-8C4B-BC4D-E73737125000}" type="slidenum">
              <a:rPr lang="en-US" altLang="nb-NO" smtClean="0"/>
              <a:pPr/>
              <a:t>10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2926898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Å frivillig dele bilder av seg selv er en ting – å presse noen til å dele bilder er noe annet. Mange har aldri følt seg presset, men mellom</a:t>
            </a:r>
            <a:r>
              <a:rPr lang="nb-NO" baseline="0" dirty="0" smtClean="0"/>
              <a:t> 30 og 40 % av jentene har noen eller flere ganger følt seg presset</a:t>
            </a:r>
            <a:endParaRPr lang="nb-NO" dirty="0" smtClean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65D36-F373-8C4B-BC4D-E73737125000}" type="slidenum">
              <a:rPr lang="en-US" altLang="nb-NO" smtClean="0"/>
              <a:pPr/>
              <a:t>11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9737203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291: Trusselen – to jenter sammen, tør du,</a:t>
            </a:r>
            <a:r>
              <a:rPr lang="nb-NO" baseline="0" dirty="0" smtClean="0"/>
              <a:t> på poeng.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4FB66D-807A-4ECA-AF0F-72610E6F9F64}" type="slidenum">
              <a:rPr lang="en-US" altLang="nb-NO" smtClean="0"/>
              <a:pPr>
                <a:defRPr/>
              </a:pPr>
              <a:t>12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40588230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Mer og mer vanlig å ha kjæreste via nettet. Når en er kjærester så aksepteres det mer. Seksuell lavalder er 16 år. Du er så fin-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4FB66D-807A-4ECA-AF0F-72610E6F9F64}" type="slidenum">
              <a:rPr lang="en-US" altLang="nb-NO" smtClean="0"/>
              <a:pPr>
                <a:defRPr/>
              </a:pPr>
              <a:t>13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41188595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§305: sende nakenbilder, seksuell prat, få et</a:t>
            </a:r>
            <a:r>
              <a:rPr lang="nb-NO" baseline="0" dirty="0" smtClean="0"/>
              <a:t> barn til å kle av seg, seksualisert kontekst, </a:t>
            </a:r>
          </a:p>
          <a:p>
            <a:r>
              <a:rPr lang="nb-NO" baseline="0" dirty="0" smtClean="0"/>
              <a:t>§311: stilling, blikk, holdning, klær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4FB66D-807A-4ECA-AF0F-72610E6F9F64}" type="slidenum">
              <a:rPr lang="en-US" altLang="nb-NO" smtClean="0"/>
              <a:pPr>
                <a:defRPr/>
              </a:pPr>
              <a:t>14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72931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8E4A5-AFDC-43A0-9672-FFD6FABF3ACE}" type="datetimeFigureOut">
              <a:rPr lang="nb-NO" smtClean="0"/>
              <a:t>22.11.2018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98B3E-1209-49A3-BDAB-154FC0BEACD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43100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8E4A5-AFDC-43A0-9672-FFD6FABF3ACE}" type="datetimeFigureOut">
              <a:rPr lang="nb-NO" smtClean="0"/>
              <a:t>22.11.2018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98B3E-1209-49A3-BDAB-154FC0BEACD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28361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8E4A5-AFDC-43A0-9672-FFD6FABF3ACE}" type="datetimeFigureOut">
              <a:rPr lang="nb-NO" smtClean="0"/>
              <a:t>22.11.2018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98B3E-1209-49A3-BDAB-154FC0BEACD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000856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tel (hvi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GB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9379784" y="6518795"/>
            <a:ext cx="1528560" cy="178291"/>
          </a:xfrm>
          <a:prstGeom prst="rect">
            <a:avLst/>
          </a:prstGeom>
        </p:spPr>
        <p:txBody>
          <a:bodyPr/>
          <a:lstStyle/>
          <a:p>
            <a:fld id="{95756F92-A8ED-439A-838D-9613C06881E2}" type="datetime1">
              <a:rPr lang="nb-NO" smtClean="0"/>
              <a:t>22.11.2018</a:t>
            </a:fld>
            <a:endParaRPr lang="en-GB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0908344" y="6518796"/>
            <a:ext cx="521656" cy="178288"/>
          </a:xfrm>
          <a:prstGeom prst="rect">
            <a:avLst/>
          </a:prstGeom>
        </p:spPr>
        <p:txBody>
          <a:bodyPr/>
          <a:lstStyle/>
          <a:p>
            <a:r>
              <a:rPr lang="nb-NO" altLang="nb-NO" dirty="0"/>
              <a:t>Side </a:t>
            </a:r>
            <a:fld id="{F57D2C7E-FF28-3646-BDC8-24A1FA3E5E8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0467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8E4A5-AFDC-43A0-9672-FFD6FABF3ACE}" type="datetimeFigureOut">
              <a:rPr lang="nb-NO" smtClean="0"/>
              <a:t>22.11.2018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98B3E-1209-49A3-BDAB-154FC0BEACD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63681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8E4A5-AFDC-43A0-9672-FFD6FABF3ACE}" type="datetimeFigureOut">
              <a:rPr lang="nb-NO" smtClean="0"/>
              <a:t>22.11.2018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98B3E-1209-49A3-BDAB-154FC0BEACD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86393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8E4A5-AFDC-43A0-9672-FFD6FABF3ACE}" type="datetimeFigureOut">
              <a:rPr lang="nb-NO" smtClean="0"/>
              <a:t>22.11.2018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98B3E-1209-49A3-BDAB-154FC0BEACD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34583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8E4A5-AFDC-43A0-9672-FFD6FABF3ACE}" type="datetimeFigureOut">
              <a:rPr lang="nb-NO" smtClean="0"/>
              <a:t>22.11.2018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98B3E-1209-49A3-BDAB-154FC0BEACD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35794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8E4A5-AFDC-43A0-9672-FFD6FABF3ACE}" type="datetimeFigureOut">
              <a:rPr lang="nb-NO" smtClean="0"/>
              <a:t>22.11.2018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98B3E-1209-49A3-BDAB-154FC0BEACD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42301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8E4A5-AFDC-43A0-9672-FFD6FABF3ACE}" type="datetimeFigureOut">
              <a:rPr lang="nb-NO" smtClean="0"/>
              <a:t>22.11.2018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98B3E-1209-49A3-BDAB-154FC0BEACD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07578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8E4A5-AFDC-43A0-9672-FFD6FABF3ACE}" type="datetimeFigureOut">
              <a:rPr lang="nb-NO" smtClean="0"/>
              <a:t>22.11.2018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98B3E-1209-49A3-BDAB-154FC0BEACD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60193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8E4A5-AFDC-43A0-9672-FFD6FABF3ACE}" type="datetimeFigureOut">
              <a:rPr lang="nb-NO" smtClean="0"/>
              <a:t>22.11.2018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98B3E-1209-49A3-BDAB-154FC0BEACD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31767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48E4A5-AFDC-43A0-9672-FFD6FABF3ACE}" type="datetimeFigureOut">
              <a:rPr lang="nb-NO" smtClean="0"/>
              <a:t>22.11.2018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498B3E-1209-49A3-BDAB-154FC0BEACD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41523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aktivskola.org/film-om-grooming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699591"/>
            <a:ext cx="9144000" cy="1810372"/>
          </a:xfrm>
        </p:spPr>
        <p:txBody>
          <a:bodyPr>
            <a:normAutofit fontScale="90000"/>
          </a:bodyPr>
          <a:lstStyle/>
          <a:p>
            <a:r>
              <a:rPr lang="nb-NO" dirty="0" smtClean="0"/>
              <a:t>#BARNOGUNGE</a:t>
            </a:r>
            <a:br>
              <a:rPr lang="nb-NO" dirty="0" smtClean="0"/>
            </a:br>
            <a:r>
              <a:rPr lang="nb-NO" dirty="0"/>
              <a:t/>
            </a:r>
            <a:br>
              <a:rPr lang="nb-NO" dirty="0"/>
            </a:br>
            <a:r>
              <a:rPr lang="nb-NO" dirty="0" smtClean="0"/>
              <a:t>Ungdom som pusher grenser for å få likes, aktuelt regelverk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Agnes Giertsen, Helsesøster/ høgskolelektor</a:t>
            </a:r>
          </a:p>
          <a:p>
            <a:r>
              <a:rPr lang="nb-NO" dirty="0" smtClean="0"/>
              <a:t>&amp;</a:t>
            </a:r>
          </a:p>
          <a:p>
            <a:r>
              <a:rPr lang="nb-NO" dirty="0" smtClean="0"/>
              <a:t>Monica Johannesen Mørk, </a:t>
            </a:r>
            <a:r>
              <a:rPr lang="nb-NO" dirty="0" err="1" smtClean="0"/>
              <a:t>politistasjonsjef</a:t>
            </a:r>
            <a:endParaRPr lang="nb-NO" dirty="0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56" y="5883564"/>
            <a:ext cx="1893454" cy="720436"/>
          </a:xfrm>
          <a:prstGeom prst="rect">
            <a:avLst/>
          </a:prstGeom>
        </p:spPr>
      </p:pic>
      <p:pic>
        <p:nvPicPr>
          <p:cNvPr id="6" name="Picture 2" descr="Helsestasj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744" y="5883564"/>
            <a:ext cx="2013525" cy="720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6909" y="5883564"/>
            <a:ext cx="3260436" cy="974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121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Deling av nakenbilder – fordelt på kjønn og alder</a:t>
            </a:r>
            <a:endParaRPr lang="nb-NO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graphicFrame>
        <p:nvGraphicFramePr>
          <p:cNvPr id="6" name="Plassholder for innhold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7652365"/>
              </p:ext>
            </p:extLst>
          </p:nvPr>
        </p:nvGraphicFramePr>
        <p:xfrm>
          <a:off x="1442156" y="1926219"/>
          <a:ext cx="9307689" cy="33569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2409" y="5505922"/>
            <a:ext cx="2893484" cy="789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2005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Følte du deg presset til å sende nakenbildet?</a:t>
            </a:r>
            <a:endParaRPr lang="nb-NO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6" name="Plassholder for innhold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5108928"/>
              </p:ext>
            </p:extLst>
          </p:nvPr>
        </p:nvGraphicFramePr>
        <p:xfrm>
          <a:off x="1015697" y="2130099"/>
          <a:ext cx="10160607" cy="33661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4631" y="5496200"/>
            <a:ext cx="2893484" cy="789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4171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Aktuelle bestemmelser knyttet til seksualitet på nett og bruk av sosiale medier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30531" y="1725930"/>
            <a:ext cx="11329036" cy="4587829"/>
          </a:xfrm>
        </p:spPr>
        <p:txBody>
          <a:bodyPr/>
          <a:lstStyle/>
          <a:p>
            <a:pPr>
              <a:defRPr/>
            </a:pPr>
            <a:endParaRPr lang="nb-NO" altLang="nb-NO" b="1" dirty="0" smtClean="0"/>
          </a:p>
          <a:p>
            <a:pPr>
              <a:defRPr/>
            </a:pPr>
            <a:r>
              <a:rPr lang="nb-NO" altLang="nb-NO" sz="2000" b="1" dirty="0"/>
              <a:t>Straffelovens § 291 c - Voldtekt</a:t>
            </a:r>
            <a:endParaRPr lang="nb-NO" sz="2000" b="1" dirty="0"/>
          </a:p>
          <a:p>
            <a:pPr marL="0" indent="0">
              <a:buNone/>
            </a:pPr>
            <a:r>
              <a:rPr lang="nb-NO" altLang="nb-NO" sz="2000" dirty="0"/>
              <a:t>	Ved vold eller truende adferd får noen til å ha seksuell omgang med en annen eller </a:t>
            </a:r>
            <a:r>
              <a:rPr lang="nb-NO" altLang="nb-NO" sz="2000" dirty="0" smtClean="0"/>
              <a:t>utføre 	handlinger som </a:t>
            </a:r>
            <a:r>
              <a:rPr lang="nb-NO" altLang="nb-NO" sz="2000" dirty="0"/>
              <a:t>svarer til seksuell omgang med seg selv (uavhengig av alder)</a:t>
            </a:r>
          </a:p>
          <a:p>
            <a:pPr marL="0" indent="0">
              <a:buNone/>
            </a:pPr>
            <a:r>
              <a:rPr lang="nb-NO" altLang="nb-NO" sz="2000" dirty="0"/>
              <a:t>	</a:t>
            </a:r>
          </a:p>
          <a:p>
            <a:r>
              <a:rPr lang="nb-NO" sz="2000" b="1" dirty="0"/>
              <a:t>Seksuelt krenkende adferd offentlig eller uten samtykke §298</a:t>
            </a:r>
          </a:p>
          <a:p>
            <a:pPr marL="0" indent="0">
              <a:buNone/>
              <a:defRPr/>
            </a:pPr>
            <a:r>
              <a:rPr lang="nb-NO" sz="2000" dirty="0"/>
              <a:t>	Bot eller fengsel i inntil 1 år for i ord eller handling utvise seksuelt krenkende eller </a:t>
            </a:r>
            <a:r>
              <a:rPr lang="nb-NO" sz="2000" dirty="0" smtClean="0"/>
              <a:t>uanstendig 	adferd </a:t>
            </a:r>
            <a:r>
              <a:rPr lang="nb-NO" sz="2000" dirty="0"/>
              <a:t>på</a:t>
            </a:r>
          </a:p>
          <a:p>
            <a:pPr marL="0" indent="0">
              <a:buNone/>
              <a:defRPr/>
            </a:pPr>
            <a:r>
              <a:rPr lang="nb-NO" sz="2000" dirty="0"/>
              <a:t>	-offentlig sted, eller</a:t>
            </a:r>
          </a:p>
          <a:p>
            <a:pPr marL="0" indent="0">
              <a:buNone/>
              <a:defRPr/>
            </a:pPr>
            <a:r>
              <a:rPr lang="nb-NO" sz="2000" dirty="0"/>
              <a:t>	-ovenfor noen som ikke har samtykket til det</a:t>
            </a:r>
          </a:p>
          <a:p>
            <a:pPr marL="0" indent="0">
              <a:buNone/>
            </a:pPr>
            <a:endParaRPr lang="nb-NO" altLang="nb-NO" dirty="0"/>
          </a:p>
          <a:p>
            <a:endParaRPr lang="nb-NO" dirty="0"/>
          </a:p>
          <a:p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nb-NO" altLang="nb-NO" smtClean="0"/>
              <a:t>Endres i topp-/bunntekst</a:t>
            </a:r>
            <a:endParaRPr lang="nb-NO" alt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6ADF674-EBD2-4D08-89D5-380F1D8EA5B0}" type="datetime1">
              <a:rPr lang="nb-NO" altLang="nb-NO" smtClean="0"/>
              <a:pPr>
                <a:defRPr/>
              </a:pPr>
              <a:t>22.11.2018</a:t>
            </a:fld>
            <a:r>
              <a:rPr lang="nb-NO" altLang="nb-NO" smtClean="0"/>
              <a:t> • Side </a:t>
            </a:r>
            <a:fld id="{F7C44094-D1FF-4D17-B610-925F7E9C033B}" type="slidenum">
              <a:rPr lang="nb-NO" altLang="nb-NO" smtClean="0"/>
              <a:pPr>
                <a:defRPr/>
              </a:pPr>
              <a:t>12</a:t>
            </a:fld>
            <a:endParaRPr lang="nb-NO" altLang="nb-NO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8485" y="4592955"/>
            <a:ext cx="2609850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6980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30531" y="617220"/>
            <a:ext cx="11329036" cy="5696541"/>
          </a:xfrm>
        </p:spPr>
        <p:txBody>
          <a:bodyPr/>
          <a:lstStyle/>
          <a:p>
            <a:pPr lvl="1"/>
            <a:r>
              <a:rPr lang="nb-NO" altLang="nb-NO" sz="2000" b="1" dirty="0"/>
              <a:t>Straffelovens § 299 b</a:t>
            </a:r>
          </a:p>
          <a:p>
            <a:pPr marL="0" indent="0">
              <a:buNone/>
            </a:pPr>
            <a:r>
              <a:rPr lang="nb-NO" altLang="nb-NO" sz="2000" dirty="0"/>
              <a:t>Det er straffbart å få et barn under 14 år til å utføre handlinger som svarer </a:t>
            </a:r>
            <a:r>
              <a:rPr lang="nb-NO" altLang="nb-NO" sz="2000" dirty="0" smtClean="0"/>
              <a:t>til seksuell </a:t>
            </a:r>
            <a:r>
              <a:rPr lang="nb-NO" altLang="nb-NO" sz="2000" dirty="0"/>
              <a:t>omgang med seg selv (inntil 10 års fengsel).</a:t>
            </a:r>
          </a:p>
          <a:p>
            <a:pPr marL="0" indent="0">
              <a:buNone/>
            </a:pPr>
            <a:endParaRPr lang="nb-NO" altLang="nb-NO" sz="2000" b="1" dirty="0"/>
          </a:p>
          <a:p>
            <a:pPr lvl="1"/>
            <a:r>
              <a:rPr lang="nb-NO" altLang="nb-NO" sz="2000" b="1" dirty="0"/>
              <a:t>Straffelovens § 302</a:t>
            </a:r>
          </a:p>
          <a:p>
            <a:pPr marL="0" indent="0">
              <a:buNone/>
            </a:pPr>
            <a:r>
              <a:rPr lang="nb-NO" altLang="nb-NO" sz="2000" dirty="0"/>
              <a:t>På samme måte straffes den som får et barn mellom 14-16 år til å utføre </a:t>
            </a:r>
            <a:r>
              <a:rPr lang="nb-NO" altLang="nb-NO" sz="2000" dirty="0" smtClean="0"/>
              <a:t>handlinger </a:t>
            </a:r>
            <a:r>
              <a:rPr lang="nb-NO" altLang="nb-NO" sz="2000" dirty="0"/>
              <a:t>med seg selv som svarer til seksuell omgang med seg selv (inntil 6 års </a:t>
            </a:r>
            <a:r>
              <a:rPr lang="nb-NO" altLang="nb-NO" sz="2000" dirty="0" smtClean="0"/>
              <a:t>fengsel</a:t>
            </a:r>
            <a:r>
              <a:rPr lang="nb-NO" altLang="nb-NO" sz="2000" dirty="0"/>
              <a:t>. </a:t>
            </a:r>
          </a:p>
          <a:p>
            <a:pPr marL="0" indent="0">
              <a:buNone/>
            </a:pPr>
            <a:endParaRPr lang="nb-NO" altLang="nb-NO" sz="2000" b="1" dirty="0"/>
          </a:p>
          <a:p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nb-NO" altLang="nb-NO" smtClean="0"/>
              <a:t>Endres i topp-/bunntekst</a:t>
            </a:r>
            <a:endParaRPr lang="nb-NO" alt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6ADF674-EBD2-4D08-89D5-380F1D8EA5B0}" type="datetime1">
              <a:rPr lang="nb-NO" altLang="nb-NO" smtClean="0"/>
              <a:pPr>
                <a:defRPr/>
              </a:pPr>
              <a:t>22.11.2018</a:t>
            </a:fld>
            <a:r>
              <a:rPr lang="nb-NO" altLang="nb-NO" smtClean="0"/>
              <a:t> • Side </a:t>
            </a:r>
            <a:fld id="{F7C44094-D1FF-4D17-B610-925F7E9C033B}" type="slidenum">
              <a:rPr lang="nb-NO" altLang="nb-NO" smtClean="0"/>
              <a:pPr>
                <a:defRPr/>
              </a:pPr>
              <a:t>13</a:t>
            </a:fld>
            <a:endParaRPr lang="nb-NO" altLang="nb-NO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966" y="3515944"/>
            <a:ext cx="3495528" cy="1957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3354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30531" y="525780"/>
            <a:ext cx="11329036" cy="5787981"/>
          </a:xfrm>
        </p:spPr>
        <p:txBody>
          <a:bodyPr>
            <a:normAutofit/>
          </a:bodyPr>
          <a:lstStyle/>
          <a:p>
            <a:endParaRPr lang="nb-NO" b="1" dirty="0" smtClean="0"/>
          </a:p>
          <a:p>
            <a:r>
              <a:rPr lang="nb-NO" sz="2200" b="1" dirty="0" smtClean="0"/>
              <a:t>Seksuelt krenkende adferd mv. ovenfor barn under 16 år §305.</a:t>
            </a:r>
          </a:p>
          <a:p>
            <a:pPr marL="0" indent="0">
              <a:buNone/>
            </a:pPr>
            <a:r>
              <a:rPr lang="nb-NO" sz="2200" dirty="0"/>
              <a:t>Det er straffbart å i ord eller handling utvise seksuelt krenkende eller annen uanstendig adferd i nærvær eller ovenfor barn under 16 år. </a:t>
            </a:r>
          </a:p>
          <a:p>
            <a:pPr marL="0" indent="0">
              <a:buNone/>
            </a:pPr>
            <a:r>
              <a:rPr lang="nb-NO" sz="2200" dirty="0"/>
              <a:t>Det er videre straffbart å tvinge eller forlede et barn under 16 til å utvise seksuelt krenkende eller annen uanstendig adferd.</a:t>
            </a:r>
          </a:p>
          <a:p>
            <a:endParaRPr lang="nb-NO" sz="2200" dirty="0"/>
          </a:p>
          <a:p>
            <a:r>
              <a:rPr lang="nb-NO" sz="2200" b="1" dirty="0" smtClean="0"/>
              <a:t>Besittelse av bilder som seksualiserer barn ( under 18 år) § 311 C</a:t>
            </a:r>
          </a:p>
          <a:p>
            <a:pPr marL="0" indent="0">
              <a:buNone/>
            </a:pPr>
            <a:r>
              <a:rPr lang="nb-NO" sz="2200" dirty="0"/>
              <a:t>Det er straffbart å ta og ha bilder som seksualiserer barn ( under 18 år). (Kan falle bort dersom samtykke og partene er jevnbyrdig i alder og utvikling. Bare dersom den som det er bilde av er mellom 16-18 år.)</a:t>
            </a:r>
          </a:p>
          <a:p>
            <a:pPr marL="0" indent="0">
              <a:buNone/>
            </a:pPr>
            <a:r>
              <a:rPr lang="nb-NO" sz="2200" dirty="0"/>
              <a:t>Det er straffbart å dele, selge, gjøre tilgjengelig bilder som seksualiserer barn. </a:t>
            </a:r>
          </a:p>
          <a:p>
            <a:pPr marL="386010" lvl="1" indent="0">
              <a:buNone/>
            </a:pPr>
            <a:endParaRPr lang="nb-NO" sz="2200" dirty="0"/>
          </a:p>
          <a:p>
            <a:pPr marL="386010" lvl="1" indent="0">
              <a:buNone/>
            </a:pPr>
            <a:r>
              <a:rPr lang="nb-NO" sz="2100" dirty="0"/>
              <a:t> </a:t>
            </a:r>
          </a:p>
          <a:p>
            <a:pPr marL="386010" lvl="1" indent="0">
              <a:buNone/>
            </a:pPr>
            <a:r>
              <a:rPr lang="nb-NO" sz="2100" dirty="0"/>
              <a:t>  </a:t>
            </a:r>
          </a:p>
          <a:p>
            <a:pPr marL="386010" lvl="1" indent="0">
              <a:buNone/>
            </a:pPr>
            <a:endParaRPr lang="nb-NO" b="1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nb-NO" altLang="nb-NO" smtClean="0"/>
              <a:t>Endres i topp-/bunntekst</a:t>
            </a:r>
            <a:endParaRPr lang="nb-NO" alt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6ADF674-EBD2-4D08-89D5-380F1D8EA5B0}" type="datetime1">
              <a:rPr lang="nb-NO" altLang="nb-NO" smtClean="0"/>
              <a:pPr>
                <a:defRPr/>
              </a:pPr>
              <a:t>22.11.2018</a:t>
            </a:fld>
            <a:r>
              <a:rPr lang="nb-NO" altLang="nb-NO" smtClean="0"/>
              <a:t> • Side </a:t>
            </a:r>
            <a:fld id="{F7C44094-D1FF-4D17-B610-925F7E9C033B}" type="slidenum">
              <a:rPr lang="nb-NO" altLang="nb-NO" smtClean="0"/>
              <a:pPr>
                <a:defRPr/>
              </a:pPr>
              <a:t>14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2438819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30531" y="982980"/>
            <a:ext cx="11329036" cy="5330781"/>
          </a:xfrm>
        </p:spPr>
        <p:txBody>
          <a:bodyPr/>
          <a:lstStyle/>
          <a:p>
            <a:r>
              <a:rPr lang="nb-NO" sz="2000" b="1" dirty="0" smtClean="0"/>
              <a:t>Straffeloven § 309</a:t>
            </a:r>
            <a:endParaRPr lang="nb-NO" sz="2000" dirty="0"/>
          </a:p>
          <a:p>
            <a:pPr marL="0" indent="0">
              <a:buNone/>
            </a:pPr>
            <a:r>
              <a:rPr lang="nb-NO" sz="2000" dirty="0"/>
              <a:t>Det er straffbart å skaffe seg seksuell omgang med en person under 18 år mot vederlag. (bot eller fengsel inntil 2 år). </a:t>
            </a:r>
          </a:p>
          <a:p>
            <a:pPr marL="0" indent="0">
              <a:buNone/>
            </a:pPr>
            <a:r>
              <a:rPr lang="nb-NO" sz="2000" dirty="0"/>
              <a:t>Det er straffbart å få en person til å utføre handlinger, som tilsvarer seksuell omgang, med seg selv mot vederlag</a:t>
            </a:r>
            <a:r>
              <a:rPr lang="nb-NO" sz="1900" dirty="0"/>
              <a:t>. </a:t>
            </a:r>
          </a:p>
          <a:p>
            <a:pPr lvl="1"/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nb-NO" altLang="nb-NO" smtClean="0"/>
              <a:t>Endres i topp-/bunntekst</a:t>
            </a:r>
            <a:endParaRPr lang="nb-NO" alt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6ADF674-EBD2-4D08-89D5-380F1D8EA5B0}" type="datetime1">
              <a:rPr lang="nb-NO" altLang="nb-NO" smtClean="0"/>
              <a:pPr>
                <a:defRPr/>
              </a:pPr>
              <a:t>22.11.2018</a:t>
            </a:fld>
            <a:r>
              <a:rPr lang="nb-NO" altLang="nb-NO" smtClean="0"/>
              <a:t> • Side </a:t>
            </a:r>
            <a:fld id="{F7C44094-D1FF-4D17-B610-925F7E9C033B}" type="slidenum">
              <a:rPr lang="nb-NO" altLang="nb-NO" smtClean="0"/>
              <a:pPr>
                <a:defRPr/>
              </a:pPr>
              <a:t>15</a:t>
            </a:fld>
            <a:endParaRPr lang="nb-NO" altLang="nb-NO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31" y="3528924"/>
            <a:ext cx="3048000" cy="248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3986" y="3708249"/>
            <a:ext cx="5276671" cy="1913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5876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Råd til den som har vært utsatt for seksuell utpressing. 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80990" indent="-380990">
              <a:buFont typeface="Wingdings" panose="05000000000000000000" pitchFamily="2" charset="2"/>
              <a:buChar char="Ø"/>
            </a:pPr>
            <a:r>
              <a:rPr lang="nb-NO" sz="1900" dirty="0"/>
              <a:t>Ikke betal noe. Ikke del flere bilder eller videoer.</a:t>
            </a:r>
          </a:p>
          <a:p>
            <a:pPr marL="380990" indent="-380990">
              <a:buFont typeface="Wingdings" panose="05000000000000000000" pitchFamily="2" charset="2"/>
              <a:buChar char="Ø"/>
            </a:pPr>
            <a:endParaRPr lang="nb-NO" sz="1900" dirty="0"/>
          </a:p>
          <a:p>
            <a:pPr marL="380990" indent="-380990">
              <a:buFont typeface="Wingdings" panose="05000000000000000000" pitchFamily="2" charset="2"/>
              <a:buChar char="Ø"/>
            </a:pPr>
            <a:r>
              <a:rPr lang="nb-NO" sz="1900" dirty="0"/>
              <a:t>Ikke forsøk å </a:t>
            </a:r>
            <a:r>
              <a:rPr lang="nb-NO" sz="1900" dirty="0" err="1"/>
              <a:t>deale</a:t>
            </a:r>
            <a:r>
              <a:rPr lang="nb-NO" sz="1900" dirty="0"/>
              <a:t> med dette alene. Få hjelp av familie, venner, lærere eller noen du stoler på.</a:t>
            </a:r>
          </a:p>
          <a:p>
            <a:pPr marL="380990" indent="-380990">
              <a:buFont typeface="Wingdings" panose="05000000000000000000" pitchFamily="2" charset="2"/>
              <a:buChar char="Ø"/>
            </a:pPr>
            <a:endParaRPr lang="nb-NO" sz="1900" dirty="0"/>
          </a:p>
          <a:p>
            <a:pPr marL="380990" indent="-380990">
              <a:buFont typeface="Wingdings" panose="05000000000000000000" pitchFamily="2" charset="2"/>
              <a:buChar char="Ø"/>
            </a:pPr>
            <a:r>
              <a:rPr lang="nb-NO" sz="1900" dirty="0"/>
              <a:t>Ta vare på kommunikasjon med overgriperen. Ikke slett noe.</a:t>
            </a:r>
          </a:p>
          <a:p>
            <a:pPr marL="380990" indent="-380990">
              <a:buFont typeface="Wingdings" panose="05000000000000000000" pitchFamily="2" charset="2"/>
              <a:buChar char="Ø"/>
            </a:pPr>
            <a:endParaRPr lang="nb-NO" sz="1900" dirty="0"/>
          </a:p>
          <a:p>
            <a:pPr marL="380990" indent="-380990">
              <a:buFont typeface="Wingdings" panose="05000000000000000000" pitchFamily="2" charset="2"/>
              <a:buChar char="Ø"/>
            </a:pPr>
            <a:r>
              <a:rPr lang="nb-NO" sz="1900" dirty="0"/>
              <a:t>Slutt å kommunisere med overgriperen. Blokker vedkommende på alle aktuelle nettjenester.</a:t>
            </a:r>
          </a:p>
          <a:p>
            <a:pPr marL="380990" indent="-380990">
              <a:buFont typeface="Wingdings" panose="05000000000000000000" pitchFamily="2" charset="2"/>
              <a:buChar char="Ø"/>
            </a:pPr>
            <a:endParaRPr lang="nb-NO" sz="1900" dirty="0"/>
          </a:p>
          <a:p>
            <a:pPr marL="380990" indent="-380990">
              <a:buFont typeface="Wingdings" panose="05000000000000000000" pitchFamily="2" charset="2"/>
              <a:buChar char="Ø"/>
            </a:pPr>
            <a:r>
              <a:rPr lang="nb-NO" sz="1900" dirty="0"/>
              <a:t>Viktigst: Gå til politiet. Du skal bli tatt alvorlig og få hjelp.</a:t>
            </a:r>
          </a:p>
          <a:p>
            <a:pPr marL="0" indent="0">
              <a:buNone/>
            </a:pPr>
            <a:endParaRPr lang="nb-NO" dirty="0">
              <a:solidFill>
                <a:schemeClr val="bg1"/>
              </a:solidFill>
            </a:endParaRPr>
          </a:p>
          <a:p>
            <a:pPr marL="380990" indent="-380990">
              <a:buFont typeface="Wingdings" panose="05000000000000000000" pitchFamily="2" charset="2"/>
              <a:buChar char="Ø"/>
            </a:pPr>
            <a:r>
              <a:rPr lang="nb-NO" dirty="0">
                <a:solidFill>
                  <a:schemeClr val="bg1"/>
                </a:solidFill>
              </a:rPr>
              <a:t>Viktigst: Gå til politiet. Du skal bli tatt alvorlig og få hjelp.</a:t>
            </a:r>
          </a:p>
          <a:p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nb-NO" altLang="nb-NO" smtClean="0"/>
              <a:t>Endres i topp-/bunntekst</a:t>
            </a:r>
            <a:endParaRPr lang="nb-NO" alt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6ADF674-EBD2-4D08-89D5-380F1D8EA5B0}" type="datetime1">
              <a:rPr lang="nb-NO" altLang="nb-NO" smtClean="0"/>
              <a:pPr>
                <a:defRPr/>
              </a:pPr>
              <a:t>22.11.2018</a:t>
            </a:fld>
            <a:r>
              <a:rPr lang="nb-NO" altLang="nb-NO" smtClean="0"/>
              <a:t> • Side </a:t>
            </a:r>
            <a:fld id="{F7C44094-D1FF-4D17-B610-925F7E9C033B}" type="slidenum">
              <a:rPr lang="nb-NO" altLang="nb-NO" smtClean="0"/>
              <a:pPr>
                <a:defRPr/>
              </a:pPr>
              <a:t>16</a:t>
            </a:fld>
            <a:endParaRPr lang="nb-NO" altLang="nb-NO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2393" y="4503420"/>
            <a:ext cx="2668687" cy="185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4451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Viktig å huske på for oss hjelpere: 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1900" dirty="0"/>
              <a:t>Barn og unge som blir utsatt for overgrep på nett har det like vanskelig som de som bli utsatt for overgrep i den virkelige verden. </a:t>
            </a:r>
          </a:p>
          <a:p>
            <a:r>
              <a:rPr lang="nb-NO" sz="1900" dirty="0"/>
              <a:t>Barn og ungdom føler svært ofte skam i disse sakene. Vet at de har gjort ting som ikke var så lurt. </a:t>
            </a:r>
          </a:p>
          <a:p>
            <a:r>
              <a:rPr lang="nb-NO" sz="1900" dirty="0"/>
              <a:t>Overgrep begått av venner/jevnaldrende skaper ofte stor utrygghet i hverdagen.</a:t>
            </a:r>
          </a:p>
          <a:p>
            <a:pPr marL="0" indent="0">
              <a:buNone/>
            </a:pPr>
            <a:endParaRPr lang="nb-NO" sz="1900" dirty="0"/>
          </a:p>
          <a:p>
            <a:endParaRPr lang="nb-NO" sz="1900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nb-NO" altLang="nb-NO" smtClean="0"/>
              <a:t>Endres i topp-/bunntekst</a:t>
            </a:r>
            <a:endParaRPr lang="nb-NO" alt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6ADF674-EBD2-4D08-89D5-380F1D8EA5B0}" type="datetime1">
              <a:rPr lang="nb-NO" altLang="nb-NO" smtClean="0"/>
              <a:pPr>
                <a:defRPr/>
              </a:pPr>
              <a:t>22.11.2018</a:t>
            </a:fld>
            <a:r>
              <a:rPr lang="nb-NO" altLang="nb-NO" smtClean="0"/>
              <a:t> • Side </a:t>
            </a:r>
            <a:fld id="{F7C44094-D1FF-4D17-B610-925F7E9C033B}" type="slidenum">
              <a:rPr lang="nb-NO" altLang="nb-NO" smtClean="0"/>
              <a:pPr>
                <a:defRPr/>
              </a:pPr>
              <a:t>17</a:t>
            </a:fld>
            <a:endParaRPr lang="nb-NO" altLang="nb-NO"/>
          </a:p>
        </p:txBody>
      </p:sp>
      <p:sp>
        <p:nvSpPr>
          <p:cNvPr id="6" name="TekstSylinder 5"/>
          <p:cNvSpPr txBox="1"/>
          <p:nvPr/>
        </p:nvSpPr>
        <p:spPr>
          <a:xfrm>
            <a:off x="9670473" y="5172364"/>
            <a:ext cx="1553952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nb-NO" sz="1600" dirty="0"/>
              <a:t>u</a:t>
            </a:r>
            <a:r>
              <a:rPr lang="nb-NO" sz="1600" dirty="0" smtClean="0"/>
              <a:t>ng.no/nettvett</a:t>
            </a:r>
          </a:p>
          <a:p>
            <a:r>
              <a:rPr lang="nb-NO" sz="1600" dirty="0"/>
              <a:t>u</a:t>
            </a:r>
            <a:r>
              <a:rPr lang="nb-NO" sz="1600" dirty="0" smtClean="0"/>
              <a:t>ng.no/</a:t>
            </a:r>
            <a:r>
              <a:rPr lang="nb-NO" sz="1600" dirty="0" err="1" smtClean="0"/>
              <a:t>ikkegreit</a:t>
            </a:r>
            <a:endParaRPr lang="nb-NO" sz="1600" dirty="0"/>
          </a:p>
        </p:txBody>
      </p:sp>
    </p:spTree>
    <p:extLst>
      <p:ext uri="{BB962C8B-B14F-4D97-AF65-F5344CB8AC3E}">
        <p14:creationId xmlns:p14="http://schemas.microsoft.com/office/powerpoint/2010/main" val="2621596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Innblikk i de unges verden 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u="sng" dirty="0">
                <a:hlinkClick r:id="rId2"/>
              </a:rPr>
              <a:t>https://aktivskola.org/film-om-grooming/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00207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240157" y="2669309"/>
            <a:ext cx="4638462" cy="2503055"/>
          </a:xfrm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b-NO" sz="2600" i="1" dirty="0" smtClean="0"/>
              <a:t>- Jeg tror at mange er blitt redde for </a:t>
            </a:r>
          </a:p>
          <a:p>
            <a:pPr marL="0" indent="0">
              <a:buNone/>
            </a:pPr>
            <a:r>
              <a:rPr lang="nb-NO" sz="2600" i="1" dirty="0" smtClean="0"/>
              <a:t>å møtes i det virkelige liv, da det er </a:t>
            </a:r>
          </a:p>
          <a:p>
            <a:pPr marL="0" indent="0">
              <a:buNone/>
            </a:pPr>
            <a:r>
              <a:rPr lang="nb-NO" sz="2600" i="1" dirty="0" smtClean="0"/>
              <a:t>lettere å vise de sidene av seg selv</a:t>
            </a:r>
          </a:p>
          <a:p>
            <a:pPr marL="0" indent="0">
              <a:buNone/>
            </a:pPr>
            <a:r>
              <a:rPr lang="nb-NO" sz="2600" i="1" dirty="0" smtClean="0"/>
              <a:t> som du vil at folk skal se gjennom</a:t>
            </a:r>
          </a:p>
          <a:p>
            <a:pPr marL="0" indent="0">
              <a:buNone/>
            </a:pPr>
            <a:r>
              <a:rPr lang="nb-NO" sz="2600" i="1" dirty="0" smtClean="0"/>
              <a:t>                                     sosiale medier</a:t>
            </a:r>
          </a:p>
          <a:p>
            <a:pPr marL="0" indent="0">
              <a:buNone/>
            </a:pPr>
            <a:r>
              <a:rPr lang="nb-NO" sz="1200" dirty="0" smtClean="0"/>
              <a:t>(jente 17år i BT)</a:t>
            </a:r>
            <a:endParaRPr lang="nb-NO" sz="1200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55" y="565729"/>
            <a:ext cx="3084945" cy="1457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79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Hva er «kostnaden» ved å pushe likes?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8199" y="1825625"/>
            <a:ext cx="1174172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 smtClean="0"/>
              <a:t>#døgnåpent</a:t>
            </a:r>
          </a:p>
          <a:p>
            <a:pPr marL="0" indent="0">
              <a:buNone/>
            </a:pPr>
            <a:r>
              <a:rPr lang="nb-NO" dirty="0" smtClean="0"/>
              <a:t>#lett å trå feil</a:t>
            </a:r>
          </a:p>
          <a:p>
            <a:pPr marL="0" indent="0">
              <a:buNone/>
            </a:pPr>
            <a:r>
              <a:rPr lang="nb-NO" dirty="0" smtClean="0"/>
              <a:t>#fare for avhengighet</a:t>
            </a:r>
          </a:p>
          <a:p>
            <a:pPr marL="0" indent="0">
              <a:buNone/>
            </a:pPr>
            <a:r>
              <a:rPr lang="nb-NO" dirty="0" smtClean="0"/>
              <a:t>#andre trår feil overfor deg</a:t>
            </a:r>
          </a:p>
          <a:p>
            <a:pPr marL="0" indent="0">
              <a:buNone/>
            </a:pPr>
            <a:r>
              <a:rPr lang="nb-NO" dirty="0" smtClean="0"/>
              <a:t>#</a:t>
            </a:r>
            <a:r>
              <a:rPr lang="nb-NO" dirty="0" err="1" smtClean="0"/>
              <a:t>snap</a:t>
            </a:r>
            <a:r>
              <a:rPr lang="nb-NO" dirty="0" smtClean="0"/>
              <a:t> er tilsynelatende et </a:t>
            </a:r>
            <a:r>
              <a:rPr lang="nb-NO" dirty="0" err="1" smtClean="0"/>
              <a:t>øyeblikksmedium</a:t>
            </a:r>
            <a:r>
              <a:rPr lang="nb-NO" dirty="0" smtClean="0"/>
              <a:t>  </a:t>
            </a:r>
            <a:r>
              <a:rPr lang="nb-NO" sz="2000" dirty="0" smtClean="0"/>
              <a:t>(når hjertevenn blir din verste fiende)</a:t>
            </a:r>
          </a:p>
          <a:p>
            <a:pPr marL="0" indent="0">
              <a:buNone/>
            </a:pPr>
            <a:r>
              <a:rPr lang="nb-NO" dirty="0" smtClean="0"/>
              <a:t>#hva er «tilsynelatende» normalt og akseptabelt?</a:t>
            </a:r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4617" y="2004290"/>
            <a:ext cx="2872509" cy="1339273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1" y="5532581"/>
            <a:ext cx="2844799" cy="1173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31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nb-NO" dirty="0" smtClean="0"/>
              <a:t>Erfaringer fra skolehelsetjenesten og Helsestasjon for ungdom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8200" y="2166730"/>
            <a:ext cx="10515600" cy="448254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b-NO" dirty="0" smtClean="0"/>
              <a:t>Hvorfor kommer ungdom til oss?</a:t>
            </a:r>
          </a:p>
          <a:p>
            <a:pPr marL="0" indent="0">
              <a:buNone/>
            </a:pPr>
            <a:r>
              <a:rPr lang="nb-NO" dirty="0"/>
              <a:t>b</a:t>
            </a:r>
            <a:r>
              <a:rPr lang="nb-NO" dirty="0" smtClean="0"/>
              <a:t>la fordi;</a:t>
            </a:r>
          </a:p>
          <a:p>
            <a:r>
              <a:rPr lang="nb-NO" dirty="0" smtClean="0"/>
              <a:t>Lavterskeltilbud uten timebestilling</a:t>
            </a:r>
          </a:p>
          <a:p>
            <a:r>
              <a:rPr lang="nb-NO" dirty="0" smtClean="0"/>
              <a:t>lett å finne</a:t>
            </a:r>
          </a:p>
          <a:p>
            <a:r>
              <a:rPr lang="nb-NO" dirty="0" smtClean="0"/>
              <a:t>Lett å «teste»-kan bruke andre agendaer først</a:t>
            </a:r>
          </a:p>
          <a:p>
            <a:r>
              <a:rPr lang="nb-NO" dirty="0" smtClean="0"/>
              <a:t>Gratis</a:t>
            </a:r>
          </a:p>
          <a:p>
            <a:r>
              <a:rPr lang="nb-NO" dirty="0" smtClean="0"/>
              <a:t>Taushetsplikt</a:t>
            </a:r>
          </a:p>
          <a:p>
            <a:r>
              <a:rPr lang="nb-NO" dirty="0" smtClean="0"/>
              <a:t>Kompetanse på Livet</a:t>
            </a:r>
          </a:p>
          <a:p>
            <a:r>
              <a:rPr lang="nb-NO" dirty="0" smtClean="0"/>
              <a:t>Har kontakt med aktuelle samarbeidspartnere</a:t>
            </a:r>
          </a:p>
          <a:p>
            <a:endParaRPr lang="nb-NO" dirty="0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8218" y="5985164"/>
            <a:ext cx="1163782" cy="572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15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>
          <a:xfrm>
            <a:off x="839788" y="365125"/>
            <a:ext cx="7727742" cy="986597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nb-NO" dirty="0" smtClean="0"/>
              <a:t>«også er det er dette livet, da….»</a:t>
            </a:r>
            <a:endParaRPr lang="nb-NO" dirty="0"/>
          </a:p>
        </p:txBody>
      </p:sp>
      <p:sp>
        <p:nvSpPr>
          <p:cNvPr id="5" name="Plassholder for innhold 4"/>
          <p:cNvSpPr>
            <a:spLocks noGrp="1"/>
          </p:cNvSpPr>
          <p:nvPr>
            <p:ph type="body" idx="1"/>
          </p:nvPr>
        </p:nvSpPr>
        <p:spPr>
          <a:xfrm>
            <a:off x="839788" y="1908313"/>
            <a:ext cx="7489203" cy="59676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nb-NO" sz="3200" dirty="0" smtClean="0"/>
              <a:t>Være bevisst hvilken virkelighet man lever i</a:t>
            </a:r>
            <a:endParaRPr lang="nb-NO" sz="3200" dirty="0"/>
          </a:p>
        </p:txBody>
      </p:sp>
      <p:sp>
        <p:nvSpPr>
          <p:cNvPr id="12" name="Plassholder for innhold 11"/>
          <p:cNvSpPr>
            <a:spLocks noGrp="1"/>
          </p:cNvSpPr>
          <p:nvPr>
            <p:ph sz="half" idx="2"/>
          </p:nvPr>
        </p:nvSpPr>
        <p:spPr>
          <a:xfrm>
            <a:off x="1838739" y="3250096"/>
            <a:ext cx="5923722" cy="2939567"/>
          </a:xfrm>
        </p:spPr>
        <p:txBody>
          <a:bodyPr/>
          <a:lstStyle/>
          <a:p>
            <a:r>
              <a:rPr lang="nb-NO" dirty="0" smtClean="0"/>
              <a:t>Å leve et liv på nett</a:t>
            </a:r>
          </a:p>
          <a:p>
            <a:r>
              <a:rPr lang="nb-NO" dirty="0" smtClean="0"/>
              <a:t>Å leve et liv i virkelighet</a:t>
            </a:r>
            <a:endParaRPr lang="nb-NO" dirty="0"/>
          </a:p>
          <a:p>
            <a:r>
              <a:rPr lang="nb-NO" dirty="0" smtClean="0"/>
              <a:t>Å leve et liv i det «åpne» nett</a:t>
            </a:r>
          </a:p>
          <a:p>
            <a:r>
              <a:rPr lang="nb-NO" dirty="0"/>
              <a:t>Å leve et liv i 2 virkeligheter og </a:t>
            </a:r>
            <a:r>
              <a:rPr lang="nb-NO" dirty="0" smtClean="0"/>
              <a:t>på nett</a:t>
            </a:r>
            <a:endParaRPr lang="nb-NO" dirty="0"/>
          </a:p>
          <a:p>
            <a:r>
              <a:rPr lang="nb-NO" dirty="0" smtClean="0"/>
              <a:t>……</a:t>
            </a:r>
            <a:endParaRPr lang="nb-NO" dirty="0"/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3"/>
          </p:nvPr>
        </p:nvSpPr>
        <p:spPr>
          <a:xfrm>
            <a:off x="9859616" y="1681163"/>
            <a:ext cx="1495771" cy="823912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14" name="Plassholder for innhold 13"/>
          <p:cNvSpPr>
            <a:spLocks noGrp="1"/>
          </p:cNvSpPr>
          <p:nvPr>
            <p:ph sz="quarter" idx="4"/>
          </p:nvPr>
        </p:nvSpPr>
        <p:spPr>
          <a:xfrm>
            <a:off x="9501809" y="5724939"/>
            <a:ext cx="1769166" cy="705678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nb-NO" sz="2000" i="1" dirty="0" smtClean="0"/>
              <a:t>-og hva ER virkeligheten?</a:t>
            </a:r>
            <a:endParaRPr lang="nb-NO" sz="2000" i="1" dirty="0"/>
          </a:p>
        </p:txBody>
      </p:sp>
    </p:spTree>
    <p:extLst>
      <p:ext uri="{BB962C8B-B14F-4D97-AF65-F5344CB8AC3E}">
        <p14:creationId xmlns:p14="http://schemas.microsoft.com/office/powerpoint/2010/main" val="509240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428466"/>
            <a:ext cx="6874566" cy="1131977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nb-NO" sz="3600" i="1" dirty="0" smtClean="0"/>
              <a:t>Vi har fått nakenbilder uten å ville det….</a:t>
            </a:r>
            <a:br>
              <a:rPr lang="nb-NO" sz="3600" i="1" dirty="0" smtClean="0"/>
            </a:br>
            <a:r>
              <a:rPr lang="nb-NO" sz="3600" i="1" dirty="0" smtClean="0"/>
              <a:t>-det er så vanlig</a:t>
            </a:r>
            <a:endParaRPr lang="nb-NO" sz="3600" i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8200" y="2166730"/>
            <a:ext cx="10422835" cy="4538870"/>
          </a:xfrm>
        </p:spPr>
        <p:txBody>
          <a:bodyPr/>
          <a:lstStyle/>
          <a:p>
            <a:pPr marL="0" indent="0">
              <a:buNone/>
            </a:pPr>
            <a:r>
              <a:rPr lang="nb-NO" dirty="0" smtClean="0"/>
              <a:t>Jente </a:t>
            </a:r>
            <a:r>
              <a:rPr lang="nb-NO" b="1" i="1" dirty="0" smtClean="0"/>
              <a:t>14år; «</a:t>
            </a:r>
            <a:r>
              <a:rPr lang="nb-NO" sz="2400" i="1" dirty="0" smtClean="0"/>
              <a:t>Det er vanlig å sende nakenbilder privat </a:t>
            </a:r>
          </a:p>
          <a:p>
            <a:pPr marL="0" indent="0">
              <a:buNone/>
            </a:pPr>
            <a:r>
              <a:rPr lang="nb-NO" sz="2400" i="1" dirty="0" smtClean="0"/>
              <a:t>til en person, gjerne kjæresten eller en man er </a:t>
            </a:r>
          </a:p>
          <a:p>
            <a:pPr marL="0" indent="0">
              <a:buNone/>
            </a:pPr>
            <a:r>
              <a:rPr lang="nb-NO" sz="2400" i="1" dirty="0" smtClean="0"/>
              <a:t>tiltrukket av. Det kan være hele kroppen eller mer </a:t>
            </a:r>
          </a:p>
          <a:p>
            <a:pPr marL="0" indent="0">
              <a:buNone/>
            </a:pPr>
            <a:r>
              <a:rPr lang="nb-NO" sz="2400" i="1" dirty="0" smtClean="0"/>
              <a:t>intime bilder.</a:t>
            </a:r>
            <a:r>
              <a:rPr lang="nb-NO" sz="2400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nb-NO" sz="2400" i="1" u="sng" dirty="0" smtClean="0"/>
              <a:t>Men da bør man stole på vedkommende man sender </a:t>
            </a:r>
            <a:r>
              <a:rPr lang="nb-NO" sz="2400" i="1" u="sng" smtClean="0"/>
              <a:t>bildet til»</a:t>
            </a:r>
            <a:endParaRPr lang="nb-NO" sz="2400" i="1" u="sng" dirty="0"/>
          </a:p>
        </p:txBody>
      </p:sp>
      <p:sp>
        <p:nvSpPr>
          <p:cNvPr id="4" name="TekstSylinder 3"/>
          <p:cNvSpPr txBox="1"/>
          <p:nvPr/>
        </p:nvSpPr>
        <p:spPr>
          <a:xfrm>
            <a:off x="8547652" y="2206487"/>
            <a:ext cx="2347290" cy="1015663"/>
          </a:xfrm>
          <a:prstGeom prst="rect">
            <a:avLst/>
          </a:prstGeom>
          <a:ln>
            <a:solidFill>
              <a:srgbClr val="0070C0"/>
            </a:solidFill>
          </a:ln>
          <a:scene3d>
            <a:camera prst="isometricOffAxis2Left"/>
            <a:lightRig rig="threePt" dir="t"/>
          </a:scene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b-NO" sz="2000" dirty="0" smtClean="0"/>
              <a:t>«Ja, jeg visste at det ble filmet, men jeg stolte på ham»</a:t>
            </a:r>
            <a:endParaRPr lang="nb-NO" sz="2000" dirty="0"/>
          </a:p>
        </p:txBody>
      </p:sp>
      <p:sp>
        <p:nvSpPr>
          <p:cNvPr id="5" name="TekstSylinder 4"/>
          <p:cNvSpPr txBox="1"/>
          <p:nvPr/>
        </p:nvSpPr>
        <p:spPr>
          <a:xfrm>
            <a:off x="8219661" y="4532243"/>
            <a:ext cx="2675281" cy="1200329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  <a:scene3d>
            <a:camera prst="isometricOffAxis1Righ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nb-NO" sz="2400" b="1" dirty="0" smtClean="0"/>
              <a:t>«Det føles som alle eier</a:t>
            </a:r>
          </a:p>
          <a:p>
            <a:r>
              <a:rPr lang="nb-NO" sz="2400" b="1" dirty="0"/>
              <a:t>a</a:t>
            </a:r>
            <a:r>
              <a:rPr lang="nb-NO" sz="2400" b="1" dirty="0" smtClean="0"/>
              <a:t>lt av deg»</a:t>
            </a:r>
            <a:endParaRPr lang="nb-NO" sz="2400" b="1" dirty="0"/>
          </a:p>
        </p:txBody>
      </p:sp>
      <p:sp>
        <p:nvSpPr>
          <p:cNvPr id="8" name="TekstSylinder 7"/>
          <p:cNvSpPr txBox="1"/>
          <p:nvPr/>
        </p:nvSpPr>
        <p:spPr>
          <a:xfrm>
            <a:off x="3371273" y="5923721"/>
            <a:ext cx="5176378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b-NO" dirty="0" smtClean="0"/>
              <a:t>Er virkeligheten </a:t>
            </a:r>
            <a:r>
              <a:rPr lang="nb-NO" dirty="0" err="1" smtClean="0"/>
              <a:t>Paradise</a:t>
            </a:r>
            <a:r>
              <a:rPr lang="nb-NO" dirty="0" smtClean="0"/>
              <a:t> Hotel eller Ex </a:t>
            </a:r>
            <a:r>
              <a:rPr lang="nb-NO" dirty="0" err="1" smtClean="0"/>
              <a:t>on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beach</a:t>
            </a:r>
            <a:r>
              <a:rPr lang="nb-NO" dirty="0" smtClean="0"/>
              <a:t>?</a:t>
            </a:r>
            <a:endParaRPr lang="nb-NO" dirty="0"/>
          </a:p>
        </p:txBody>
      </p:sp>
      <p:sp>
        <p:nvSpPr>
          <p:cNvPr id="6" name="TekstSylinder 5"/>
          <p:cNvSpPr txBox="1"/>
          <p:nvPr/>
        </p:nvSpPr>
        <p:spPr>
          <a:xfrm>
            <a:off x="969818" y="4941455"/>
            <a:ext cx="2087418" cy="132343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b-NO" sz="1600" dirty="0" smtClean="0">
                <a:solidFill>
                  <a:srgbClr val="0070C0"/>
                </a:solidFill>
              </a:rPr>
              <a:t>I en undersøkelse på ung.no svarer over 40% at de har vist seg naken eller lettkledd på nett</a:t>
            </a:r>
            <a:endParaRPr lang="nb-NO" sz="1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595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nb-NO" sz="7200" dirty="0" smtClean="0"/>
          </a:p>
          <a:p>
            <a:pPr marL="0" indent="0" algn="ctr">
              <a:buNone/>
            </a:pPr>
            <a:r>
              <a:rPr lang="nb-NO" sz="7200" dirty="0" smtClean="0"/>
              <a:t>13</a:t>
            </a:r>
            <a:r>
              <a:rPr lang="nb-NO" sz="7200" dirty="0"/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518843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6264" y="-1"/>
            <a:ext cx="5535736" cy="4727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56F92-A8ED-439A-838D-9613C06881E2}" type="datetime1">
              <a:rPr lang="nb-NO" smtClean="0"/>
              <a:t>22.11.2018</a:t>
            </a:fld>
            <a:endParaRPr lang="en-GB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 altLang="nb-NO" smtClean="0"/>
              <a:t>Side </a:t>
            </a:r>
            <a:fld id="{F57D2C7E-FF28-3646-BDC8-24A1FA3E5E8D}" type="slidenum">
              <a:rPr lang="en-GB" smtClean="0"/>
              <a:pPr/>
              <a:t>9</a:t>
            </a:fld>
            <a:endParaRPr lang="en-GB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875" y="1797064"/>
            <a:ext cx="5951125" cy="5060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39981"/>
            <a:ext cx="6240875" cy="5618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4737" y="1872335"/>
            <a:ext cx="5157264" cy="3152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983" y="-1"/>
            <a:ext cx="4338279" cy="435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0442" y="1410032"/>
            <a:ext cx="3829404" cy="3151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131" y="2699206"/>
            <a:ext cx="4319411" cy="2932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3633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efault 1">
    <a:dk1>
      <a:srgbClr val="000000"/>
    </a:dk1>
    <a:lt1>
      <a:srgbClr val="FFFFFF"/>
    </a:lt1>
    <a:dk2>
      <a:srgbClr val="000000"/>
    </a:dk2>
    <a:lt2>
      <a:srgbClr val="808080"/>
    </a:lt2>
    <a:accent1>
      <a:srgbClr val="C9DBF2"/>
    </a:accent1>
    <a:accent2>
      <a:srgbClr val="FFED00"/>
    </a:accent2>
    <a:accent3>
      <a:srgbClr val="FFFFFF"/>
    </a:accent3>
    <a:accent4>
      <a:srgbClr val="000000"/>
    </a:accent4>
    <a:accent5>
      <a:srgbClr val="E1EAF7"/>
    </a:accent5>
    <a:accent6>
      <a:srgbClr val="E7D700"/>
    </a:accent6>
    <a:hlink>
      <a:srgbClr val="727171"/>
    </a:hlink>
    <a:folHlink>
      <a:srgbClr val="3676BB"/>
    </a:folHlink>
  </a:clrScheme>
  <a:fontScheme name="default">
    <a:majorFont>
      <a:latin typeface="Verdana"/>
      <a:ea typeface=""/>
      <a:cs typeface="Arial"/>
    </a:majorFont>
    <a:minorFont>
      <a:latin typeface="Verdana"/>
      <a:ea typeface="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default 1">
    <a:dk1>
      <a:srgbClr val="000000"/>
    </a:dk1>
    <a:lt1>
      <a:srgbClr val="FFFFFF"/>
    </a:lt1>
    <a:dk2>
      <a:srgbClr val="000000"/>
    </a:dk2>
    <a:lt2>
      <a:srgbClr val="808080"/>
    </a:lt2>
    <a:accent1>
      <a:srgbClr val="C9DBF2"/>
    </a:accent1>
    <a:accent2>
      <a:srgbClr val="FFED00"/>
    </a:accent2>
    <a:accent3>
      <a:srgbClr val="FFFFFF"/>
    </a:accent3>
    <a:accent4>
      <a:srgbClr val="000000"/>
    </a:accent4>
    <a:accent5>
      <a:srgbClr val="E1EAF7"/>
    </a:accent5>
    <a:accent6>
      <a:srgbClr val="E7D700"/>
    </a:accent6>
    <a:hlink>
      <a:srgbClr val="727171"/>
    </a:hlink>
    <a:folHlink>
      <a:srgbClr val="3676BB"/>
    </a:folHlink>
  </a:clrScheme>
  <a:fontScheme name="default">
    <a:majorFont>
      <a:latin typeface="Verdana"/>
      <a:ea typeface=""/>
      <a:cs typeface="Arial"/>
    </a:majorFont>
    <a:minorFont>
      <a:latin typeface="Verdana"/>
      <a:ea typeface="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509</TotalTime>
  <Words>1071</Words>
  <Application>Microsoft Office PowerPoint</Application>
  <PresentationFormat>Egendefinert</PresentationFormat>
  <Paragraphs>130</Paragraphs>
  <Slides>17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17</vt:i4>
      </vt:variant>
    </vt:vector>
  </HeadingPairs>
  <TitlesOfParts>
    <vt:vector size="18" baseType="lpstr">
      <vt:lpstr>Office-tema</vt:lpstr>
      <vt:lpstr>#BARNOGUNGE  Ungdom som pusher grenser for å få likes, aktuelt regelverk</vt:lpstr>
      <vt:lpstr>Innblikk i de unges verden </vt:lpstr>
      <vt:lpstr>PowerPoint-presentasjon</vt:lpstr>
      <vt:lpstr>Hva er «kostnaden» ved å pushe likes?</vt:lpstr>
      <vt:lpstr>Erfaringer fra skolehelsetjenesten og Helsestasjon for ungdom</vt:lpstr>
      <vt:lpstr>«også er det er dette livet, da….»</vt:lpstr>
      <vt:lpstr>Vi har fått nakenbilder uten å ville det…. -det er så vanlig</vt:lpstr>
      <vt:lpstr>PowerPoint-presentasjon</vt:lpstr>
      <vt:lpstr>PowerPoint-presentasjon</vt:lpstr>
      <vt:lpstr>Deling av nakenbilder – fordelt på kjønn og alder</vt:lpstr>
      <vt:lpstr>Følte du deg presset til å sende nakenbildet?</vt:lpstr>
      <vt:lpstr>Aktuelle bestemmelser knyttet til seksualitet på nett og bruk av sosiale medier</vt:lpstr>
      <vt:lpstr>PowerPoint-presentasjon</vt:lpstr>
      <vt:lpstr>PowerPoint-presentasjon</vt:lpstr>
      <vt:lpstr>PowerPoint-presentasjon</vt:lpstr>
      <vt:lpstr>Råd til den som har vært utsatt for seksuell utpressing. </vt:lpstr>
      <vt:lpstr>Viktig å huske på for oss hjelpere: </vt:lpstr>
    </vt:vector>
  </TitlesOfParts>
  <Company>Hogskolen i Bergen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Billeddeling</dc:title>
  <dc:creator>Agnes Cecilie Wilhelmsen Giertsen</dc:creator>
  <cp:lastModifiedBy>Monica Johannesen Mørk</cp:lastModifiedBy>
  <cp:revision>32</cp:revision>
  <dcterms:created xsi:type="dcterms:W3CDTF">2018-11-08T19:39:13Z</dcterms:created>
  <dcterms:modified xsi:type="dcterms:W3CDTF">2018-11-22T09:33:33Z</dcterms:modified>
</cp:coreProperties>
</file>