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010FED9-E043-4947-905A-3FB88426C73E}" type="datetime1">
              <a:rPr lang="nb-NO"/>
              <a:pPr lvl="0"/>
              <a:t>11.12.2014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F455967-B349-4917-9981-4F41EDD44A08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Veit du at …..</a:t>
            </a:r>
          </a:p>
          <a:p>
            <a:pPr lvl="0"/>
            <a:endParaRPr lang="nb-NO"/>
          </a:p>
          <a:p>
            <a:pPr lvl="0"/>
            <a:r>
              <a:rPr lang="nb-NO"/>
              <a:t>- ein av tre ungdommar er kronisk stressa</a:t>
            </a:r>
          </a:p>
          <a:p>
            <a:pPr lvl="0"/>
            <a:endParaRPr lang="nb-NO"/>
          </a:p>
          <a:p>
            <a:pPr marL="171450" lvl="0" indent="-171450">
              <a:buSzPct val="100000"/>
              <a:buChar char="-"/>
            </a:pPr>
            <a:r>
              <a:rPr lang="nb-NO"/>
              <a:t>ein av fire ungdommar framstiller livet sitt som bedre enn det faktisk er på sosiale medier ?</a:t>
            </a:r>
          </a:p>
          <a:p>
            <a:pPr marL="171450" lvl="0" indent="-171450">
              <a:buSzPct val="100000"/>
              <a:buChar char="-"/>
            </a:pPr>
            <a:endParaRPr lang="nb-NO"/>
          </a:p>
          <a:p>
            <a:pPr marL="171450" lvl="0" indent="-171450">
              <a:buSzPct val="100000"/>
              <a:buChar char="-"/>
            </a:pPr>
            <a:r>
              <a:rPr lang="nb-NO"/>
              <a:t> mange undommar opplever stress og slit i kvardagen, har søvnproblemer, føler håpløyse og har dårlig sjølvbilde?</a:t>
            </a:r>
          </a:p>
          <a:p>
            <a:pPr marL="171450" lvl="0" indent="-171450">
              <a:buSzPct val="100000"/>
              <a:buChar char="-"/>
            </a:pPr>
            <a:endParaRPr lang="nb-NO"/>
          </a:p>
          <a:p>
            <a:pPr marL="171450" lvl="0" indent="-171450">
              <a:buSzPct val="100000"/>
              <a:buChar char="-"/>
            </a:pPr>
            <a:r>
              <a:rPr lang="nb-NO"/>
              <a:t>drop-out i vidaregåande skule er 30%</a:t>
            </a:r>
          </a:p>
          <a:p>
            <a:pPr marL="171450" lvl="0" indent="-171450">
              <a:buSzPct val="100000"/>
              <a:buChar char="-"/>
            </a:pPr>
            <a:endParaRPr lang="nb-NO"/>
          </a:p>
          <a:p>
            <a:pPr marL="171450" lvl="0" indent="-171450">
              <a:buSzPct val="100000"/>
              <a:buChar char="-"/>
            </a:pPr>
            <a:r>
              <a:rPr lang="nb-NO"/>
              <a:t>Talet på uføre under 30 år er 36000 og aukande?</a:t>
            </a:r>
          </a:p>
          <a:p>
            <a:pPr marL="171450" lvl="0" indent="-171450">
              <a:buSzPct val="100000"/>
              <a:buChar char="-"/>
            </a:pPr>
            <a:endParaRPr lang="nb-NO"/>
          </a:p>
          <a:p>
            <a:pPr marL="171450" lvl="0" indent="-171450">
              <a:buSzPct val="100000"/>
              <a:buChar char="-"/>
            </a:pPr>
            <a:r>
              <a:rPr lang="nb-NO"/>
              <a:t>- 17000 barn og unge opplever skilsmisse/samlivsbrot årleg ?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2F787C-81B1-4446-8318-EB6123D35F7A}" type="slidenum">
              <a:t>2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Ikkje hokus pokus å møte den som strevar med depresjon, angst eller sjølvskading.  </a:t>
            </a:r>
          </a:p>
          <a:p>
            <a:pPr lvl="0"/>
            <a:r>
              <a:rPr lang="nb-NO"/>
              <a:t>Treng å bli møtt med omsorg, sårstell. Mindre fokus på kuttinga, men på å vere med ungdommen i følelsen han/ho har. 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F22AA1-D1E3-40FB-8B6D-DCD1AFF947C4}" type="slidenum">
              <a:t>17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Me kan alle utfordre oss sjølv og prøve å vise at mennesker er meir enn bare lykkelege øyeblikk og suksess.</a:t>
            </a:r>
          </a:p>
          <a:p>
            <a:pPr lvl="0"/>
            <a:r>
              <a:rPr lang="nb-NO"/>
              <a:t>Dele litt av det me strevar med, eller vere open om at me ikkje har ein fin dag når nokon spør. </a:t>
            </a:r>
          </a:p>
          <a:p>
            <a:pPr lvl="0"/>
            <a:r>
              <a:rPr lang="nb-NO"/>
              <a:t>La ungdom få vite at dei er bra nok sjølv om ei ikkje alltid får ting til 100%, at det ikkje er krise om dei får karakteren 3 eller at dama slår opp.</a:t>
            </a:r>
          </a:p>
          <a:p>
            <a:pPr lvl="0"/>
            <a:r>
              <a:rPr lang="nb-NO"/>
              <a:t>Dele eigne erfaringer som er dårlege. Sjå at livet går vidare. Rollemodell for å dele når det er vanskeleg, vs. Trekke seg vekk for seg sjølv. </a:t>
            </a:r>
          </a:p>
          <a:p>
            <a:pPr lvl="0"/>
            <a:r>
              <a:rPr lang="nb-NO"/>
              <a:t>Me må våge å vere vaksne som gjer rare ting (kleda på ronga på jobb), feil (og le av oss sjølve), og ha dårlege dagar og våge å seie det høgt.</a:t>
            </a:r>
          </a:p>
          <a:p>
            <a:pPr lvl="0"/>
            <a:endParaRPr lang="nb-NO"/>
          </a:p>
          <a:p>
            <a:pPr lvl="0"/>
            <a:r>
              <a:rPr lang="nb-NO"/>
              <a:t>Min erfaring er at mange av dei unge som strevar i dag, har strevd med relasjonen til nære omsorgspersonar i oppveksten.</a:t>
            </a:r>
          </a:p>
          <a:p>
            <a:pPr lvl="0"/>
            <a:r>
              <a:rPr lang="nb-NO"/>
              <a:t>Strevar med å etablere og vere i relasjonar med andre, har manglande kunnskaper om å opprette og vedlikehalde relasjonar.</a:t>
            </a:r>
          </a:p>
          <a:p>
            <a:pPr lvl="0"/>
            <a:r>
              <a:rPr lang="nb-NO"/>
              <a:t>Det å få støtte frå foreldre og andre til å mestre skuffelsar og kritikk er også ei viktig læring. Livet går ikkje under, ein tåler nokre skjær i sjøen,,  </a:t>
            </a:r>
          </a:p>
          <a:p>
            <a:pPr lvl="0"/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54BE97-1B7A-43CA-9D0A-68BEE5861A88}" type="slidenum">
              <a:t>18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Fysisk trening motvirkar depresjon</a:t>
            </a:r>
          </a:p>
          <a:p>
            <a:pPr lvl="0"/>
            <a:endParaRPr lang="nb-NO"/>
          </a:p>
          <a:p>
            <a:pPr lvl="0"/>
            <a:r>
              <a:rPr lang="nb-NO"/>
              <a:t>Aukar produksjon av endorfiner, lykkehormoner og reduserer prod. Av stresshormoner.</a:t>
            </a:r>
          </a:p>
          <a:p>
            <a:pPr lvl="0"/>
            <a:r>
              <a:rPr lang="nb-NO"/>
              <a:t>Gir følelse av å mestre noko i livet. Opplever at ein er sammen med nokon, mindre følelse av ensomhet. 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0A6464-22E5-48DA-8428-1770B80658BA}" type="slidenum">
              <a:t>19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Folkehelseinstituttet påpeikar at dagleg stress og ei oppleving av manglande mestring av viktige utfordringar i livet gir auka risiko for å utvikle angst og depresjon. </a:t>
            </a:r>
          </a:p>
          <a:p>
            <a:pPr lvl="0"/>
            <a:endParaRPr lang="nb-NO"/>
          </a:p>
          <a:p>
            <a:pPr lvl="0"/>
            <a:r>
              <a:rPr lang="nb-NO"/>
              <a:t>Psykisk stress oppstår når krava me møter er større enn ressursane me har til å mestre situasjonane. </a:t>
            </a:r>
          </a:p>
          <a:p>
            <a:pPr lvl="0"/>
            <a:endParaRPr lang="nb-NO"/>
          </a:p>
          <a:p>
            <a:pPr lvl="0"/>
            <a:r>
              <a:rPr lang="nb-NO"/>
              <a:t>Endra krav i skulen, i tillegg til krav i kvardagen ellers, skapar auka psykisk stress.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6AE780-58FA-44AD-A765-598A4D7E6B9C}" type="slidenum">
              <a:t>6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-har stort nok symptomtrykk til å oppfylle ein diagnose (mild, moderat, alvorlig).</a:t>
            </a:r>
          </a:p>
          <a:p>
            <a:pPr lvl="0"/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8EF4BA-B444-442C-8182-BDBC121A3F38}" type="slidenum">
              <a:t>7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Ungdata 2014 baserer seg på svar frå 63000 ungdommar på 8-10.trinn</a:t>
            </a:r>
          </a:p>
          <a:p>
            <a:pPr lvl="0"/>
            <a:r>
              <a:rPr lang="nb-NO"/>
              <a:t>Ungdom frå 150 ulike kommunar deltok i Ungdata undersøkinga i 2013.  Gjennomført av Høgskulen i Oslo og Akershus. Tidlegare utgitt rapport i 2013. </a:t>
            </a:r>
          </a:p>
          <a:p>
            <a:pPr lvl="0"/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981FD-8EA4-4A83-B8F2-35AD576D5109}" type="slidenum">
              <a:t>9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Ungdata 2014; Depressive symptom auka med alderen</a:t>
            </a:r>
          </a:p>
          <a:p>
            <a:pPr lvl="0"/>
            <a:r>
              <a:rPr lang="nb-NO"/>
              <a:t>Jenter meir utsett for alvorleg depresjon enn gutar. </a:t>
            </a:r>
          </a:p>
          <a:p>
            <a:pPr lvl="0"/>
            <a:r>
              <a:rPr lang="nb-NO"/>
              <a:t>Sinne kan vere lei seg, mistolkar gutar. Det å vere lei seg kan vere vanskeleg å uttrykke for gutar.</a:t>
            </a:r>
          </a:p>
          <a:p>
            <a:pPr lvl="0"/>
            <a:r>
              <a:rPr lang="nb-NO"/>
              <a:t>Jenter oppsøkte oftare hjelp enn gutar. </a:t>
            </a:r>
          </a:p>
          <a:p>
            <a:pPr lvl="0"/>
            <a:r>
              <a:rPr lang="nb-NO"/>
              <a:t>I tillegg til angst og depresjon </a:t>
            </a:r>
          </a:p>
          <a:p>
            <a:pPr lvl="0"/>
            <a:endParaRPr lang="nb-NO"/>
          </a:p>
          <a:p>
            <a:pPr lvl="0"/>
            <a:r>
              <a:rPr lang="nb-NO"/>
              <a:t>Atferdsforstyrrelser oppstår vanligvis tidlig i livet og vedvarer ofte gjennom barne- og ungdomsårene. Cirka 10–15 prosent får en atferdsforstyrrelse i løpet av barndommen, og omtrent halvparten av disse får en alvorlig forstyrrelse.</a:t>
            </a:r>
            <a:r>
              <a:rPr lang="nb-NO" baseline="30000"/>
              <a:t>1, 14</a:t>
            </a:r>
            <a:endParaRPr lang="nb-NO"/>
          </a:p>
          <a:p>
            <a:pPr lvl="0"/>
            <a:r>
              <a:rPr lang="nb-NO"/>
              <a:t>Betegnelse atferdsforstyrrelser favner vidt, og omfatter til dels svært ulike typer av utagerende og normbrytende atferd som varer over tid og danner et mønster av negativ, fiendtlig og aggressiv atferd. 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B9E8E0-24BA-499C-B3ED-96D6E86A4369}" type="slidenum">
              <a:t>11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3C0568-1023-4452-B029-2D6D5FB09AFF}" type="slidenum">
              <a:t>12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Biologi; temperament/sårbarhet, risikofaktorar miljø og beskyttande faktorar. 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B17273-4515-487E-8A48-104A24BBDE98}" type="slidenum">
              <a:t>13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Mennesker som har opplevd krenkelsar som mobbing, fysisk/psykisk overgrep, er spesielt utsett for psykiske vanskar seinare i livet. </a:t>
            </a:r>
          </a:p>
          <a:p>
            <a:pPr lvl="0"/>
            <a:endParaRPr lang="nb-NO"/>
          </a:p>
          <a:p>
            <a:pPr lvl="0"/>
            <a:r>
              <a:rPr lang="nb-NO"/>
              <a:t>Negative livshendingar; tap av nære personar, alvorleg sjukdom, flytting, skilsmisse etc. </a:t>
            </a:r>
          </a:p>
          <a:p>
            <a:pPr lvl="0"/>
            <a:endParaRPr lang="nb-NO"/>
          </a:p>
          <a:p>
            <a:pPr lvl="0"/>
            <a:r>
              <a:rPr lang="nb-NO"/>
              <a:t>Søvnvanskar; tidleg behandling kan forebygge meir alvorlege psykiske lidingar.</a:t>
            </a:r>
          </a:p>
          <a:p>
            <a:pPr lvl="0"/>
            <a:endParaRPr lang="nb-NO"/>
          </a:p>
          <a:p>
            <a:pPr lvl="0"/>
            <a:r>
              <a:rPr lang="nb-NO"/>
              <a:t>Smerter som hovudpine, magesmerter, muskelspenningar kan vere teikn på underliggande problemer. 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BE0973-BE6B-4713-8730-D855F6ADA754}" type="slidenum">
              <a:t>14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Mindre med venner, meir tilbaketrukken, meir stille. </a:t>
            </a:r>
          </a:p>
          <a:p>
            <a:pPr lvl="0"/>
            <a:endParaRPr lang="nb-NO"/>
          </a:p>
          <a:p>
            <a:pPr lvl="0"/>
            <a:r>
              <a:rPr lang="nb-NO"/>
              <a:t>Foreldre må være tilstede i barnas/ungdommens liv. </a:t>
            </a:r>
          </a:p>
          <a:p>
            <a:pPr lvl="0"/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017FC1-FF98-4362-BD74-A5C286F5F205}" type="slidenum">
              <a:t>16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6C1A7F-5393-48EB-BBEA-2987B09900D4}" type="datetime1">
              <a:rPr lang="nb-NO"/>
              <a:pPr lvl="0"/>
              <a:t>11.12.2014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AE82FA-92A7-4DC6-8599-9251B335B06C}" type="slidenum">
              <a:t>‹#›</a:t>
            </a:fld>
            <a:endParaRPr lang="nb-NO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13144B-0078-431E-96C5-08542132F269}" type="datetime1">
              <a:rPr lang="nb-NO"/>
              <a:pPr lvl="0"/>
              <a:t>11.12.2014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C9DFC6-488A-4ECA-89F3-4A78022B9E45}" type="slidenum"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0FC31-650B-4842-8CB0-485A59FB9716}" type="datetime1">
              <a:rPr lang="nb-NO"/>
              <a:pPr lvl="0"/>
              <a:t>11.12.2014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74CE5E-EE35-4C3B-83D0-259C8FFAA5E6}" type="slidenum"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CE8116-5D8A-4DE5-ABEF-C27478ADAB2F}" type="datetime1">
              <a:rPr lang="nb-NO"/>
              <a:pPr lvl="0"/>
              <a:t>11.12.2014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00B3BA-B560-46A6-8FA9-336522CEFAA9}" type="slidenum">
              <a:t>‹#›</a:t>
            </a:fld>
            <a:endParaRPr lang="nb-NO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83F60B-6051-4264-8C59-7FF6F8F3C11C}" type="datetime1">
              <a:rPr lang="nb-NO"/>
              <a:pPr lvl="0"/>
              <a:t>11.12.2014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1757E7-C986-4DC8-BB1F-FF8BFEABC2EB}" type="slidenum"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C38732-C592-434A-A677-AB3A28D99107}" type="datetime1">
              <a:rPr lang="nb-NO"/>
              <a:pPr lvl="0"/>
              <a:t>11.12.2014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527FFA-F579-4B22-AB48-BFB0D1739603}" type="slidenum"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91082D-8E95-4950-9B7D-CF9574533FC9}" type="datetime1">
              <a:rPr lang="nb-NO"/>
              <a:pPr lvl="0"/>
              <a:t>11.12.2014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5370CC-A024-4064-AA44-20E8D7C5D709}" type="slidenum"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99C957-65F4-4807-9830-C52A30B61B93}" type="datetime1">
              <a:rPr lang="nb-NO"/>
              <a:pPr lvl="0"/>
              <a:t>11.12.2014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DD5600-DA26-4CE0-8533-DC6C44821013}" type="slidenum"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7ECB03-944D-4627-B1CC-290A14B13B5B}" type="datetime1">
              <a:rPr lang="nb-NO"/>
              <a:pPr lvl="0"/>
              <a:t>11.12.2014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B818AC-7003-4DAE-A5FB-2C3949398E6A}" type="slidenum">
              <a:t>‹#›</a:t>
            </a:fld>
            <a:endParaRPr lang="nb-NO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F4F2AA-2198-428E-B4D2-B60999D14270}" type="datetime1">
              <a:rPr lang="nb-NO"/>
              <a:pPr lvl="0"/>
              <a:t>11.12.2014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A910A8-F29A-489E-A128-07FD93D55A25}" type="slidenum"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7F9E33-6029-4089-A349-9D62F4E8BF71}" type="datetime1">
              <a:rPr lang="nb-NO"/>
              <a:pPr lvl="0"/>
              <a:t>11.12.2014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0BD901-B98E-47E8-AAF1-DB2A9ACE70B3}" type="slidenum"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EDB561D5-1D9E-48CB-96D1-8D6657C6255B}" type="datetime1">
              <a:rPr lang="nb-NO"/>
              <a:pPr lvl="0"/>
              <a:t>11.12.2014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DBFBE9CE-58C4-402B-934B-7FA321FFBC70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4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3568" y="1412775"/>
            <a:ext cx="7772400" cy="1470026"/>
          </a:xfrm>
        </p:spPr>
        <p:txBody>
          <a:bodyPr/>
          <a:lstStyle/>
          <a:p>
            <a:pPr lvl="0"/>
            <a:r>
              <a:rPr lang="nb-NO" sz="4800"/>
              <a:t>Psykisk helse hjå ungdom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95739" y="3140963"/>
            <a:ext cx="4680566" cy="2581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Psykiske lidingar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62899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nb-NO"/>
              <a:t>8% av barn og unge mellom 3-18 år har ein psykiatrisk diagnose</a:t>
            </a:r>
          </a:p>
          <a:p>
            <a:pPr lvl="0">
              <a:lnSpc>
                <a:spcPct val="150000"/>
              </a:lnSpc>
            </a:pPr>
            <a:r>
              <a:rPr lang="nb-NO"/>
              <a:t>Forekomst stig med alder</a:t>
            </a:r>
          </a:p>
          <a:p>
            <a:pPr lvl="0">
              <a:lnSpc>
                <a:spcPct val="150000"/>
              </a:lnSpc>
            </a:pPr>
            <a:r>
              <a:rPr lang="nb-NO"/>
              <a:t>Gutar og jenter har ulike lidingar</a:t>
            </a:r>
          </a:p>
          <a:p>
            <a:pPr lvl="0"/>
            <a:endParaRPr lang="nb-NO"/>
          </a:p>
          <a:p>
            <a:pPr lvl="0"/>
            <a:endParaRPr lang="nb-NO"/>
          </a:p>
          <a:p>
            <a:pPr lvl="0"/>
            <a:endParaRPr lang="nb-NO"/>
          </a:p>
          <a:p>
            <a:pPr lvl="0"/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209330" y="871907"/>
            <a:ext cx="6192691" cy="76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Psykiske lidingar</a:t>
            </a:r>
          </a:p>
        </p:txBody>
      </p:sp>
      <p:sp>
        <p:nvSpPr>
          <p:cNvPr id="3" name="TekstSylinder 3"/>
          <p:cNvSpPr txBox="1"/>
          <p:nvPr/>
        </p:nvSpPr>
        <p:spPr>
          <a:xfrm>
            <a:off x="683568" y="2420892"/>
            <a:ext cx="6309158" cy="34163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Angst og depresjon er dei vanlegaste psykiske lidingane blant ungdom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 20% får ei angstliding i løpet av oppveksten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15% får depresjon før fylte 18 år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5% får ei alvorleg depressiv liding i løpet av ungdomstida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06909" y="764703"/>
            <a:ext cx="6454850" cy="14465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Kva tid er det grunn til bekymring ?</a:t>
            </a:r>
          </a:p>
        </p:txBody>
      </p:sp>
      <p:sp>
        <p:nvSpPr>
          <p:cNvPr id="3" name="TekstSylinder 3"/>
          <p:cNvSpPr txBox="1"/>
          <p:nvPr/>
        </p:nvSpPr>
        <p:spPr>
          <a:xfrm>
            <a:off x="924787" y="2651394"/>
            <a:ext cx="6619103" cy="30469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Når ungdommen sine tankar og følelsar forstyrrar kvardagen over lengre tid, slik at det vert vanskeleg for han/ho å gjere dei vanlege oppgåvene i livet som skulearbeid, fritidsaktivitetar og det å vere med venner.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Sannsynleg at ungdommen har utfordringar han/ho treng hjelp til å løyse.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Risikofaktorar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95532" y="1628802"/>
            <a:ext cx="8229600" cy="4176467"/>
          </a:xfrm>
        </p:spPr>
        <p:txBody>
          <a:bodyPr/>
          <a:lstStyle/>
          <a:p>
            <a:pPr lvl="0"/>
            <a:r>
              <a:rPr lang="nb-NO" sz="2400"/>
              <a:t>Samspel biologi, risikofaktorar og beskyttande faktorar</a:t>
            </a:r>
          </a:p>
          <a:p>
            <a:pPr marL="0" lvl="0" indent="0">
              <a:buNone/>
            </a:pPr>
            <a:endParaRPr lang="nb-NO" sz="2400"/>
          </a:p>
          <a:p>
            <a:pPr lvl="0"/>
            <a:r>
              <a:rPr lang="nb-NO" sz="2400"/>
              <a:t>konstentrasjonsvanskar</a:t>
            </a:r>
          </a:p>
          <a:p>
            <a:pPr marL="0" lvl="0" indent="0">
              <a:buNone/>
            </a:pPr>
            <a:endParaRPr lang="nb-NO" sz="2400"/>
          </a:p>
          <a:p>
            <a:pPr lvl="0"/>
            <a:r>
              <a:rPr lang="nb-NO" sz="2400"/>
              <a:t>Foreldre med psykisk liding</a:t>
            </a:r>
          </a:p>
          <a:p>
            <a:pPr lvl="0"/>
            <a:endParaRPr lang="nb-NO" sz="2400"/>
          </a:p>
          <a:p>
            <a:pPr lvl="0"/>
            <a:r>
              <a:rPr lang="nb-NO" sz="2400"/>
              <a:t>Foreldrekonflikter</a:t>
            </a:r>
          </a:p>
          <a:p>
            <a:pPr marL="0" lvl="0" indent="0">
              <a:buNone/>
            </a:pPr>
            <a:endParaRPr lang="nb-NO" sz="2400"/>
          </a:p>
          <a:p>
            <a:pPr lvl="0"/>
            <a:r>
              <a:rPr lang="nb-NO" sz="2400"/>
              <a:t>Mangelfulle foreldreferdigheter/tilknytning</a:t>
            </a:r>
          </a:p>
          <a:p>
            <a:pPr lvl="0"/>
            <a:endParaRPr lang="nb-NO" sz="2400"/>
          </a:p>
          <a:p>
            <a:pPr lvl="0"/>
            <a:r>
              <a:rPr lang="nb-NO" sz="2400"/>
              <a:t>Jente</a:t>
            </a:r>
          </a:p>
          <a:p>
            <a:pPr marL="0" lvl="0" indent="0">
              <a:buNone/>
            </a:pPr>
            <a:endParaRPr lang="nb-NO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331640" y="923937"/>
            <a:ext cx="6624736" cy="76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Forts. risikofaktorar</a:t>
            </a:r>
          </a:p>
        </p:txBody>
      </p:sp>
      <p:sp>
        <p:nvSpPr>
          <p:cNvPr id="3" name="TekstSylinder 8"/>
          <p:cNvSpPr txBox="1"/>
          <p:nvPr/>
        </p:nvSpPr>
        <p:spPr>
          <a:xfrm>
            <a:off x="1331640" y="1916829"/>
            <a:ext cx="5688628" cy="72019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Mobbing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Belastningar som rammar fleire områder i livet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Søvnvanskar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Mykje stress i kvardagen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Få venner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Hyppige smerter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539550" y="332658"/>
            <a:ext cx="8229600" cy="1143000"/>
          </a:xfrm>
        </p:spPr>
        <p:txBody>
          <a:bodyPr/>
          <a:lstStyle/>
          <a:p>
            <a:pPr lvl="0"/>
            <a:r>
              <a:rPr lang="nb-NO"/>
              <a:t>Utfordringa 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67541" y="1844820"/>
            <a:ext cx="7632844" cy="4525959"/>
          </a:xfrm>
        </p:spPr>
        <p:txBody>
          <a:bodyPr/>
          <a:lstStyle/>
          <a:p>
            <a:pPr lvl="0"/>
            <a:r>
              <a:rPr lang="nb-NO"/>
              <a:t>Oppdage dei tidleg og våge å ta tak.</a:t>
            </a:r>
          </a:p>
          <a:p>
            <a:pPr lvl="0"/>
            <a:endParaRPr lang="nb-NO"/>
          </a:p>
          <a:p>
            <a:pPr lvl="0"/>
            <a:r>
              <a:rPr lang="nb-NO"/>
              <a:t>Mange med vanskar kjem også frå «vanlege» familiar. </a:t>
            </a:r>
          </a:p>
          <a:p>
            <a:pPr lvl="0"/>
            <a:endParaRPr lang="nb-NO"/>
          </a:p>
          <a:p>
            <a:pPr lvl="0"/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Ver merksam på	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nb-NO"/>
              <a:t>Endring i atferd</a:t>
            </a:r>
          </a:p>
          <a:p>
            <a:pPr lvl="0">
              <a:lnSpc>
                <a:spcPct val="150000"/>
              </a:lnSpc>
            </a:pPr>
            <a:r>
              <a:rPr lang="nb-NO"/>
              <a:t>Auka fråver</a:t>
            </a:r>
          </a:p>
          <a:p>
            <a:pPr lvl="0">
              <a:lnSpc>
                <a:spcPct val="150000"/>
              </a:lnSpc>
            </a:pPr>
            <a:r>
              <a:rPr lang="nb-NO"/>
              <a:t>Plutseleg fall i karakternivå</a:t>
            </a:r>
          </a:p>
          <a:p>
            <a:pPr lvl="0">
              <a:lnSpc>
                <a:spcPct val="150000"/>
              </a:lnSpc>
            </a:pPr>
            <a:r>
              <a:rPr lang="nb-NO"/>
              <a:t>Meir trøtt på dagtid, søvnproblemer</a:t>
            </a:r>
          </a:p>
          <a:p>
            <a:pPr lvl="0">
              <a:lnSpc>
                <a:spcPct val="150000"/>
              </a:lnSpc>
            </a:pPr>
            <a:r>
              <a:rPr lang="nb-NO"/>
              <a:t>Fokus på god relasjon</a:t>
            </a:r>
          </a:p>
          <a:p>
            <a:pPr marL="0" lvl="0" indent="0">
              <a:lnSpc>
                <a:spcPct val="150000"/>
              </a:lnSpc>
              <a:buNone/>
            </a:pPr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3"/>
          <p:cNvSpPr txBox="1"/>
          <p:nvPr/>
        </p:nvSpPr>
        <p:spPr>
          <a:xfrm>
            <a:off x="1403649" y="404667"/>
            <a:ext cx="7740350" cy="76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Redsel for å ikkje strekke til</a:t>
            </a:r>
          </a:p>
        </p:txBody>
      </p:sp>
      <p:sp>
        <p:nvSpPr>
          <p:cNvPr id="3" name="TekstSylinder 8"/>
          <p:cNvSpPr txBox="1"/>
          <p:nvPr/>
        </p:nvSpPr>
        <p:spPr>
          <a:xfrm>
            <a:off x="1547667" y="1772820"/>
            <a:ext cx="5976664" cy="34778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Kan hindre oss i spørre når me ser ein ungdom med ferske sår av sjølvskading på armen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943349" marR="0" lvl="8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Bild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1820" y="2898327"/>
            <a:ext cx="4142204" cy="2952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Normalt å ha dårlige dagar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Alle har vanskelege periodar.</a:t>
            </a:r>
          </a:p>
          <a:p>
            <a:pPr lvl="0"/>
            <a:r>
              <a:rPr lang="nb-NO"/>
              <a:t>Vere med ungdommen i det som er vanskeleg.</a:t>
            </a:r>
          </a:p>
          <a:p>
            <a:pPr lvl="0"/>
            <a:r>
              <a:rPr lang="nb-NO"/>
              <a:t>Støtte, gi omsorg </a:t>
            </a:r>
          </a:p>
          <a:p>
            <a:pPr lvl="0"/>
            <a:r>
              <a:rPr lang="nb-NO"/>
              <a:t>Rollemodell</a:t>
            </a:r>
          </a:p>
          <a:p>
            <a:pPr lvl="0"/>
            <a:endParaRPr lang="nb-NO"/>
          </a:p>
        </p:txBody>
      </p:sp>
      <p:sp>
        <p:nvSpPr>
          <p:cNvPr id="4" name="AutoShape 2" descr="data:image/jpeg;base64,/9j/4AAQSkZJRgABAQAAAQABAAD/2wCEAAkGBxQTEhUUExQVFhQXGBobFRgVFRcXFBcYFRcXFhUVFBQYHCggGBwlHBQUITEhJSkrLi4uFx8zODMsNygtLisBCgoKDg0OGhAQGiwkHyQsLCwsLCwsLCwsLCwsLCwsLCwsLCwsLCwsLCwsLCwsLCwsLCwsLCwsLCwsLCwsLCwsLP/AABEIAKgBKwMBIgACEQEDEQH/xAAcAAACAgMBAQAAAAAAAAAAAAAFBgMEAAIHAQj/xABJEAABAwEGAwUDBwkGBgMBAAABAgMRAAQFEiExQQZRcRMiYYGRMqGxByNCUnKywRQVM2KSwtHh8CQ0U3OC8SVDVGOTokR0gxb/xAAaAQADAQEBAQAAAAAAAAAAAAACAwQBAAUG/8QAKREAAgICAgEEAQQDAQAAAAAAAAECEQMhEjFBBBMyUSIUYYHwQnGRwf/aAAwDAQACEQMRAD8A6rXhFcIb4mtSfpOeSyfjVtrjy1J1UvzCT+Fef7v7HpP0svs7Wa1NciZ+Ut8akHqg/gaus/Kir6SUH1FF7i+gP08zpxFaEUhM/Kag6tjyX/GrrXyh2c6pWPQ/jW+5EH2Mn0MF93Si0sqacEhQ8wdiK4JfN2rsj6mXNvZOyk7EV2Zrjeyn6Sh1SaA8cmx25glLqQ8gS2TkT+qfA1zlF+TlCcX0KXDrnzT3QVLY0/pen4UM4dWUocCxEga79KKXdB7XmRl6VNX5lv8AgCl1B9NHWp11DHfR1ro9lEviT3jqPtp+IpodGlLV6DMfaR8RTO5tWPwIl/4W709hugr1GL39hvzoQ4MqHL8zMfR6ycq9d0HUVqxqakIkjrQxW0FJhOyfoz1oAsf2lfRNHmf0avtUDWP7Sromjap/37BgVePE95j/ACj+FVOOB86x/wDWa/eojx6n+7/5J/CqfHTZLrEDWytfvVVHpEcnthC7va/0fu0X4UTKx/X0TQm7h3h9j92jfCA74/r6KqlXyLZ/EXeEUAXgnLVbg/8AVRowWWUqThUnFJGEajWgnCMfnJA/7jv3V1Fdtpl5Ige2oehNW3SZ59W0Eo+aX1H3qullTgDaRlMk9dqqHJpzqPvU48LtBaJjMGD+FRQ7/wCluV0incVxpAkjM60dRYQBpp8KvIaCSRsfjXreviPeKciRspWq7sQChqNfEeNIfF9yCzq7VAHYuSViJggaCuospjLbbpVW8bqS8y40dxKfAjSicbNhk4s5lYlfOCNO792rtze0eqvvVWs7RS8UqEFOEEdBFTXR7Z6q+NIr8v5K29fwUbWAp1SUnC4DMxqnFmJqMLP6RKVGYSUExAxGVRUtuEuKR3hnixDIZH2ZqNOInEEgO5ApJ+gFax0oZdhLo1QEJAScJYkYSTJ7Qq09astNuAQohRzzw+OXuiqyHUpGJMFnIBITJC8UFXrVhttxIgLKhJg5bmfdMeVcYLmAfXrwj9eif5vV4VobCeVUcGB+pj9A1SCdxUS2jyFEnbGeXuofeKC23jA3zreDC/UwIjZ/1a17EcjVVq90nXEPfV1u2g6KB9xrHGS7QayY5dM1wDmoVgUdnFedSm0CvJFYEz1L6/8AEB6iiN1sOOFRxJGETkNarWdAyMDerqbT2TL5TGIgJT1VlWqKbSFzyNRbAl43kRkjXc/woC/anSr2leGfwp2HAz4YDqiMxJTuAd6PcIcEpVDqwFDadKfHhBEOR5ZvbOcM3u4kAOgkSDJ1yNdBsN5tvpCmzI35jrTXf3CdmfTCmwDGRTlFczsV2uWG1KaIKm1g4VdKXJQltaYyMprT2h2vVfzbfnQkqr23WuUN/wCqq6XJFTZfkVY1+JO0amZT3hULJyq3ZEyoVkVtGSei+kd1X2qAPD+0q+yn40yYcl/apdtCf7Sfsp+NFNb/AL9mQNOPP/jf5J+IrfizJTBjP8maz/aqLjs/3b/JPxFR8Z2oJXZp0Nlb/GqoeCSXbLNiPf6o/do1wb+kHUfdVQO71SsfY/do1wce+Oo+6qpF8i2XwFrhIf8AE0f5rv3XKrXSj5//APRXxVU/CK/+KJH/AHXfg5UF2ugPRv2qvvGqn5I4raDav0Tnl96mvhJGAFRy7TTPLLQ0qH9E55feo/cC+7BO9SQ8fyV5Voc3BIrxC5z+kNaEN3sArCo+dWw7niSZ58j/ADp1kbVBZMESKxUghQ86qWe0ZyNDqOVXmlDQ6HSjTsBiTxjYMD6XQO65E9RQG6fbPVXxro9+3f2rCk7pzT5VzW6DCz9pVLyRqSf7lOKVxaKl4kFxaVj5uZxTEKkQKhBUVRKUvDcCZQFaVJeJhayqC1Oe5xSIqMgn5sqOPULAjuhWSZpMuyhdGF7/AJiAop9ktxGeKCqK3aaSkQFK1P0uZJPxqMqV+kCD2ns4SYBAVmqK8TZ2tiIk77kmffNcaMVsu4ZdKposUGmq02cHQjShyrPB29avrZ5dgZdmoDxO38wev403ONdKBX7YFON4U6muZqOeIYqXsKabLwgs6q9KA22zOJWpIjIxXMNNFdLZG9bhxSczpUYszhOavSpvzZOpJoWl5DjNroIXdaAoQDnBmtncS3UNJEkqBjpV25LiWhKj2agVDuykic9pp94O4TS2vt3RLm06Jpd1Ia5XAY2LMMJCvpIAKeXMCp0MBtASjIAZVo7agHIra02tIBNdQtsWrUp7t4SolMZzp0oLfVpQ57JBUkGfCmX85pRJVoqYI2y5UgsuAreI0Mx61rYUUaWwQ231VUDK6s3gPm2+qqpsppM+yrH8ArZjRGwJ76ao2JvKilmTCgfGtitoVJ9l5Q/Sfapatpi0n7KfjTLPeX9qli9P70fsp+NdNdnYypx8r+6/5SviKp8cugqs0GYszf41Y4wWFGzzlCD55ilpSipJx7Hu8+nSnx6RNJbY2XYrvJ+x+7RvhNyHE9R8DS9das0/Y/CilxuALTJgSJOmxqX/ACLZfEVrvt5Ytqn4ENurMHQyVJj31PYGSHwo5yvECNDiM/jVd9rGpxCh3StUKGxxGD41bsowlOwSRHQVTJokjF/QcxfNO+X3qJMWrs2yrkfwoQ2uWXCNwPvVPaHgGSNyrziNaljp/wDSuSssXVaFvWhLaEkqKgPXfoK65YLgbSgJI01O5O5pH+R6zJ7R0kSpKUhJIzAUTJnxj3V1dCRV/p4XG2ed6mdS4oAv8PAZtqUCNQcwaouNLQYIy268qbhNVrfZcaTz2o5Yk9oSsj8gZpyY8cjXM77sBs9rWPoqJWk7QrP4zXRkpOY0IoFx3dZfspWgfONifHD9IelInG1/ooxSp/7OYvXgO1JElOcpjImdZqAPkpKcKjnMk5jOYyqNNsbTuKkReqNgo9BUrW7o9BUvJKtbilBWEAgQOlQfkquQ/wB8zW5t6zo0rzrX8oe/wx61iTN0dQ+iKH2mrbrkDeqDjoJjOr2eSim4mqz7WlWlkDf3V4tIIBmhDMsUzqaSLbZlLfUlAKlFUADMk092eJ1FMHyacNgFdqcT3lKIbnZI3HWiUbM5cQLwv8lKlJC7Wop3Dadf9StvKn26+FbGxHZspkfSUJPqaYVmBVJbmc09QSEubZluu9DqYgAj2TGn8qW7YC2SkiD/AFpTMl6Kq3owh5MHJWxFBPEpb8hQyOOvAjWt3IqO29U2b2STBINFbw4deUCkKSUHXnHSht6cDpdTiYV2bg1AnCrxI50pYpD+cb7Ezi+3YMQbOEmAcOgBOsbGqVmVAV0qtxVdrlm7jwJJIIVnCgDnnU9pvllwQhlDemYUSctdqRK12iqNdLdkdreccgDJKZjmZrGWHOfvFTtWpvn7jRy52UO6AxuY/Ggtt9DHUUUbGw9kMfLlV2zsuyFFwQDvvoYGVEBaWm1pTh1OQ3J2gVXv19NmPaPyjETgSoFIG4yjlGXWmKLJ5ZEXrM5KjO+eQy99Ll+GLSr7I+NT2TiRJUMhB0UnMedV+IAe0xxkpMJOxPKfHahknQWKasD3s/25TOQQCBG8nWqimAYkTFauWoiRgPnlUX5SvkBXfkUqONeArdy8JkxuAJzyHKpXFYkhAOolWRyI2oM0+sKkEA9K3GI6rPlQuPk5BQMgb1hDY1I9aHhkbknqakShA2HnQcf3GWwmm3tBtaQoThyHQ6VGq80nRKj5VSDiPD0qdFo6+lbwX0A2u7R0f5IrYSu0SI7qPiquos2jaubfJWwewcWB3luRO+FIH4k07i0YDBExpHwr0MCqCPI9Q7yOg2DXtULPeGL6C/QR8avTThAJvGzQvENCM/KqqY0Oho3akyk9KCEz1FJmqYyL0ca4xuhFktKkgJCFd5GWx2oOm2p5+gNdU+Ue7EusJdjvIP8A6q1rmxs8VNLGrLYZ6RW/OA2Cj5Vn5Yr6hrZlgnarrdmy0ofbQTzsd3lVRSO+KuLz22qMNidPfT2SlO0JrZKO6KlW2DsfWpA2nCNaw5s9uG7+2tCExlMq6DWurNNBIAAgDQCk/gVtpKlqKu+chOWW8U32hUCn41oVN7ILW/GVVAZFVLW+c6s3eFYZ+NNAJwyaheEb1I63Osmqy0cq448mtS0JkZGsUIrXHWmij8qFlCrJiIBKFJOnjBrlrdob8P2a61xy+DZlp55VyrsM9DUWdJyK8GRxjQQsFsakDcmBCdztTk44hliRGQnqcyPhPpSfc7ADiSrSdPDfPbl5+FNFpb7QDEMoxHlKtB6D0NLUaClOynwLxi0gLWtC0vuKOJ1TZKWmhk2hoDWQJOc4jmCAIk4z4islpwjs3HVIV/zQkAgGciJKZ0yGk6VC1diClRWoIbnvGY0mBi0GtRWy62FJJZczTrlinlmSOVUe80qRN7KbtiWzda0D5o4xlIOSgrcdDRu7HO1bWwvJQEpBEEFMadP4VcYs6UxJgnYgjyqnbSUrS4n20nSRJG4MnMUluxy10BV2ZcwoaZeI5xzHhUSrAvmKOXc4HwZgKE+Y/lRL8iThzIrEhjzSFVF2n63uqdF1+JpmaYQd/dWzyQkZA1tIB5ZMVhd/WrLF256UXUiIHPlVhhYGwBrFTOcpAwXbmIFWzdhw6UVk5aelXEIOHWjSQDbG/gSwFuxpE4cRUrId7M5Crz6CD3Qo+KiKzhq0SwgbpEHyogW1K0ECqYrQh9kDF5hJAWInKjFnWk6EHxGdCLTYsjizO1aXQ64FBOQT0yogQ+tMiKXbXZFNEEmQRE/xpjFQW9gLQpPhl12oZRtHRdCneo7SzOp3wkj41zhFlUf9q6W0mQRvmPdFLCbJBqdbHi03Y1GrCbAY3o41ZvCphZvCto5sqlXwrAa3aVkJ5V6k51hpXmpVjuDzrR0xpFbMuKOEZZnlQ9HB26bPDYO5zqc3u40cjKeR08jtWwMJAoNbXtaCLadoa1emHGLwS+QAMJB7wP4UzWdqBSlw/ZwADME55p50yrQYycHwq9XWyOVXolfUKorKfE9BXqmlcx61gaI3FaYRL8E+tUrYSEnKDV9zKk7je8glCW0qhajsYMDWslLirCirdFXjBHzaUTJJkilQWbKid3tY8RJ8zmanVZgN6jk+TsoS46BDTXeFNqkYGBAlShJnYRAFA/ybOQdKMWC04m1lf0THlH86E1CjaknGJTBGIjLbb30WuqzdzG5MZ5HTxoxehaBby9oR6wqstzJLWJGoMkf1zHxrjRU4gUhSVKQIwZkDQp+sOlAW7XiBBOY0PMGi14pKDiR7JGnXUUsuoKVjDJ2iJJzgCOedctnPRfu5xHalM4FTkdp2prZ7yIMTvExNC70uNVms7YW2EuOELdWpIKkhOaGkL2POD9bWprNazEp3G/Mb10tM5K0ErO2BNQvpxSDkN6HXUVF/F7QIzzyHLKjNuHTxoGzkim20MSc+cGoLO3idOsD41YBhM+GVWLMjLEN9a6PZsi60yZTlRVuzmNKqWZJEZ5UUcRDSlA7U5NCmmErhSQpSQYkSOopgS6+NkkUh8J2gm0JSonCoECfxNdAQ0UnI5eNPxytCpqmb5kZiKFXi8EAk7e/kKMOKyPSlO2ELcgThT7zvXZJ8UdCPJkwvJ9zMrKRyT3QPPWqKbUpKgpK19pOXeJnwKSYIrW223D3E5qOQA1J5UXsd19jZ1qWmXVDOdEDkmp1yY98YrolQqTOhOeWk7xQS0JOPwmiFmcyBqO1CF+dZGVgtEaG6zs6sKTnXgFNAFhMwMtq3b1rR/bpVdlRxamgugyVwnlVi7Ud4E6CoHFGNau3aJQSfKgn0HDsK2pUJoEEqWsAAxMk+Aq5eFo7tSWSITBzAiixRV7Om6QeuyQdfhR9KZ1V7hQKwDxHnRUMjdafIirSUmcAA19wqk4J/2qwtvkffVdSDz99cYVLQSK5HxhblG2kKHsgAeM711u0JPhXMOOrEE2pCsziHllypWb4jsPyPLrVqOedE1jTpVK51AqVkMgKJLgnSpUNn2Qga0QvC6FMqeQPYWgKbPMhOfnM1ScXhEgZgiukW+xhxlJUnAqMwDmnH7QxeBjPwpkYckxbnxaOaOWEvdngUMSDmDrAEDI9BRd9ZZQARJKYjyAPwFX2uF2QttYbEtYsKhIUSqZK4PeOZzNELalGNBVEnIT45RXcUg7YgWiykvLYWy6heEKHdSWwFZgYkqInwr3h3gsm19o4Pm2QF+Bczwp8YzV5JrorlnCZJzPOrd0NJ7Du7lWLrP8APSjhBcheSTURevUhxOBYxoMYhEiBmSelc2tthDTjjaFKUgE9mpQgqQSSk+I28qdeJLdamCsJQOwIIkIkpBEGTr50oWC0FwiVSB3ROcJkqj1UfWuztMzBaZUsVkWleQMkZ0etLXdq6w1mVVWtbgSiVmBMCeZ0FTOOhylsG2holIAq5BQAdt6hZKVQAdNfA8qvNNd8iJFclo1vZbsRnlRQQUFBIGLKgSVBCsttarXlaVZRPeJz5Ct5UjONjUw2hCk4Po6RTpGIAjeucXO4SY2inCz3ioNJEQYiTr1inY50hU4Nsmva1QnAn2jqfqj+NLFptJBDTQKlnYVPaXXHF9m17RzUo6AbqNHbouxLCe5ms+0tWpPh4eFdxeR2Faxozhrh3svnXe86fRHgn+NHLa1iQRzFQmyExiUozyOEeUVGuxLSZQ4qOSsx61QopKkIcm3bAarIUlQitVmSD4UadUdHE/wCoUItreBcbbUh4uLtDFOyslR51vNRorfyrDRXe2iNKrstnHOXrS5arUtKykuLMGMhXrdtUDkpR8qmeZJ9FcfTSauxnfBiiNjOFsUk2W2KW8kFR1zA0pvtSwEeVEp8gXjcNMqvWkKcAOhqW5nc1DzoCbQCuScxoKtcNrJcJ8PxpmN/khU+joV0EZZCmBtKfqpHlSvdiyNqNJxHUR1q0mLryxsAfQCqSxzwjoK2SJ0k9B/Gp0Mn6oHiTXGA51qkL5RGjLSoyEiQee0V0m0twJUoeoApdv1VmW0pLrraU88Qy8aGceUaDhKnYiXAO6pXM0UKqhuCwKebULMQ6hCylS0kYZ8T4AgmNK6BdHD7DbYUpAWea858cJyHSpoYpMZPIkALt4YLrYdW52YOacpMbK1ynamY3hCSJKxEDF7RMROWWetSWh6TpPICl+/b7bsqSpxaQvZIzI8hrVcYKKJnNyYUD8pA0JGfhQG+32sWB21YSMsACQYVOUmYIBGeVKtw8a4u07ZQSkqJRqVpBz7/UnbnG1H2buaXK0rISfaAMkk64iTM9all2WQaa2HLReKVIlCwocwQfhRu7ElFnTI7wSSR6qjrXPLytCWkYEySrJKUiVHoka10a4nlrs7anE4VlAxp5EZH4U3FfYnNJdC/aOEg8nG+txbysyQ4tKEE5hLaEkCBpmCTGdcxtl3djaSA8FjEZKUEJJBiMRyV4xGdd1tQ7ihMSImkrjS8rOy0hoLIgglttOJbgGiBynnnR5MakheObiwNd+afLOhfETUJamILzc/tCrVhV7XTT45elBONLyCEMoGa8YUP9OcmpFplK30aXQn55/MZPK9NqY05OTO1I/Dd5BTjmIAFS8X8acUud8dK19s2RctlnSohcxsapO2MLORyQPeaKhEorSzMEAyMyfdtWNWzk6RlkZwjUz4RlV9hKsSnVrKoTABgCd1QN6Tr8vp1l1QBICSMICZBHjTbdLpcnGPbQmY2MZiPOhUldDODSsa7ou+GZGS1iSd89B0FFLCwQkBUSOVC7x4gstl7rzyEGPZmV+HdTnQZPyhMz822854kBA88Rn3VdCDrRDKW9ju5WeFc+vbjh5aMLDQbJ+kpWJQ8QIApYum/LXZXg64t15sn5wFRVkd0g5Ajwim+1KugOaOxrE5GhV8WU4JGqTI6bir1gtiH20utqCkKEgj4HkaltKJQoeB+FKatUGmJy7UUg9YFe4XDnijyoNxHc35SjBjcbKVYgWzhPj7qCW247yC1Cz2whkZNh1IU7AH0yBBOtTJfuOegVfwwPjxFVbO5Pka24mZtTjLjwYSUNj9IFEETn7J1pVuG1PvKgKA8pknICpp+mlK2i7H6qEYqL7G+4gC6nLc00XqsBEUEuu4LUxaEdoghspJJJSe8cxkD19KvX+7hB6GthBw0wJ5FN2hKtt4uJVkRBJ2o5wJaSp84jOVId52laIVEpUTBM0X4ctdoQ0u1NpgJBBOo9KfGDTTJ5TTtHebIUpEqyG5JgetRu8aWJCsJfTP6oKvfpXz4m87dblDG44pMjuyUo8wNaaLfd5Oak4NMhKlaAamrEmyZs6fbflBsyEKUjtncOwARPSYpZvD5RX32HFMNpZw5wVY3Cj607HwpSs1kCELzV3siFEQcta9sDKG/YyJGFW4M86NY2wHNIXr2vS0uqxLddWk/rKw+kxTZwXwUu9FNOupKbO2qHlGR2uD/lo8TkCdhO9VLbiKEhapCTAAgAA6EAV3Pg1Tf5DZuzgJDSBl9aO/PjixT40LjSNbCBs6UI7NCQhAGFKUgBKUjYAZAbVUt1qCRmYSP6gDc1tbrXGQ1oNb3ghJccBgaTzOgFakLYN4gvxTaJzbScgBm6rxUdE6aUhfky7Y4omdQI1gEwBP8AWtFbxWp50lUnIxykZkAdN94NMHyc3cFNF0Z41d3oCf5VzVnJ0SWPgtltPeQFThTmPop19TTRa7hYc7ykZkCSklJMcyNaIvMAgeFeIzUBsK7R2wXZrjaaVDaEpEZmJUo/rKOZ86KWdQSjbCNI8Kgvy19m0SM1HJI3JOkUNTZVNNIaSe+qZJJjGo4iekk11WjLpkV9X1hCthXL7RejhWsohJUc1x345BWw6Uz8UsOwqdUZKjTy8iD50noINJyyrSH40gtdau8eQRn6iPgfSkq9F9taXVlUBtPdHPwFN93ud5QG6aS7rUpq1B8oDiULVKSYByUM/WamTXbK8cW3S7NU2QsqacCpDiQrpO1PNzKCwCZypKvBYkLxYpkhI0RJnCByz91NHDjwS2pxWSRn41kZKb0P9T6eWJJy8jkpsBIAMTudqhbSUCVZ7UDsV+m1LShIASZAP0tN/SjtqXimD/Qy/Ct86JV0L16BJtJWQSAE90Zyr6Pxmjz1pwNuKanEAQk7lZjEryPwpPtNoUFPGcwRnyyypiQvFY2Vx3lJEkDTLXwoMO8lP7H5Pxxp/sL7d1hSsSziUZJUo6k6zNErI2PL+h+NU7Qgqjw8I3FEbKnI+le4jyGbKejQA8+lWF2kjLCVCJyqqiNueZmtk92e9J/hoBR3ownu69HG1EtFTRnT6J6p0PxpuuPjIuK7J5uFQe+37Bjmk5pPrXNLwvIIMA94+6j3BpxKUSfZGvialy1TY6HY0KWcRz3rfPnUZQJJnWvCs8jXn0ymweOE09iWO3d7JXtJJBnqdaGs/J3ZmpwKUmk4/KFbfrN/sfzoe/8AKHeDi+yQWyVckZ/GncRd7Oi3VdaULWsLWqcu8onTLIVQvOwB1wNlRCVDM71Fd19FKUoczIHfUNJ3qtf16wgrZV3kgkEic/EVP2yvi1Esq+TazKAClLIGkmqt4cMJZZUyh1fZnMoyg/jSi58oduCfbb/8f86E2njm1rMqWnyTVXFEfIa+GFBslGkZGiNsXjy70zsfxpK4fvJTq3FuKGKAdInypru60EwYPWMqojG1YputF9nh9a4JAAGgJJre1XaW9SPIUdslpVh9mgt/2sjIpIPWuUndHOK7Fq3umSB/WdOnye8Whtv8mWYKScBPskKM4SdjJMda5xbbWSspGu/hVyx2fKPWie7M8Ha0W0qOTraPFQxHyEigd8OrLmAvLcSM5hKUCU5EQJ31J10GpCEp5bbLqw4sKSO73iR+ycqAs8X2tIgrQv7TY/dip5ZFF0xiwuStHQ7XbkoUnkNPhXTeF7CGbM2gCIGfwrhtx3qq0uNJWhMrcQkFBI1UkGQSefOvoJAhIFbGal0BPG4PZu4qvLONa0CZNTDIUTBBjye0fxK9hrTxWd/IVo2vHaE8hnUdoeJJSnc5mprqb+cJ5Ci6RjA15pSbW8g6ONpI6t4sXuUn0rm962bsnCnbUHwNOfFdrLdoDo+gtIV9leX3sNArxh5K0/SQSUHmk5x6H3UrLHkg8baZc4WupDkLUMsBCj+sVGAOiR/7CiqeELJmez117x3rj798vBSgl55ICiAlJgAAwABWovp//qH/ANo1Fyj0z0lgn2mde/8A4mxf4I9TV5nh2zJSUpaEHUSa4n+eH/8AqH/2jXn54f8A+otH7ZrlOK6QUsOSXylf8nbLFw3ZWlYm2UpVzE+dXBdjP1B6muDfnd7/AB7R+2qvRe7/APj2j9tVb7iB/TS+0dwVw9ZSVSyjve1417a7A0hhSW0BISk4QNo5VxJq8nif7xaMubitPWr1ntDqFMqVaXFBZHd7UkQDBChNYskU7Olgn1YZddgmrTFqIHl8arWxuVHwryzuc+VezF2eVJFo4lb6c4/lQy+lOoTKYJJA5a1fQ9nv+yapXs8MKZkd4ag0UlYMXQCasb0lakyTqZHwpq4YdUJ2BjltQC8LYENLXOgy67UhsWhzZxY6KV+BqXLUdD8acj6GTaiN/cKmF4q5/CuBtqdIUe2dyST7av414hq0ET2rn/kV/GpvciPeOSLka5/zoPawpDgWkkHmKyspjFDZcXESHCG1nCdvq+JPM0dum1su2gswVpwneMSv4VlZSeC5D/ck4AD5Q7lQwoFAAlMqSNqTLGlBUMZgVlZTIiGEeGFAWiNiDT7ZV5QJPIVlZVOP4ipdjPZbxdaaSkCCNYgg8taTOIH33HCXFgZZBIjKsrKGMVYcnoA3e4A7nsc/Gma6NNKyso/AHkg4pT8yqKQQg869rKkyPZVi6Hf5KEld4WdOoCyo8vm0LUD+1FfRylVlZRYumL9R2iRIqK2OQk1lZTRAKbECauWIYUk7nWsrKIwTLxY7dy1t7qb7vUCR74pFctajDiciU/sqTqPWsrKTkbSHQVsVr3cSt5xSPZUdjlMCY8JmqqU/1NeVlee3ez3ccUkkWGLMVkhOZAJImMhrrUYSPH1rKyl2wo7bR7HX1rAPE+tZWVwdIs2MQR5/GtLbZEhKVpyVqIrKyut2hcoppjg6vElCx9JIPuqqTGdZWV7uHaR89lVNm1mezNa3m93Qf1h+NZWVQxKFriy0SwAN1D3CaUmEkmsrKh9Q/wAmV4Y6QVsxOBUfUNRomB3j6msrKhfkupOrP//Z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AutoShape 4" descr="data:image/jpeg;base64,/9j/4AAQSkZJRgABAQAAAQABAAD/2wCEAAkGBxQTEhUUExQVFhQXGBobFRgVFRcXFBcYFRcXFhUVFBQYHCggGBwlHBQUITEhJSkrLi4uFx8zODMsNygtLisBCgoKDg0OGhAQGiwkHyQsLCwsLCwsLCwsLCwsLCwsLCwsLCwsLCwsLCwsLCwsLCwsLCwsLCwsLCwsLCwsLCwsLP/AABEIAKgBKwMBIgACEQEDEQH/xAAcAAACAgMBAQAAAAAAAAAAAAAFBgMEAAIHAQj/xABJEAABAwEGAwUDBwkGBgMBAAABAgMRAAQFEiExQQZRcRMiYYGRMqGxByNCUnKywRQVM2KSwtHh8CQ0U3OC8SVDVGOTokR0gxb/xAAaAQADAQEBAQAAAAAAAAAAAAACAwQBAAUG/8QAKREAAgICAgEEAQQDAQAAAAAAAAECEQMhEjFBBBMyUSIUYYHwQnGRwf/aAAwDAQACEQMRAD8A6rXhFcIb4mtSfpOeSyfjVtrjy1J1UvzCT+Fef7v7HpP0svs7Wa1NciZ+Ut8akHqg/gaus/Kir6SUH1FF7i+gP08zpxFaEUhM/Kag6tjyX/GrrXyh2c6pWPQ/jW+5EH2Mn0MF93Si0sqacEhQ8wdiK4JfN2rsj6mXNvZOyk7EV2Zrjeyn6Sh1SaA8cmx25glLqQ8gS2TkT+qfA1zlF+TlCcX0KXDrnzT3QVLY0/pen4UM4dWUocCxEga79KKXdB7XmRl6VNX5lv8AgCl1B9NHWp11DHfR1ro9lEviT3jqPtp+IpodGlLV6DMfaR8RTO5tWPwIl/4W709hugr1GL39hvzoQ4MqHL8zMfR6ycq9d0HUVqxqakIkjrQxW0FJhOyfoz1oAsf2lfRNHmf0avtUDWP7Sromjap/37BgVePE95j/ACj+FVOOB86x/wDWa/eojx6n+7/5J/CqfHTZLrEDWytfvVVHpEcnthC7va/0fu0X4UTKx/X0TQm7h3h9j92jfCA74/r6KqlXyLZ/EXeEUAXgnLVbg/8AVRowWWUqThUnFJGEajWgnCMfnJA/7jv3V1Fdtpl5Ige2oehNW3SZ59W0Eo+aX1H3qullTgDaRlMk9dqqHJpzqPvU48LtBaJjMGD+FRQ7/wCluV0incVxpAkjM60dRYQBpp8KvIaCSRsfjXreviPeKciRspWq7sQChqNfEeNIfF9yCzq7VAHYuSViJggaCuospjLbbpVW8bqS8y40dxKfAjSicbNhk4s5lYlfOCNO792rtze0eqvvVWs7RS8UqEFOEEdBFTXR7Z6q+NIr8v5K29fwUbWAp1SUnC4DMxqnFmJqMLP6RKVGYSUExAxGVRUtuEuKR3hnixDIZH2ZqNOInEEgO5ApJ+gFax0oZdhLo1QEJAScJYkYSTJ7Qq09astNuAQohRzzw+OXuiqyHUpGJMFnIBITJC8UFXrVhttxIgLKhJg5bmfdMeVcYLmAfXrwj9eif5vV4VobCeVUcGB+pj9A1SCdxUS2jyFEnbGeXuofeKC23jA3zreDC/UwIjZ/1a17EcjVVq90nXEPfV1u2g6KB9xrHGS7QayY5dM1wDmoVgUdnFedSm0CvJFYEz1L6/8AEB6iiN1sOOFRxJGETkNarWdAyMDerqbT2TL5TGIgJT1VlWqKbSFzyNRbAl43kRkjXc/woC/anSr2leGfwp2HAz4YDqiMxJTuAd6PcIcEpVDqwFDadKfHhBEOR5ZvbOcM3u4kAOgkSDJ1yNdBsN5tvpCmzI35jrTXf3CdmfTCmwDGRTlFczsV2uWG1KaIKm1g4VdKXJQltaYyMprT2h2vVfzbfnQkqr23WuUN/wCqq6XJFTZfkVY1+JO0amZT3hULJyq3ZEyoVkVtGSei+kd1X2qAPD+0q+yn40yYcl/apdtCf7Sfsp+NFNb/AL9mQNOPP/jf5J+IrfizJTBjP8maz/aqLjs/3b/JPxFR8Z2oJXZp0Nlb/GqoeCSXbLNiPf6o/do1wb+kHUfdVQO71SsfY/do1wce+Oo+6qpF8i2XwFrhIf8AE0f5rv3XKrXSj5//APRXxVU/CK/+KJH/AHXfg5UF2ugPRv2qvvGqn5I4raDav0Tnl96mvhJGAFRy7TTPLLQ0qH9E55feo/cC+7BO9SQ8fyV5Voc3BIrxC5z+kNaEN3sArCo+dWw7niSZ58j/ADp1kbVBZMESKxUghQ86qWe0ZyNDqOVXmlDQ6HSjTsBiTxjYMD6XQO65E9RQG6fbPVXxro9+3f2rCk7pzT5VzW6DCz9pVLyRqSf7lOKVxaKl4kFxaVj5uZxTEKkQKhBUVRKUvDcCZQFaVJeJhayqC1Oe5xSIqMgn5sqOPULAjuhWSZpMuyhdGF7/AJiAop9ktxGeKCqK3aaSkQFK1P0uZJPxqMqV+kCD2ns4SYBAVmqK8TZ2tiIk77kmffNcaMVsu4ZdKposUGmq02cHQjShyrPB29avrZ5dgZdmoDxO38wev403ONdKBX7YFON4U6muZqOeIYqXsKabLwgs6q9KA22zOJWpIjIxXMNNFdLZG9bhxSczpUYszhOavSpvzZOpJoWl5DjNroIXdaAoQDnBmtncS3UNJEkqBjpV25LiWhKj2agVDuykic9pp94O4TS2vt3RLm06Jpd1Ia5XAY2LMMJCvpIAKeXMCp0MBtASjIAZVo7agHIra02tIBNdQtsWrUp7t4SolMZzp0oLfVpQ57JBUkGfCmX85pRJVoqYI2y5UgsuAreI0Mx61rYUUaWwQ231VUDK6s3gPm2+qqpsppM+yrH8ArZjRGwJ76ao2JvKilmTCgfGtitoVJ9l5Q/Sfapatpi0n7KfjTLPeX9qli9P70fsp+NdNdnYypx8r+6/5SviKp8cugqs0GYszf41Y4wWFGzzlCD55ilpSipJx7Hu8+nSnx6RNJbY2XYrvJ+x+7RvhNyHE9R8DS9das0/Y/CilxuALTJgSJOmxqX/ACLZfEVrvt5Ytqn4ENurMHQyVJj31PYGSHwo5yvECNDiM/jVd9rGpxCh3StUKGxxGD41bsowlOwSRHQVTJokjF/QcxfNO+X3qJMWrs2yrkfwoQ2uWXCNwPvVPaHgGSNyrziNaljp/wDSuSssXVaFvWhLaEkqKgPXfoK65YLgbSgJI01O5O5pH+R6zJ7R0kSpKUhJIzAUTJnxj3V1dCRV/p4XG2ed6mdS4oAv8PAZtqUCNQcwaouNLQYIy268qbhNVrfZcaTz2o5Yk9oSsj8gZpyY8cjXM77sBs9rWPoqJWk7QrP4zXRkpOY0IoFx3dZfspWgfONifHD9IelInG1/ooxSp/7OYvXgO1JElOcpjImdZqAPkpKcKjnMk5jOYyqNNsbTuKkReqNgo9BUrW7o9BUvJKtbilBWEAgQOlQfkquQ/wB8zW5t6zo0rzrX8oe/wx61iTN0dQ+iKH2mrbrkDeqDjoJjOr2eSim4mqz7WlWlkDf3V4tIIBmhDMsUzqaSLbZlLfUlAKlFUADMk092eJ1FMHyacNgFdqcT3lKIbnZI3HWiUbM5cQLwv8lKlJC7Wop3Dadf9StvKn26+FbGxHZspkfSUJPqaYVmBVJbmc09QSEubZluu9DqYgAj2TGn8qW7YC2SkiD/AFpTMl6Kq3owh5MHJWxFBPEpb8hQyOOvAjWt3IqO29U2b2STBINFbw4deUCkKSUHXnHSht6cDpdTiYV2bg1AnCrxI50pYpD+cb7Ezi+3YMQbOEmAcOgBOsbGqVmVAV0qtxVdrlm7jwJJIIVnCgDnnU9pvllwQhlDemYUSctdqRK12iqNdLdkdreccgDJKZjmZrGWHOfvFTtWpvn7jRy52UO6AxuY/Ggtt9DHUUUbGw9kMfLlV2zsuyFFwQDvvoYGVEBaWm1pTh1OQ3J2gVXv19NmPaPyjETgSoFIG4yjlGXWmKLJ5ZEXrM5KjO+eQy99Ll+GLSr7I+NT2TiRJUMhB0UnMedV+IAe0xxkpMJOxPKfHahknQWKasD3s/25TOQQCBG8nWqimAYkTFauWoiRgPnlUX5SvkBXfkUqONeArdy8JkxuAJzyHKpXFYkhAOolWRyI2oM0+sKkEA9K3GI6rPlQuPk5BQMgb1hDY1I9aHhkbknqakShA2HnQcf3GWwmm3tBtaQoThyHQ6VGq80nRKj5VSDiPD0qdFo6+lbwX0A2u7R0f5IrYSu0SI7qPiquos2jaubfJWwewcWB3luRO+FIH4k07i0YDBExpHwr0MCqCPI9Q7yOg2DXtULPeGL6C/QR8avTThAJvGzQvENCM/KqqY0Oho3akyk9KCEz1FJmqYyL0ca4xuhFktKkgJCFd5GWx2oOm2p5+gNdU+Ue7EusJdjvIP8A6q1rmxs8VNLGrLYZ6RW/OA2Cj5Vn5Yr6hrZlgnarrdmy0ofbQTzsd3lVRSO+KuLz22qMNidPfT2SlO0JrZKO6KlW2DsfWpA2nCNaw5s9uG7+2tCExlMq6DWurNNBIAAgDQCk/gVtpKlqKu+chOWW8U32hUCn41oVN7ILW/GVVAZFVLW+c6s3eFYZ+NNAJwyaheEb1I63Osmqy0cq448mtS0JkZGsUIrXHWmij8qFlCrJiIBKFJOnjBrlrdob8P2a61xy+DZlp55VyrsM9DUWdJyK8GRxjQQsFsakDcmBCdztTk44hliRGQnqcyPhPpSfc7ADiSrSdPDfPbl5+FNFpb7QDEMoxHlKtB6D0NLUaClOynwLxi0gLWtC0vuKOJ1TZKWmhk2hoDWQJOc4jmCAIk4z4islpwjs3HVIV/zQkAgGciJKZ0yGk6VC1diClRWoIbnvGY0mBi0GtRWy62FJJZczTrlinlmSOVUe80qRN7KbtiWzda0D5o4xlIOSgrcdDRu7HO1bWwvJQEpBEEFMadP4VcYs6UxJgnYgjyqnbSUrS4n20nSRJG4MnMUluxy10BV2ZcwoaZeI5xzHhUSrAvmKOXc4HwZgKE+Y/lRL8iThzIrEhjzSFVF2n63uqdF1+JpmaYQd/dWzyQkZA1tIB5ZMVhd/WrLF256UXUiIHPlVhhYGwBrFTOcpAwXbmIFWzdhw6UVk5aelXEIOHWjSQDbG/gSwFuxpE4cRUrId7M5Crz6CD3Qo+KiKzhq0SwgbpEHyogW1K0ECqYrQh9kDF5hJAWInKjFnWk6EHxGdCLTYsjizO1aXQ64FBOQT0yogQ+tMiKXbXZFNEEmQRE/xpjFQW9gLQpPhl12oZRtHRdCneo7SzOp3wkj41zhFlUf9q6W0mQRvmPdFLCbJBqdbHi03Y1GrCbAY3o41ZvCphZvCto5sqlXwrAa3aVkJ5V6k51hpXmpVjuDzrR0xpFbMuKOEZZnlQ9HB26bPDYO5zqc3u40cjKeR08jtWwMJAoNbXtaCLadoa1emHGLwS+QAMJB7wP4UzWdqBSlw/ZwADME55p50yrQYycHwq9XWyOVXolfUKorKfE9BXqmlcx61gaI3FaYRL8E+tUrYSEnKDV9zKk7je8glCW0qhajsYMDWslLirCirdFXjBHzaUTJJkilQWbKid3tY8RJ8zmanVZgN6jk+TsoS46BDTXeFNqkYGBAlShJnYRAFA/ybOQdKMWC04m1lf0THlH86E1CjaknGJTBGIjLbb30WuqzdzG5MZ5HTxoxehaBby9oR6wqstzJLWJGoMkf1zHxrjRU4gUhSVKQIwZkDQp+sOlAW7XiBBOY0PMGi14pKDiR7JGnXUUsuoKVjDJ2iJJzgCOedctnPRfu5xHalM4FTkdp2prZ7yIMTvExNC70uNVms7YW2EuOELdWpIKkhOaGkL2POD9bWprNazEp3G/Mb10tM5K0ErO2BNQvpxSDkN6HXUVF/F7QIzzyHLKjNuHTxoGzkim20MSc+cGoLO3idOsD41YBhM+GVWLMjLEN9a6PZsi60yZTlRVuzmNKqWZJEZ5UUcRDSlA7U5NCmmErhSQpSQYkSOopgS6+NkkUh8J2gm0JSonCoECfxNdAQ0UnI5eNPxytCpqmb5kZiKFXi8EAk7e/kKMOKyPSlO2ELcgThT7zvXZJ8UdCPJkwvJ9zMrKRyT3QPPWqKbUpKgpK19pOXeJnwKSYIrW223D3E5qOQA1J5UXsd19jZ1qWmXVDOdEDkmp1yY98YrolQqTOhOeWk7xQS0JOPwmiFmcyBqO1CF+dZGVgtEaG6zs6sKTnXgFNAFhMwMtq3b1rR/bpVdlRxamgugyVwnlVi7Ud4E6CoHFGNau3aJQSfKgn0HDsK2pUJoEEqWsAAxMk+Aq5eFo7tSWSITBzAiixRV7Om6QeuyQdfhR9KZ1V7hQKwDxHnRUMjdafIirSUmcAA19wqk4J/2qwtvkffVdSDz99cYVLQSK5HxhblG2kKHsgAeM711u0JPhXMOOrEE2pCsziHllypWb4jsPyPLrVqOedE1jTpVK51AqVkMgKJLgnSpUNn2Qga0QvC6FMqeQPYWgKbPMhOfnM1ScXhEgZgiukW+xhxlJUnAqMwDmnH7QxeBjPwpkYckxbnxaOaOWEvdngUMSDmDrAEDI9BRd9ZZQARJKYjyAPwFX2uF2QttYbEtYsKhIUSqZK4PeOZzNELalGNBVEnIT45RXcUg7YgWiykvLYWy6heEKHdSWwFZgYkqInwr3h3gsm19o4Pm2QF+Bczwp8YzV5JrorlnCZJzPOrd0NJ7Du7lWLrP8APSjhBcheSTURevUhxOBYxoMYhEiBmSelc2tthDTjjaFKUgE9mpQgqQSSk+I28qdeJLdamCsJQOwIIkIkpBEGTr50oWC0FwiVSB3ROcJkqj1UfWuztMzBaZUsVkWleQMkZ0etLXdq6w1mVVWtbgSiVmBMCeZ0FTOOhylsG2holIAq5BQAdt6hZKVQAdNfA8qvNNd8iJFclo1vZbsRnlRQQUFBIGLKgSVBCsttarXlaVZRPeJz5Ct5UjONjUw2hCk4Po6RTpGIAjeucXO4SY2inCz3ioNJEQYiTr1inY50hU4Nsmva1QnAn2jqfqj+NLFptJBDTQKlnYVPaXXHF9m17RzUo6AbqNHbouxLCe5ms+0tWpPh4eFdxeR2Faxozhrh3svnXe86fRHgn+NHLa1iQRzFQmyExiUozyOEeUVGuxLSZQ4qOSsx61QopKkIcm3bAarIUlQitVmSD4UadUdHE/wCoUItreBcbbUh4uLtDFOyslR51vNRorfyrDRXe2iNKrstnHOXrS5arUtKykuLMGMhXrdtUDkpR8qmeZJ9FcfTSauxnfBiiNjOFsUk2W2KW8kFR1zA0pvtSwEeVEp8gXjcNMqvWkKcAOhqW5nc1DzoCbQCuScxoKtcNrJcJ8PxpmN/khU+joV0EZZCmBtKfqpHlSvdiyNqNJxHUR1q0mLryxsAfQCqSxzwjoK2SJ0k9B/Gp0Mn6oHiTXGA51qkL5RGjLSoyEiQee0V0m0twJUoeoApdv1VmW0pLrraU88Qy8aGceUaDhKnYiXAO6pXM0UKqhuCwKebULMQ6hCylS0kYZ8T4AgmNK6BdHD7DbYUpAWea858cJyHSpoYpMZPIkALt4YLrYdW52YOacpMbK1ynamY3hCSJKxEDF7RMROWWetSWh6TpPICl+/b7bsqSpxaQvZIzI8hrVcYKKJnNyYUD8pA0JGfhQG+32sWB21YSMsACQYVOUmYIBGeVKtw8a4u07ZQSkqJRqVpBz7/UnbnG1H2buaXK0rISfaAMkk64iTM9all2WQaa2HLReKVIlCwocwQfhRu7ElFnTI7wSSR6qjrXPLytCWkYEySrJKUiVHoka10a4nlrs7anE4VlAxp5EZH4U3FfYnNJdC/aOEg8nG+txbysyQ4tKEE5hLaEkCBpmCTGdcxtl3djaSA8FjEZKUEJJBiMRyV4xGdd1tQ7ihMSImkrjS8rOy0hoLIgglttOJbgGiBynnnR5MakheObiwNd+afLOhfETUJamILzc/tCrVhV7XTT45elBONLyCEMoGa8YUP9OcmpFplK30aXQn55/MZPK9NqY05OTO1I/Dd5BTjmIAFS8X8acUud8dK19s2RctlnSohcxsapO2MLORyQPeaKhEorSzMEAyMyfdtWNWzk6RlkZwjUz4RlV9hKsSnVrKoTABgCd1QN6Tr8vp1l1QBICSMICZBHjTbdLpcnGPbQmY2MZiPOhUldDODSsa7ou+GZGS1iSd89B0FFLCwQkBUSOVC7x4gstl7rzyEGPZmV+HdTnQZPyhMz822854kBA88Rn3VdCDrRDKW9ju5WeFc+vbjh5aMLDQbJ+kpWJQ8QIApYum/LXZXg64t15sn5wFRVkd0g5Ajwim+1KugOaOxrE5GhV8WU4JGqTI6bir1gtiH20utqCkKEgj4HkaltKJQoeB+FKatUGmJy7UUg9YFe4XDnijyoNxHc35SjBjcbKVYgWzhPj7qCW247yC1Cz2whkZNh1IU7AH0yBBOtTJfuOegVfwwPjxFVbO5Pka24mZtTjLjwYSUNj9IFEETn7J1pVuG1PvKgKA8pknICpp+mlK2i7H6qEYqL7G+4gC6nLc00XqsBEUEuu4LUxaEdoghspJJJSe8cxkD19KvX+7hB6GthBw0wJ5FN2hKtt4uJVkRBJ2o5wJaSp84jOVId52laIVEpUTBM0X4ctdoQ0u1NpgJBBOo9KfGDTTJ5TTtHebIUpEqyG5JgetRu8aWJCsJfTP6oKvfpXz4m87dblDG44pMjuyUo8wNaaLfd5Oak4NMhKlaAamrEmyZs6fbflBsyEKUjtncOwARPSYpZvD5RX32HFMNpZw5wVY3Cj607HwpSs1kCELzV3siFEQcta9sDKG/YyJGFW4M86NY2wHNIXr2vS0uqxLddWk/rKw+kxTZwXwUu9FNOupKbO2qHlGR2uD/lo8TkCdhO9VLbiKEhapCTAAgAA6EAV3Pg1Tf5DZuzgJDSBl9aO/PjixT40LjSNbCBs6UI7NCQhAGFKUgBKUjYAZAbVUt1qCRmYSP6gDc1tbrXGQ1oNb3ghJccBgaTzOgFakLYN4gvxTaJzbScgBm6rxUdE6aUhfky7Y4omdQI1gEwBP8AWtFbxWp50lUnIxykZkAdN94NMHyc3cFNF0Z41d3oCf5VzVnJ0SWPgtltPeQFThTmPop19TTRa7hYc7ykZkCSklJMcyNaIvMAgeFeIzUBsK7R2wXZrjaaVDaEpEZmJUo/rKOZ86KWdQSjbCNI8Kgvy19m0SM1HJI3JOkUNTZVNNIaSe+qZJJjGo4iekk11WjLpkV9X1hCthXL7RejhWsohJUc1x345BWw6Uz8UsOwqdUZKjTy8iD50noINJyyrSH40gtdau8eQRn6iPgfSkq9F9taXVlUBtPdHPwFN93ud5QG6aS7rUpq1B8oDiULVKSYByUM/WamTXbK8cW3S7NU2QsqacCpDiQrpO1PNzKCwCZypKvBYkLxYpkhI0RJnCByz91NHDjwS2pxWSRn41kZKb0P9T6eWJJy8jkpsBIAMTudqhbSUCVZ7UDsV+m1LShIASZAP0tN/SjtqXimD/Qy/Ct86JV0L16BJtJWQSAE90Zyr6Pxmjz1pwNuKanEAQk7lZjEryPwpPtNoUFPGcwRnyyypiQvFY2Vx3lJEkDTLXwoMO8lP7H5Pxxp/sL7d1hSsSziUZJUo6k6zNErI2PL+h+NU7Qgqjw8I3FEbKnI+le4jyGbKejQA8+lWF2kjLCVCJyqqiNueZmtk92e9J/hoBR3ownu69HG1EtFTRnT6J6p0PxpuuPjIuK7J5uFQe+37Bjmk5pPrXNLwvIIMA94+6j3BpxKUSfZGvialy1TY6HY0KWcRz3rfPnUZQJJnWvCs8jXn0ymweOE09iWO3d7JXtJJBnqdaGs/J3ZmpwKUmk4/KFbfrN/sfzoe/8AKHeDi+yQWyVckZ/GncRd7Oi3VdaULWsLWqcu8onTLIVQvOwB1wNlRCVDM71Fd19FKUoczIHfUNJ3qtf16wgrZV3kgkEic/EVP2yvi1Esq+TazKAClLIGkmqt4cMJZZUyh1fZnMoyg/jSi58oduCfbb/8f86E2njm1rMqWnyTVXFEfIa+GFBslGkZGiNsXjy70zsfxpK4fvJTq3FuKGKAdInypru60EwYPWMqojG1YputF9nh9a4JAAGgJJre1XaW9SPIUdslpVh9mgt/2sjIpIPWuUndHOK7Fq3umSB/WdOnye8Whtv8mWYKScBPskKM4SdjJMda5xbbWSspGu/hVyx2fKPWie7M8Ha0W0qOTraPFQxHyEigd8OrLmAvLcSM5hKUCU5EQJ31J10GpCEp5bbLqw4sKSO73iR+ycqAs8X2tIgrQv7TY/dip5ZFF0xiwuStHQ7XbkoUnkNPhXTeF7CGbM2gCIGfwrhtx3qq0uNJWhMrcQkFBI1UkGQSefOvoJAhIFbGal0BPG4PZu4qvLONa0CZNTDIUTBBjye0fxK9hrTxWd/IVo2vHaE8hnUdoeJJSnc5mprqb+cJ5Ci6RjA15pSbW8g6ONpI6t4sXuUn0rm962bsnCnbUHwNOfFdrLdoDo+gtIV9leX3sNArxh5K0/SQSUHmk5x6H3UrLHkg8baZc4WupDkLUMsBCj+sVGAOiR/7CiqeELJmez117x3rj798vBSgl55ICiAlJgAAwABWovp//qH/ANo1Fyj0z0lgn2mde/8A4mxf4I9TV5nh2zJSUpaEHUSa4n+eH/8AqH/2jXn54f8A+otH7ZrlOK6QUsOSXylf8nbLFw3ZWlYm2UpVzE+dXBdjP1B6muDfnd7/AB7R+2qvRe7/APj2j9tVb7iB/TS+0dwVw9ZSVSyjve1417a7A0hhSW0BISk4QNo5VxJq8nif7xaMubitPWr1ntDqFMqVaXFBZHd7UkQDBChNYskU7Olgn1YZddgmrTFqIHl8arWxuVHwryzuc+VezF2eVJFo4lb6c4/lQy+lOoTKYJJA5a1fQ9nv+yapXs8MKZkd4ag0UlYMXQCasb0lakyTqZHwpq4YdUJ2BjltQC8LYENLXOgy67UhsWhzZxY6KV+BqXLUdD8acj6GTaiN/cKmF4q5/CuBtqdIUe2dyST7av414hq0ET2rn/kV/GpvciPeOSLka5/zoPawpDgWkkHmKyspjFDZcXESHCG1nCdvq+JPM0dum1su2gswVpwneMSv4VlZSeC5D/ck4AD5Q7lQwoFAAlMqSNqTLGlBUMZgVlZTIiGEeGFAWiNiDT7ZV5QJPIVlZVOP4ipdjPZbxdaaSkCCNYgg8taTOIH33HCXFgZZBIjKsrKGMVYcnoA3e4A7nsc/Gma6NNKyso/AHkg4pT8yqKQQg869rKkyPZVi6Hf5KEld4WdOoCyo8vm0LUD+1FfRylVlZRYumL9R2iRIqK2OQk1lZTRAKbECauWIYUk7nWsrKIwTLxY7dy1t7qb7vUCR74pFctajDiciU/sqTqPWsrKTkbSHQVsVr3cSt5xSPZUdjlMCY8JmqqU/1NeVlee3ez3ccUkkWGLMVkhOZAJImMhrrUYSPH1rKyl2wo7bR7HX1rAPE+tZWVwdIs2MQR5/GtLbZEhKVpyVqIrKyut2hcoppjg6vElCx9JIPuqqTGdZWV7uHaR89lVNm1mezNa3m93Qf1h+NZWVQxKFriy0SwAN1D3CaUmEkmsrKh9Q/wAmV4Y6QVsxOBUfUNRomB3j6msrKhfkupOrP//Z"/>
          <p:cNvSpPr/>
          <p:nvPr/>
        </p:nvSpPr>
        <p:spPr>
          <a:xfrm>
            <a:off x="307979" y="793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AutoShape 6" descr="data:image/jpeg;base64,/9j/4AAQSkZJRgABAQAAAQABAAD/2wCEAAkGBxQTEhUUExQVFhQXGBobFRgVFRcXFBcYFRcXFhUVFBQYHCggGBwlHBQUITEhJSkrLi4uFx8zODMsNygtLisBCgoKDg0OGhAQGiwkHyQsLCwsLCwsLCwsLCwsLCwsLCwsLCwsLCwsLCwsLCwsLCwsLCwsLCwsLCwsLCwsLCwsLP/AABEIAKgBKwMBIgACEQEDEQH/xAAcAAACAgMBAQAAAAAAAAAAAAAFBgMEAAIHAQj/xABJEAABAwEGAwUDBwkGBgMBAAABAgMRAAQFEiExQQZRcRMiYYGRMqGxByNCUnKywRQVM2KSwtHh8CQ0U3OC8SVDVGOTokR0gxb/xAAaAQADAQEBAQAAAAAAAAAAAAACAwQBAAUG/8QAKREAAgICAgEEAQQDAQAAAAAAAAECEQMhEjFBBBMyUSIUYYHwQnGRwf/aAAwDAQACEQMRAD8A6rXhFcIb4mtSfpOeSyfjVtrjy1J1UvzCT+Fef7v7HpP0svs7Wa1NciZ+Ut8akHqg/gaus/Kir6SUH1FF7i+gP08zpxFaEUhM/Kag6tjyX/GrrXyh2c6pWPQ/jW+5EH2Mn0MF93Si0sqacEhQ8wdiK4JfN2rsj6mXNvZOyk7EV2Zrjeyn6Sh1SaA8cmx25glLqQ8gS2TkT+qfA1zlF+TlCcX0KXDrnzT3QVLY0/pen4UM4dWUocCxEga79KKXdB7XmRl6VNX5lv8AgCl1B9NHWp11DHfR1ro9lEviT3jqPtp+IpodGlLV6DMfaR8RTO5tWPwIl/4W709hugr1GL39hvzoQ4MqHL8zMfR6ycq9d0HUVqxqakIkjrQxW0FJhOyfoz1oAsf2lfRNHmf0avtUDWP7Sromjap/37BgVePE95j/ACj+FVOOB86x/wDWa/eojx6n+7/5J/CqfHTZLrEDWytfvVVHpEcnthC7va/0fu0X4UTKx/X0TQm7h3h9j92jfCA74/r6KqlXyLZ/EXeEUAXgnLVbg/8AVRowWWUqThUnFJGEajWgnCMfnJA/7jv3V1Fdtpl5Ige2oehNW3SZ59W0Eo+aX1H3qullTgDaRlMk9dqqHJpzqPvU48LtBaJjMGD+FRQ7/wCluV0incVxpAkjM60dRYQBpp8KvIaCSRsfjXreviPeKciRspWq7sQChqNfEeNIfF9yCzq7VAHYuSViJggaCuospjLbbpVW8bqS8y40dxKfAjSicbNhk4s5lYlfOCNO792rtze0eqvvVWs7RS8UqEFOEEdBFTXR7Z6q+NIr8v5K29fwUbWAp1SUnC4DMxqnFmJqMLP6RKVGYSUExAxGVRUtuEuKR3hnixDIZH2ZqNOInEEgO5ApJ+gFax0oZdhLo1QEJAScJYkYSTJ7Qq09astNuAQohRzzw+OXuiqyHUpGJMFnIBITJC8UFXrVhttxIgLKhJg5bmfdMeVcYLmAfXrwj9eif5vV4VobCeVUcGB+pj9A1SCdxUS2jyFEnbGeXuofeKC23jA3zreDC/UwIjZ/1a17EcjVVq90nXEPfV1u2g6KB9xrHGS7QayY5dM1wDmoVgUdnFedSm0CvJFYEz1L6/8AEB6iiN1sOOFRxJGETkNarWdAyMDerqbT2TL5TGIgJT1VlWqKbSFzyNRbAl43kRkjXc/woC/anSr2leGfwp2HAz4YDqiMxJTuAd6PcIcEpVDqwFDadKfHhBEOR5ZvbOcM3u4kAOgkSDJ1yNdBsN5tvpCmzI35jrTXf3CdmfTCmwDGRTlFczsV2uWG1KaIKm1g4VdKXJQltaYyMprT2h2vVfzbfnQkqr23WuUN/wCqq6XJFTZfkVY1+JO0amZT3hULJyq3ZEyoVkVtGSei+kd1X2qAPD+0q+yn40yYcl/apdtCf7Sfsp+NFNb/AL9mQNOPP/jf5J+IrfizJTBjP8maz/aqLjs/3b/JPxFR8Z2oJXZp0Nlb/GqoeCSXbLNiPf6o/do1wb+kHUfdVQO71SsfY/do1wce+Oo+6qpF8i2XwFrhIf8AE0f5rv3XKrXSj5//APRXxVU/CK/+KJH/AHXfg5UF2ugPRv2qvvGqn5I4raDav0Tnl96mvhJGAFRy7TTPLLQ0qH9E55feo/cC+7BO9SQ8fyV5Voc3BIrxC5z+kNaEN3sArCo+dWw7niSZ58j/ADp1kbVBZMESKxUghQ86qWe0ZyNDqOVXmlDQ6HSjTsBiTxjYMD6XQO65E9RQG6fbPVXxro9+3f2rCk7pzT5VzW6DCz9pVLyRqSf7lOKVxaKl4kFxaVj5uZxTEKkQKhBUVRKUvDcCZQFaVJeJhayqC1Oe5xSIqMgn5sqOPULAjuhWSZpMuyhdGF7/AJiAop9ktxGeKCqK3aaSkQFK1P0uZJPxqMqV+kCD2ns4SYBAVmqK8TZ2tiIk77kmffNcaMVsu4ZdKposUGmq02cHQjShyrPB29avrZ5dgZdmoDxO38wev403ONdKBX7YFON4U6muZqOeIYqXsKabLwgs6q9KA22zOJWpIjIxXMNNFdLZG9bhxSczpUYszhOavSpvzZOpJoWl5DjNroIXdaAoQDnBmtncS3UNJEkqBjpV25LiWhKj2agVDuykic9pp94O4TS2vt3RLm06Jpd1Ia5XAY2LMMJCvpIAKeXMCp0MBtASjIAZVo7agHIra02tIBNdQtsWrUp7t4SolMZzp0oLfVpQ57JBUkGfCmX85pRJVoqYI2y5UgsuAreI0Mx61rYUUaWwQ231VUDK6s3gPm2+qqpsppM+yrH8ArZjRGwJ76ao2JvKilmTCgfGtitoVJ9l5Q/Sfapatpi0n7KfjTLPeX9qli9P70fsp+NdNdnYypx8r+6/5SviKp8cugqs0GYszf41Y4wWFGzzlCD55ilpSipJx7Hu8+nSnx6RNJbY2XYrvJ+x+7RvhNyHE9R8DS9das0/Y/CilxuALTJgSJOmxqX/ACLZfEVrvt5Ytqn4ENurMHQyVJj31PYGSHwo5yvECNDiM/jVd9rGpxCh3StUKGxxGD41bsowlOwSRHQVTJokjF/QcxfNO+X3qJMWrs2yrkfwoQ2uWXCNwPvVPaHgGSNyrziNaljp/wDSuSssXVaFvWhLaEkqKgPXfoK65YLgbSgJI01O5O5pH+R6zJ7R0kSpKUhJIzAUTJnxj3V1dCRV/p4XG2ed6mdS4oAv8PAZtqUCNQcwaouNLQYIy268qbhNVrfZcaTz2o5Yk9oSsj8gZpyY8cjXM77sBs9rWPoqJWk7QrP4zXRkpOY0IoFx3dZfspWgfONifHD9IelInG1/ooxSp/7OYvXgO1JElOcpjImdZqAPkpKcKjnMk5jOYyqNNsbTuKkReqNgo9BUrW7o9BUvJKtbilBWEAgQOlQfkquQ/wB8zW5t6zo0rzrX8oe/wx61iTN0dQ+iKH2mrbrkDeqDjoJjOr2eSim4mqz7WlWlkDf3V4tIIBmhDMsUzqaSLbZlLfUlAKlFUADMk092eJ1FMHyacNgFdqcT3lKIbnZI3HWiUbM5cQLwv8lKlJC7Wop3Dadf9StvKn26+FbGxHZspkfSUJPqaYVmBVJbmc09QSEubZluu9DqYgAj2TGn8qW7YC2SkiD/AFpTMl6Kq3owh5MHJWxFBPEpb8hQyOOvAjWt3IqO29U2b2STBINFbw4deUCkKSUHXnHSht6cDpdTiYV2bg1AnCrxI50pYpD+cb7Ezi+3YMQbOEmAcOgBOsbGqVmVAV0qtxVdrlm7jwJJIIVnCgDnnU9pvllwQhlDemYUSctdqRK12iqNdLdkdreccgDJKZjmZrGWHOfvFTtWpvn7jRy52UO6AxuY/Ggtt9DHUUUbGw9kMfLlV2zsuyFFwQDvvoYGVEBaWm1pTh1OQ3J2gVXv19NmPaPyjETgSoFIG4yjlGXWmKLJ5ZEXrM5KjO+eQy99Ll+GLSr7I+NT2TiRJUMhB0UnMedV+IAe0xxkpMJOxPKfHahknQWKasD3s/25TOQQCBG8nWqimAYkTFauWoiRgPnlUX5SvkBXfkUqONeArdy8JkxuAJzyHKpXFYkhAOolWRyI2oM0+sKkEA9K3GI6rPlQuPk5BQMgb1hDY1I9aHhkbknqakShA2HnQcf3GWwmm3tBtaQoThyHQ6VGq80nRKj5VSDiPD0qdFo6+lbwX0A2u7R0f5IrYSu0SI7qPiquos2jaubfJWwewcWB3luRO+FIH4k07i0YDBExpHwr0MCqCPI9Q7yOg2DXtULPeGL6C/QR8avTThAJvGzQvENCM/KqqY0Oho3akyk9KCEz1FJmqYyL0ca4xuhFktKkgJCFd5GWx2oOm2p5+gNdU+Ue7EusJdjvIP8A6q1rmxs8VNLGrLYZ6RW/OA2Cj5Vn5Yr6hrZlgnarrdmy0ofbQTzsd3lVRSO+KuLz22qMNidPfT2SlO0JrZKO6KlW2DsfWpA2nCNaw5s9uG7+2tCExlMq6DWurNNBIAAgDQCk/gVtpKlqKu+chOWW8U32hUCn41oVN7ILW/GVVAZFVLW+c6s3eFYZ+NNAJwyaheEb1I63Osmqy0cq448mtS0JkZGsUIrXHWmij8qFlCrJiIBKFJOnjBrlrdob8P2a61xy+DZlp55VyrsM9DUWdJyK8GRxjQQsFsakDcmBCdztTk44hliRGQnqcyPhPpSfc7ADiSrSdPDfPbl5+FNFpb7QDEMoxHlKtB6D0NLUaClOynwLxi0gLWtC0vuKOJ1TZKWmhk2hoDWQJOc4jmCAIk4z4islpwjs3HVIV/zQkAgGciJKZ0yGk6VC1diClRWoIbnvGY0mBi0GtRWy62FJJZczTrlinlmSOVUe80qRN7KbtiWzda0D5o4xlIOSgrcdDRu7HO1bWwvJQEpBEEFMadP4VcYs6UxJgnYgjyqnbSUrS4n20nSRJG4MnMUluxy10BV2ZcwoaZeI5xzHhUSrAvmKOXc4HwZgKE+Y/lRL8iThzIrEhjzSFVF2n63uqdF1+JpmaYQd/dWzyQkZA1tIB5ZMVhd/WrLF256UXUiIHPlVhhYGwBrFTOcpAwXbmIFWzdhw6UVk5aelXEIOHWjSQDbG/gSwFuxpE4cRUrId7M5Crz6CD3Qo+KiKzhq0SwgbpEHyogW1K0ECqYrQh9kDF5hJAWInKjFnWk6EHxGdCLTYsjizO1aXQ64FBOQT0yogQ+tMiKXbXZFNEEmQRE/xpjFQW9gLQpPhl12oZRtHRdCneo7SzOp3wkj41zhFlUf9q6W0mQRvmPdFLCbJBqdbHi03Y1GrCbAY3o41ZvCphZvCto5sqlXwrAa3aVkJ5V6k51hpXmpVjuDzrR0xpFbMuKOEZZnlQ9HB26bPDYO5zqc3u40cjKeR08jtWwMJAoNbXtaCLadoa1emHGLwS+QAMJB7wP4UzWdqBSlw/ZwADME55p50yrQYycHwq9XWyOVXolfUKorKfE9BXqmlcx61gaI3FaYRL8E+tUrYSEnKDV9zKk7je8glCW0qhajsYMDWslLirCirdFXjBHzaUTJJkilQWbKid3tY8RJ8zmanVZgN6jk+TsoS46BDTXeFNqkYGBAlShJnYRAFA/ybOQdKMWC04m1lf0THlH86E1CjaknGJTBGIjLbb30WuqzdzG5MZ5HTxoxehaBby9oR6wqstzJLWJGoMkf1zHxrjRU4gUhSVKQIwZkDQp+sOlAW7XiBBOY0PMGi14pKDiR7JGnXUUsuoKVjDJ2iJJzgCOedctnPRfu5xHalM4FTkdp2prZ7yIMTvExNC70uNVms7YW2EuOELdWpIKkhOaGkL2POD9bWprNazEp3G/Mb10tM5K0ErO2BNQvpxSDkN6HXUVF/F7QIzzyHLKjNuHTxoGzkim20MSc+cGoLO3idOsD41YBhM+GVWLMjLEN9a6PZsi60yZTlRVuzmNKqWZJEZ5UUcRDSlA7U5NCmmErhSQpSQYkSOopgS6+NkkUh8J2gm0JSonCoECfxNdAQ0UnI5eNPxytCpqmb5kZiKFXi8EAk7e/kKMOKyPSlO2ELcgThT7zvXZJ8UdCPJkwvJ9zMrKRyT3QPPWqKbUpKgpK19pOXeJnwKSYIrW223D3E5qOQA1J5UXsd19jZ1qWmXVDOdEDkmp1yY98YrolQqTOhOeWk7xQS0JOPwmiFmcyBqO1CF+dZGVgtEaG6zs6sKTnXgFNAFhMwMtq3b1rR/bpVdlRxamgugyVwnlVi7Ud4E6CoHFGNau3aJQSfKgn0HDsK2pUJoEEqWsAAxMk+Aq5eFo7tSWSITBzAiixRV7Om6QeuyQdfhR9KZ1V7hQKwDxHnRUMjdafIirSUmcAA19wqk4J/2qwtvkffVdSDz99cYVLQSK5HxhblG2kKHsgAeM711u0JPhXMOOrEE2pCsziHllypWb4jsPyPLrVqOedE1jTpVK51AqVkMgKJLgnSpUNn2Qga0QvC6FMqeQPYWgKbPMhOfnM1ScXhEgZgiukW+xhxlJUnAqMwDmnH7QxeBjPwpkYckxbnxaOaOWEvdngUMSDmDrAEDI9BRd9ZZQARJKYjyAPwFX2uF2QttYbEtYsKhIUSqZK4PeOZzNELalGNBVEnIT45RXcUg7YgWiykvLYWy6heEKHdSWwFZgYkqInwr3h3gsm19o4Pm2QF+Bczwp8YzV5JrorlnCZJzPOrd0NJ7Du7lWLrP8APSjhBcheSTURevUhxOBYxoMYhEiBmSelc2tthDTjjaFKUgE9mpQgqQSSk+I28qdeJLdamCsJQOwIIkIkpBEGTr50oWC0FwiVSB3ROcJkqj1UfWuztMzBaZUsVkWleQMkZ0etLXdq6w1mVVWtbgSiVmBMCeZ0FTOOhylsG2holIAq5BQAdt6hZKVQAdNfA8qvNNd8iJFclo1vZbsRnlRQQUFBIGLKgSVBCsttarXlaVZRPeJz5Ct5UjONjUw2hCk4Po6RTpGIAjeucXO4SY2inCz3ioNJEQYiTr1inY50hU4Nsmva1QnAn2jqfqj+NLFptJBDTQKlnYVPaXXHF9m17RzUo6AbqNHbouxLCe5ms+0tWpPh4eFdxeR2Faxozhrh3svnXe86fRHgn+NHLa1iQRzFQmyExiUozyOEeUVGuxLSZQ4qOSsx61QopKkIcm3bAarIUlQitVmSD4UadUdHE/wCoUItreBcbbUh4uLtDFOyslR51vNRorfyrDRXe2iNKrstnHOXrS5arUtKykuLMGMhXrdtUDkpR8qmeZJ9FcfTSauxnfBiiNjOFsUk2W2KW8kFR1zA0pvtSwEeVEp8gXjcNMqvWkKcAOhqW5nc1DzoCbQCuScxoKtcNrJcJ8PxpmN/khU+joV0EZZCmBtKfqpHlSvdiyNqNJxHUR1q0mLryxsAfQCqSxzwjoK2SJ0k9B/Gp0Mn6oHiTXGA51qkL5RGjLSoyEiQee0V0m0twJUoeoApdv1VmW0pLrraU88Qy8aGceUaDhKnYiXAO6pXM0UKqhuCwKebULMQ6hCylS0kYZ8T4AgmNK6BdHD7DbYUpAWea858cJyHSpoYpMZPIkALt4YLrYdW52YOacpMbK1ynamY3hCSJKxEDF7RMROWWetSWh6TpPICl+/b7bsqSpxaQvZIzI8hrVcYKKJnNyYUD8pA0JGfhQG+32sWB21YSMsACQYVOUmYIBGeVKtw8a4u07ZQSkqJRqVpBz7/UnbnG1H2buaXK0rISfaAMkk64iTM9all2WQaa2HLReKVIlCwocwQfhRu7ElFnTI7wSSR6qjrXPLytCWkYEySrJKUiVHoka10a4nlrs7anE4VlAxp5EZH4U3FfYnNJdC/aOEg8nG+txbysyQ4tKEE5hLaEkCBpmCTGdcxtl3djaSA8FjEZKUEJJBiMRyV4xGdd1tQ7ihMSImkrjS8rOy0hoLIgglttOJbgGiBynnnR5MakheObiwNd+afLOhfETUJamILzc/tCrVhV7XTT45elBONLyCEMoGa8YUP9OcmpFplK30aXQn55/MZPK9NqY05OTO1I/Dd5BTjmIAFS8X8acUud8dK19s2RctlnSohcxsapO2MLORyQPeaKhEorSzMEAyMyfdtWNWzk6RlkZwjUz4RlV9hKsSnVrKoTABgCd1QN6Tr8vp1l1QBICSMICZBHjTbdLpcnGPbQmY2MZiPOhUldDODSsa7ou+GZGS1iSd89B0FFLCwQkBUSOVC7x4gstl7rzyEGPZmV+HdTnQZPyhMz822854kBA88Rn3VdCDrRDKW9ju5WeFc+vbjh5aMLDQbJ+kpWJQ8QIApYum/LXZXg64t15sn5wFRVkd0g5Ajwim+1KugOaOxrE5GhV8WU4JGqTI6bir1gtiH20utqCkKEgj4HkaltKJQoeB+FKatUGmJy7UUg9YFe4XDnijyoNxHc35SjBjcbKVYgWzhPj7qCW247yC1Cz2whkZNh1IU7AH0yBBOtTJfuOegVfwwPjxFVbO5Pka24mZtTjLjwYSUNj9IFEETn7J1pVuG1PvKgKA8pknICpp+mlK2i7H6qEYqL7G+4gC6nLc00XqsBEUEuu4LUxaEdoghspJJJSe8cxkD19KvX+7hB6GthBw0wJ5FN2hKtt4uJVkRBJ2o5wJaSp84jOVId52laIVEpUTBM0X4ctdoQ0u1NpgJBBOo9KfGDTTJ5TTtHebIUpEqyG5JgetRu8aWJCsJfTP6oKvfpXz4m87dblDG44pMjuyUo8wNaaLfd5Oak4NMhKlaAamrEmyZs6fbflBsyEKUjtncOwARPSYpZvD5RX32HFMNpZw5wVY3Cj607HwpSs1kCELzV3siFEQcta9sDKG/YyJGFW4M86NY2wHNIXr2vS0uqxLddWk/rKw+kxTZwXwUu9FNOupKbO2qHlGR2uD/lo8TkCdhO9VLbiKEhapCTAAgAA6EAV3Pg1Tf5DZuzgJDSBl9aO/PjixT40LjSNbCBs6UI7NCQhAGFKUgBKUjYAZAbVUt1qCRmYSP6gDc1tbrXGQ1oNb3ghJccBgaTzOgFakLYN4gvxTaJzbScgBm6rxUdE6aUhfky7Y4omdQI1gEwBP8AWtFbxWp50lUnIxykZkAdN94NMHyc3cFNF0Z41d3oCf5VzVnJ0SWPgtltPeQFThTmPop19TTRa7hYc7ykZkCSklJMcyNaIvMAgeFeIzUBsK7R2wXZrjaaVDaEpEZmJUo/rKOZ86KWdQSjbCNI8Kgvy19m0SM1HJI3JOkUNTZVNNIaSe+qZJJjGo4iekk11WjLpkV9X1hCthXL7RejhWsohJUc1x345BWw6Uz8UsOwqdUZKjTy8iD50noINJyyrSH40gtdau8eQRn6iPgfSkq9F9taXVlUBtPdHPwFN93ud5QG6aS7rUpq1B8oDiULVKSYByUM/WamTXbK8cW3S7NU2QsqacCpDiQrpO1PNzKCwCZypKvBYkLxYpkhI0RJnCByz91NHDjwS2pxWSRn41kZKb0P9T6eWJJy8jkpsBIAMTudqhbSUCVZ7UDsV+m1LShIASZAP0tN/SjtqXimD/Qy/Ct86JV0L16BJtJWQSAE90Zyr6Pxmjz1pwNuKanEAQk7lZjEryPwpPtNoUFPGcwRnyyypiQvFY2Vx3lJEkDTLXwoMO8lP7H5Pxxp/sL7d1hSsSziUZJUo6k6zNErI2PL+h+NU7Qgqjw8I3FEbKnI+le4jyGbKejQA8+lWF2kjLCVCJyqqiNueZmtk92e9J/hoBR3ownu69HG1EtFTRnT6J6p0PxpuuPjIuK7J5uFQe+37Bjmk5pPrXNLwvIIMA94+6j3BpxKUSfZGvialy1TY6HY0KWcRz3rfPnUZQJJnWvCs8jXn0ymweOE09iWO3d7JXtJJBnqdaGs/J3ZmpwKUmk4/KFbfrN/sfzoe/8AKHeDi+yQWyVckZ/GncRd7Oi3VdaULWsLWqcu8onTLIVQvOwB1wNlRCVDM71Fd19FKUoczIHfUNJ3qtf16wgrZV3kgkEic/EVP2yvi1Esq+TazKAClLIGkmqt4cMJZZUyh1fZnMoyg/jSi58oduCfbb/8f86E2njm1rMqWnyTVXFEfIa+GFBslGkZGiNsXjy70zsfxpK4fvJTq3FuKGKAdInypru60EwYPWMqojG1YputF9nh9a4JAAGgJJre1XaW9SPIUdslpVh9mgt/2sjIpIPWuUndHOK7Fq3umSB/WdOnye8Whtv8mWYKScBPskKM4SdjJMda5xbbWSspGu/hVyx2fKPWie7M8Ha0W0qOTraPFQxHyEigd8OrLmAvLcSM5hKUCU5EQJ31J10GpCEp5bbLqw4sKSO73iR+ycqAs8X2tIgrQv7TY/dip5ZFF0xiwuStHQ7XbkoUnkNPhXTeF7CGbM2gCIGfwrhtx3qq0uNJWhMrcQkFBI1UkGQSefOvoJAhIFbGal0BPG4PZu4qvLONa0CZNTDIUTBBjye0fxK9hrTxWd/IVo2vHaE8hnUdoeJJSnc5mprqb+cJ5Ci6RjA15pSbW8g6ONpI6t4sXuUn0rm962bsnCnbUHwNOfFdrLdoDo+gtIV9leX3sNArxh5K0/SQSUHmk5x6H3UrLHkg8baZc4WupDkLUMsBCj+sVGAOiR/7CiqeELJmez117x3rj798vBSgl55ICiAlJgAAwABWovp//qH/ANo1Fyj0z0lgn2mde/8A4mxf4I9TV5nh2zJSUpaEHUSa4n+eH/8AqH/2jXn54f8A+otH7ZrlOK6QUsOSXylf8nbLFw3ZWlYm2UpVzE+dXBdjP1B6muDfnd7/AB7R+2qvRe7/APj2j9tVb7iB/TS+0dwVw9ZSVSyjve1417a7A0hhSW0BISk4QNo5VxJq8nif7xaMubitPWr1ntDqFMqVaXFBZHd7UkQDBChNYskU7Olgn1YZddgmrTFqIHl8arWxuVHwryzuc+VezF2eVJFo4lb6c4/lQy+lOoTKYJJA5a1fQ9nv+yapXs8MKZkd4ag0UlYMXQCasb0lakyTqZHwpq4YdUJ2BjltQC8LYENLXOgy67UhsWhzZxY6KV+BqXLUdD8acj6GTaiN/cKmF4q5/CuBtqdIUe2dyST7av414hq0ET2rn/kV/GpvciPeOSLka5/zoPawpDgWkkHmKyspjFDZcXESHCG1nCdvq+JPM0dum1su2gswVpwneMSv4VlZSeC5D/ck4AD5Q7lQwoFAAlMqSNqTLGlBUMZgVlZTIiGEeGFAWiNiDT7ZV5QJPIVlZVOP4ipdjPZbxdaaSkCCNYgg8taTOIH33HCXFgZZBIjKsrKGMVYcnoA3e4A7nsc/Gma6NNKyso/AHkg4pT8yqKQQg869rKkyPZVi6Hf5KEld4WdOoCyo8vm0LUD+1FfRylVlZRYumL9R2iRIqK2OQk1lZTRAKbECauWIYUk7nWsrKIwTLxY7dy1t7qb7vUCR74pFctajDiciU/sqTqPWsrKTkbSHQVsVr3cSt5xSPZUdjlMCY8JmqqU/1NeVlee3ez3ccUkkWGLMVkhOZAJImMhrrUYSPH1rKyl2wo7bR7HX1rAPE+tZWVwdIs2MQR5/GtLbZEhKVpyVqIrKyut2hcoppjg6vElCx9JIPuqqTGdZWV7uHaR89lVNm1mezNa3m93Qf1h+NZWVQxKFriy0SwAN1D3CaUmEkmsrKh9Q/wAmV4Y6QVsxOBUfUNRomB3j6msrKhfkupOrP//Z"/>
          <p:cNvSpPr/>
          <p:nvPr/>
        </p:nvSpPr>
        <p:spPr>
          <a:xfrm>
            <a:off x="460372" y="160340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27784" y="3933053"/>
            <a:ext cx="4066336" cy="2448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619667" y="908721"/>
            <a:ext cx="4896547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Beskyttande faktorar</a:t>
            </a:r>
          </a:p>
        </p:txBody>
      </p:sp>
      <p:sp>
        <p:nvSpPr>
          <p:cNvPr id="3" name="TekstSylinder 3"/>
          <p:cNvSpPr txBox="1"/>
          <p:nvPr/>
        </p:nvSpPr>
        <p:spPr>
          <a:xfrm>
            <a:off x="1043604" y="1916829"/>
            <a:ext cx="5544619" cy="37856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God relasjon til foreldre, eller andre voksne som er nær ungdommen i det daglige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Erfaringer med at det å vise følelsar er akseptert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Venner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Aktiv fritid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2"/>
          <p:cNvSpPr txBox="1"/>
          <p:nvPr/>
        </p:nvSpPr>
        <p:spPr>
          <a:xfrm>
            <a:off x="2699793" y="796058"/>
            <a:ext cx="3384377" cy="76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Veit du at…</a:t>
            </a:r>
          </a:p>
        </p:txBody>
      </p:sp>
      <p:sp>
        <p:nvSpPr>
          <p:cNvPr id="3" name="TekstSylinder 3"/>
          <p:cNvSpPr txBox="1"/>
          <p:nvPr/>
        </p:nvSpPr>
        <p:spPr>
          <a:xfrm>
            <a:off x="1475658" y="1916829"/>
            <a:ext cx="6624736" cy="37856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ein av tre ungdommar er kronisk stressa 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ein av fire ungdommar framstiller livet sitt som bedre enn det faktisk er på sosiale medier 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mange unge opplever stress og slit i kvardagen, har søvnproblemer, føler håpløyse og har dårleg sjølvbilde 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drop-out i vidaregåande skule er heile 30%?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0814" y="2824160"/>
            <a:ext cx="3762371" cy="12096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3"/>
          <p:cNvSpPr txBox="1"/>
          <p:nvPr/>
        </p:nvSpPr>
        <p:spPr>
          <a:xfrm>
            <a:off x="2690814" y="4653134"/>
            <a:ext cx="360938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Takk for meg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971595" y="980730"/>
            <a:ext cx="5832646" cy="76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Veit du at…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331640" y="2348883"/>
            <a:ext cx="7488835" cy="2308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talet på uføre under 30 år er 36000 og aukande 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17000 barn opplever skilsmisse/samlivsbrot årleg 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utbrenthet, depresjon og angst ofte begynnar med langvarig stress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066800" y="835798"/>
            <a:ext cx="3456386" cy="76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Veit du at…</a:t>
            </a:r>
          </a:p>
        </p:txBody>
      </p:sp>
      <p:sp>
        <p:nvSpPr>
          <p:cNvPr id="3" name="TekstSylinder 3"/>
          <p:cNvSpPr txBox="1"/>
          <p:nvPr/>
        </p:nvSpPr>
        <p:spPr>
          <a:xfrm>
            <a:off x="827586" y="1844820"/>
            <a:ext cx="6696745" cy="4339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psykiske lidingar er ei av hovudårsakene til sjukefråver i Norge- og kostar samfunnet mest 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Folkehelseinstituttet har anslått at psykiske lidingar kostar det norske samfunnet 70 milliardar kroner årleg- størsteparten knytta til depresjon 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 2020 vil depresjon vere årsak til flest tilfelle av arbeidsuføre 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628802"/>
            <a:ext cx="5040556" cy="28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2"/>
          <p:cNvSpPr txBox="1"/>
          <p:nvPr/>
        </p:nvSpPr>
        <p:spPr>
          <a:xfrm>
            <a:off x="1331640" y="4787953"/>
            <a:ext cx="6912772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«Kvardagen er prega av eit enormt forventningspress om dei beste karakterane, ein «sjukt god» karriere og eit vellukka familieliv».  </a:t>
            </a: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Bell MT" pitchFamily="18"/>
              </a:rPr>
              <a:t>Jente, 17 år.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Definisjon psykisk helse (WHO)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19258" cy="2476871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nb-NO" sz="2400">
                <a:cs typeface="Arial" pitchFamily="34"/>
              </a:rPr>
              <a:t>«En tilstand av velvære der individet kan realisere sine muligheter, kan håndtere normale stress-situasjoner i livet, kan arbeide på en fruktbar og produktiv måte og har mulighet til å bidra ovenfor andre i samfunnet». </a:t>
            </a:r>
          </a:p>
          <a:p>
            <a:pPr lvl="0">
              <a:spcBef>
                <a:spcPts val="600"/>
              </a:spcBef>
            </a:pPr>
            <a:endParaRPr lang="nb-NO" sz="24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27784" y="4080546"/>
            <a:ext cx="3747832" cy="2107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Psykiske vanskar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260844"/>
          </a:xfrm>
        </p:spPr>
        <p:txBody>
          <a:bodyPr/>
          <a:lstStyle/>
          <a:p>
            <a:pPr lvl="0"/>
            <a:r>
              <a:rPr lang="nb-NO"/>
              <a:t>Symptombelastninga kan vere høg, men ikkje så høg at den oppnår kriteriene for ein diagnose.</a:t>
            </a:r>
          </a:p>
          <a:p>
            <a:pPr lvl="0"/>
            <a:r>
              <a:rPr lang="nb-NO"/>
              <a:t>Kan vare i kortare eller lengre periodar. </a:t>
            </a:r>
          </a:p>
          <a:p>
            <a:pPr lvl="0"/>
            <a:endParaRPr lang="nb-NO"/>
          </a:p>
        </p:txBody>
      </p:sp>
      <p:pic>
        <p:nvPicPr>
          <p:cNvPr id="4" name="Picture 2" descr="http://www.mentalhelse.no/var/mentalhelse/storage/images/media/images/redaksjon-mental-helse/nyhetssaker/nettsak-nordlandsforskning-bilde/142950-1-nor-NO/nettsak-nordlandsforskning-bilde_fu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71802" y="3933053"/>
            <a:ext cx="3168350" cy="237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143000"/>
          </a:xfrm>
        </p:spPr>
        <p:txBody>
          <a:bodyPr/>
          <a:lstStyle/>
          <a:p>
            <a:pPr lvl="0"/>
            <a:r>
              <a:rPr lang="nb-NO"/>
              <a:t>Psykiske lidingar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67541" y="2060847"/>
            <a:ext cx="8219258" cy="3240359"/>
          </a:xfrm>
        </p:spPr>
        <p:txBody>
          <a:bodyPr/>
          <a:lstStyle/>
          <a:p>
            <a:pPr lvl="0">
              <a:lnSpc>
                <a:spcPct val="140000"/>
              </a:lnSpc>
            </a:pPr>
            <a:r>
              <a:rPr lang="nb-NO"/>
              <a:t>Talet på symptom er nok for å setje diagnose.</a:t>
            </a:r>
          </a:p>
          <a:p>
            <a:pPr lvl="0">
              <a:lnSpc>
                <a:spcPct val="140000"/>
              </a:lnSpc>
            </a:pPr>
            <a:r>
              <a:rPr lang="nb-NO"/>
              <a:t>Depresjon, angst, bipolar liding osv.</a:t>
            </a:r>
          </a:p>
          <a:p>
            <a:pPr lvl="0">
              <a:lnSpc>
                <a:spcPct val="140000"/>
              </a:lnSpc>
            </a:pPr>
            <a:r>
              <a:rPr lang="nb-NO"/>
              <a:t>Symptoma er tilstades over lengre tid.</a:t>
            </a:r>
          </a:p>
          <a:p>
            <a:pPr lvl="0">
              <a:lnSpc>
                <a:spcPct val="140000"/>
              </a:lnSpc>
            </a:pPr>
            <a:r>
              <a:rPr lang="nb-NO"/>
              <a:t>Høgt symptomtrykk. Stort funksjonstap</a:t>
            </a:r>
          </a:p>
          <a:p>
            <a:pPr marL="0" lvl="0" indent="0">
              <a:lnSpc>
                <a:spcPct val="90000"/>
              </a:lnSpc>
              <a:buNone/>
            </a:pPr>
            <a:endParaRPr lang="nb-NO"/>
          </a:p>
          <a:p>
            <a:pPr lvl="0">
              <a:lnSpc>
                <a:spcPct val="90000"/>
              </a:lnSpc>
            </a:pPr>
            <a:endParaRPr lang="nb-NO"/>
          </a:p>
          <a:p>
            <a:pPr lvl="0">
              <a:lnSpc>
                <a:spcPct val="90000"/>
              </a:lnSpc>
            </a:pPr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711308" y="692694"/>
            <a:ext cx="4752529" cy="76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Psykiske vanskar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115613" y="1789480"/>
            <a:ext cx="6428990" cy="56323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 kvar femte ungdom har psykiske vanskar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Ungdata 2014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-30%  er plaga av tankar om at «alt er 	eit slit» eller at dei «bekymra seg for ting».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-20% av dei unge skildra at i løpet av sist 	veke hadde mykje plaga av å vere sint eller 	aggressiv.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-18% av dei unge hadde vore plaga av	kjensler om einsemd.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1283</Words>
  <Application>Microsoft Office PowerPoint</Application>
  <PresentationFormat>Skjermfremvisning (4:3)</PresentationFormat>
  <Paragraphs>195</Paragraphs>
  <Slides>20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Office tema</vt:lpstr>
      <vt:lpstr>Psykisk helse hjå ungdom </vt:lpstr>
      <vt:lpstr>Lysbilde 2</vt:lpstr>
      <vt:lpstr>Lysbilde 3</vt:lpstr>
      <vt:lpstr>Lysbilde 4</vt:lpstr>
      <vt:lpstr>Lysbilde 5</vt:lpstr>
      <vt:lpstr>Definisjon psykisk helse (WHO)</vt:lpstr>
      <vt:lpstr>Psykiske vanskar</vt:lpstr>
      <vt:lpstr>Psykiske lidingar</vt:lpstr>
      <vt:lpstr>Lysbilde 9</vt:lpstr>
      <vt:lpstr>Psykiske lidingar</vt:lpstr>
      <vt:lpstr>Lysbilde 11</vt:lpstr>
      <vt:lpstr>Lysbilde 12</vt:lpstr>
      <vt:lpstr>Risikofaktorar</vt:lpstr>
      <vt:lpstr>Lysbilde 14</vt:lpstr>
      <vt:lpstr>Utfordringa </vt:lpstr>
      <vt:lpstr>Ver merksam på </vt:lpstr>
      <vt:lpstr>Lysbilde 17</vt:lpstr>
      <vt:lpstr>Normalt å ha dårlige dagar</vt:lpstr>
      <vt:lpstr>Lysbilde 19</vt:lpstr>
      <vt:lpstr>Lysbilde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Psykisk helse hos ungdom</dc:title>
  <dc:creator>Maria</dc:creator>
  <cp:lastModifiedBy>Geir</cp:lastModifiedBy>
  <cp:revision>8</cp:revision>
  <dcterms:created xsi:type="dcterms:W3CDTF">2014-06-04T18:58:22Z</dcterms:created>
  <dcterms:modified xsi:type="dcterms:W3CDTF">2014-12-11T05:25:24Z</dcterms:modified>
</cp:coreProperties>
</file>