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2" r:id="rId3"/>
    <p:sldId id="267" r:id="rId4"/>
    <p:sldId id="268" r:id="rId5"/>
    <p:sldId id="263" r:id="rId6"/>
    <p:sldId id="275" r:id="rId7"/>
    <p:sldId id="278" r:id="rId8"/>
    <p:sldId id="276" r:id="rId9"/>
    <p:sldId id="279" r:id="rId10"/>
    <p:sldId id="271" r:id="rId11"/>
    <p:sldId id="280" r:id="rId12"/>
    <p:sldId id="269" r:id="rId13"/>
    <p:sldId id="274" r:id="rId14"/>
    <p:sldId id="272" r:id="rId15"/>
    <p:sldId id="270" r:id="rId16"/>
    <p:sldId id="273" r:id="rId17"/>
    <p:sldId id="281" r:id="rId18"/>
    <p:sldId id="258" r:id="rId19"/>
    <p:sldId id="257" r:id="rId20"/>
    <p:sldId id="259" r:id="rId21"/>
    <p:sldId id="260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0AD31-5FC4-4F3B-92D7-99CF0528E673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98780-9032-4311-AF2A-DB341620B7F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1865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7A71D-5981-49FB-BDB1-608E26BC1232}" type="slidenum">
              <a:rPr lang="nb-NO" altLang="nb-NO"/>
              <a:pPr/>
              <a:t>17</a:t>
            </a:fld>
            <a:endParaRPr lang="nb-NO" altLang="nb-NO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2" name="Rektangel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ktangel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ktangel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ktangel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ktangel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56" name="Rektangel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ktangel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ktangel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ktangel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ihånds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ihånds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ihånds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ihånds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ihånds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ihånds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ihånds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ihånds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ihånds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ihånds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ihånds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ihånds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ihånds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ihånds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ktangel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ktangel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ktangel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Rektangel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ktangel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ktangel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ktangel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ktangel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ktangel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ktangel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ktangel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ett linj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ett linj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grpSp>
        <p:nvGrpSpPr>
          <p:cNvPr id="14" name="Grup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ett linj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ett linj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ktangel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ktangel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ktangel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ktangel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138642-5C6D-4E63-8951-D877EBE9591F}" type="datetimeFigureOut">
              <a:rPr lang="nb-NO" smtClean="0"/>
              <a:pPr/>
              <a:t>07.01.2016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335F234-58C4-4762-ABE0-A68C2F070B33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MOLA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03.12.15</a:t>
            </a:r>
          </a:p>
          <a:p>
            <a:r>
              <a:rPr lang="nb-NO" dirty="0" smtClean="0"/>
              <a:t>Ragnhild Inderhaug</a:t>
            </a:r>
          </a:p>
          <a:p>
            <a:r>
              <a:rPr lang="nb-NO" dirty="0" smtClean="0"/>
              <a:t>seksjonssjef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428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60752"/>
          </a:xfrm>
        </p:spPr>
        <p:txBody>
          <a:bodyPr/>
          <a:lstStyle/>
          <a:p>
            <a:r>
              <a:rPr lang="nb-NO" dirty="0" smtClean="0"/>
              <a:t>Er </a:t>
            </a:r>
            <a:r>
              <a:rPr lang="nb-NO" dirty="0" err="1" smtClean="0"/>
              <a:t>spesialundevisning</a:t>
            </a:r>
            <a:r>
              <a:rPr lang="nb-NO" dirty="0" smtClean="0"/>
              <a:t> inkluderende?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endParaRPr lang="nb-NO" dirty="0" smtClean="0"/>
          </a:p>
          <a:p>
            <a:r>
              <a:rPr lang="nb-NO" dirty="0" smtClean="0"/>
              <a:t>8,3 % av elevene i skolen mottar spesialundervisning</a:t>
            </a:r>
          </a:p>
          <a:p>
            <a:r>
              <a:rPr lang="nb-NO" dirty="0" smtClean="0"/>
              <a:t>Av disse får 73% av elevene denne opplæringen utenfor klassen, enten i gruppe ( 60%) eller individuelt( 13%)</a:t>
            </a:r>
          </a:p>
          <a:p>
            <a:r>
              <a:rPr lang="nb-NO" dirty="0" smtClean="0"/>
              <a:t>På 10. klassetrinn får 11.2 % spesialundervisning</a:t>
            </a:r>
          </a:p>
          <a:p>
            <a:r>
              <a:rPr lang="nb-NO" dirty="0" smtClean="0"/>
              <a:t>På 1. klassetrinn får 3.8 % av elevene spesialundervisning </a:t>
            </a:r>
          </a:p>
          <a:p>
            <a:r>
              <a:rPr lang="nb-NO" dirty="0" smtClean="0"/>
              <a:t>Guttene utgjør 67.9% av de som mottar spesialundervisning</a:t>
            </a:r>
          </a:p>
          <a:p>
            <a:r>
              <a:rPr lang="nb-NO" dirty="0" smtClean="0"/>
              <a:t>Mye av spesialundervisningen blir utført av ukvalifiserte assistenter ( 40%)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1330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Skole og PPT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 å gi en funksjonell spesialundervisning kreves det at man kartlegger under hvilke opplæringsbetingelser eleven faktisk lærer, trives og utvikler seg i henhold til definerte kompetanse og læringsmål.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706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Opplæringens 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Å ruste barn, unge og voksne til å møte livets oppgaver og mestre utfordringer sammen med andre. Den skal gi hver elev kyndighet til å ta hånd om seg selv og sitt liv, og samtidig overskudd og vilje til å stå andre bi.</a:t>
            </a:r>
          </a:p>
          <a:p>
            <a:pPr marL="0" indent="0">
              <a:buNone/>
            </a:pPr>
            <a:r>
              <a:rPr lang="nb-NO" dirty="0" smtClean="0"/>
              <a:t>……………</a:t>
            </a:r>
          </a:p>
          <a:p>
            <a:pPr marL="0" indent="0">
              <a:buNone/>
            </a:pPr>
            <a:r>
              <a:rPr lang="nb-NO" dirty="0" smtClean="0"/>
              <a:t>Kort sagt, opplæringens mål er å utvide barns , unges og voksnes evner til erkjennelse og opplevelse, til innlevelse, utfoldelse og deltakelse.</a:t>
            </a:r>
          </a:p>
          <a:p>
            <a:pPr marL="0" indent="0">
              <a:buNone/>
            </a:pPr>
            <a:r>
              <a:rPr lang="nb-NO" dirty="0" smtClean="0"/>
              <a:t> Lærerplan generell del</a:t>
            </a:r>
          </a:p>
          <a:p>
            <a:pPr marL="0" indent="0">
              <a:buNone/>
            </a:pPr>
            <a:r>
              <a:rPr lang="nb-NO" dirty="0" err="1" smtClean="0"/>
              <a:t>Ps</a:t>
            </a:r>
            <a:r>
              <a:rPr lang="nb-NO" dirty="0" smtClean="0"/>
              <a:t>. </a:t>
            </a:r>
            <a:r>
              <a:rPr lang="nb-NO" sz="1400" dirty="0" smtClean="0"/>
              <a:t>a) Mål i denne sammenhengen er noe en arbeider mot b)noe en kan vite om en nærmer seg eller ikke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422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altLang="nb-NO" sz="3800" dirty="0" smtClean="0"/>
              <a:t>Barnehagen og skolens betydning for barns utvikling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nb-NO" altLang="nb-NO" sz="2400" dirty="0" smtClean="0"/>
              <a:t>Barnehage og skolen har en større betydning i barn og unges oppvekst  enn tidligere</a:t>
            </a:r>
          </a:p>
          <a:p>
            <a:pPr eaLnBrk="1" hangingPunct="1"/>
            <a:r>
              <a:rPr lang="nb-NO" altLang="nb-NO" sz="2400" dirty="0" smtClean="0"/>
              <a:t>Barnehage og skole er viktig for venneetablering og nære relasjoner til voksne</a:t>
            </a:r>
          </a:p>
          <a:p>
            <a:pPr eaLnBrk="1" hangingPunct="1"/>
            <a:r>
              <a:rPr lang="nb-NO" altLang="nb-NO" sz="2400" dirty="0" smtClean="0"/>
              <a:t>Det viktigste barna lærer på i barnehage og skole er det de lærer om seg selv </a:t>
            </a:r>
          </a:p>
          <a:p>
            <a:r>
              <a:rPr lang="nb-NO" altLang="nb-NO" sz="2400" dirty="0"/>
              <a:t>Det er et behov for å gjøre </a:t>
            </a:r>
            <a:r>
              <a:rPr lang="nb-NO" altLang="nb-NO" sz="2400" dirty="0" smtClean="0"/>
              <a:t>personlig, emosjonell </a:t>
            </a:r>
            <a:r>
              <a:rPr lang="nb-NO" altLang="nb-NO" sz="2400" dirty="0"/>
              <a:t>og sosial kompetanse til et eksplisitt læringsområde </a:t>
            </a:r>
            <a:endParaRPr lang="nb-NO" altLang="nb-NO" sz="2400" dirty="0" smtClean="0"/>
          </a:p>
          <a:p>
            <a:pPr marL="0" indent="0" eaLnBrk="1" hangingPunct="1">
              <a:buNone/>
            </a:pPr>
            <a:r>
              <a:rPr lang="nb-NO" altLang="nb-NO" sz="2400" dirty="0"/>
              <a:t> </a:t>
            </a:r>
            <a:r>
              <a:rPr lang="nb-NO" altLang="nb-NO" sz="2400" dirty="0" smtClean="0"/>
              <a:t>    Barnehage og skole er ikke forberedelse til livet - det er livet!</a:t>
            </a:r>
          </a:p>
          <a:p>
            <a:pPr marL="0" indent="0" eaLnBrk="1" hangingPunct="1">
              <a:buNone/>
            </a:pPr>
            <a:endParaRPr lang="nb-NO" altLang="nb-NO" sz="2400" dirty="0" smtClean="0"/>
          </a:p>
          <a:p>
            <a:pPr marL="0" indent="0" eaLnBrk="1" hangingPunct="1">
              <a:buNone/>
            </a:pPr>
            <a:r>
              <a:rPr lang="nb-NO" altLang="nb-NO" sz="2400" dirty="0" smtClean="0"/>
              <a:t>Hva er konsekvensen av ekskludering?  </a:t>
            </a:r>
          </a:p>
          <a:p>
            <a:pPr eaLnBrk="1" hangingPunct="1"/>
            <a:endParaRPr lang="nb-NO" altLang="nb-NO" sz="2400" dirty="0" smtClean="0"/>
          </a:p>
          <a:p>
            <a:pPr eaLnBrk="1" hangingPunct="1"/>
            <a:endParaRPr lang="nb-NO" altLang="nb-NO" sz="2400" dirty="0" smtClean="0"/>
          </a:p>
          <a:p>
            <a:pPr eaLnBrk="1" hangingPunct="1"/>
            <a:endParaRPr lang="nb-NO" altLang="nb-NO" sz="2400" dirty="0" smtClean="0"/>
          </a:p>
          <a:p>
            <a:pPr eaLnBrk="1" hangingPunct="1"/>
            <a:endParaRPr lang="nb-NO" altLang="nb-NO" sz="2400" dirty="0" smtClean="0"/>
          </a:p>
          <a:p>
            <a:pPr eaLnBrk="1" hangingPunct="1"/>
            <a:endParaRPr lang="nb-NO" alt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131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 for å fremme inkludering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916832"/>
            <a:ext cx="7772400" cy="4572000"/>
          </a:xfrm>
        </p:spPr>
        <p:txBody>
          <a:bodyPr>
            <a:normAutofit/>
          </a:bodyPr>
          <a:lstStyle/>
          <a:p>
            <a:r>
              <a:rPr lang="nb-NO" dirty="0" smtClean="0"/>
              <a:t>Tidlig innsats</a:t>
            </a:r>
          </a:p>
          <a:p>
            <a:r>
              <a:rPr lang="nb-NO" dirty="0" smtClean="0"/>
              <a:t> Tilpasset opplæring må styrkes</a:t>
            </a:r>
          </a:p>
          <a:p>
            <a:r>
              <a:rPr lang="nb-NO" dirty="0" smtClean="0"/>
              <a:t>PP tjenesten må fokusere på å styrke den ordinære undervisningen</a:t>
            </a:r>
          </a:p>
          <a:p>
            <a:r>
              <a:rPr lang="nb-NO" dirty="0" smtClean="0"/>
              <a:t>PP tjenesten må jobbe tettere på skole</a:t>
            </a:r>
          </a:p>
          <a:p>
            <a:r>
              <a:rPr lang="nb-NO" dirty="0" smtClean="0"/>
              <a:t>PP tjenesten må gjøre mindre individrettet arbeid..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129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2434"/>
            <a:ext cx="12715875" cy="125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14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gode læreren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Høyt kvalifiserte lærere vil kunne gi læring tilsvarende 1.5 skoleår til elevene sine</a:t>
            </a:r>
          </a:p>
          <a:p>
            <a:r>
              <a:rPr lang="nb-NO" dirty="0" smtClean="0"/>
              <a:t>Lavt kvalifiserte lærere vil bare kunne gi læring tilsvarende 0.5 skoleår ( </a:t>
            </a:r>
            <a:r>
              <a:rPr lang="nb-NO" dirty="0" err="1" smtClean="0"/>
              <a:t>Hanushek</a:t>
            </a:r>
            <a:r>
              <a:rPr lang="nb-NO" dirty="0" smtClean="0"/>
              <a:t>, 2014)</a:t>
            </a:r>
          </a:p>
          <a:p>
            <a:r>
              <a:rPr lang="nb-NO" dirty="0" smtClean="0"/>
              <a:t>Gode lærere vil kunne redusere forskjellen som oppstår mellom elever fra ulike sosioøkonomiske lag i løpet av tre til fire år.</a:t>
            </a:r>
          </a:p>
          <a:p>
            <a:r>
              <a:rPr lang="nb-NO" dirty="0" smtClean="0"/>
              <a:t>Virkningen av å ha lite effektive lærere varer i årevis, og kan i mindre grad kompenseres med mer effektive lærere på høyere </a:t>
            </a:r>
            <a:r>
              <a:rPr lang="nb-NO" dirty="0" err="1" smtClean="0"/>
              <a:t>klassestrinn</a:t>
            </a:r>
            <a:r>
              <a:rPr lang="nb-NO" dirty="0" smtClean="0"/>
              <a:t> ( </a:t>
            </a:r>
            <a:r>
              <a:rPr lang="nb-NO" dirty="0" err="1" smtClean="0"/>
              <a:t>Hattie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015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sz="3600" b="1"/>
              <a:t>Hva gjør den gode skolen god ?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b-NO" altLang="nb-NO" sz="2800" b="1" dirty="0"/>
              <a:t>Praktiserer likeverd og inkludering </a:t>
            </a:r>
          </a:p>
          <a:p>
            <a:pPr>
              <a:lnSpc>
                <a:spcPct val="80000"/>
              </a:lnSpc>
            </a:pPr>
            <a:r>
              <a:rPr lang="nb-NO" altLang="nb-NO" sz="2800" b="1" dirty="0"/>
              <a:t>Alle opplever at her hører de til</a:t>
            </a:r>
          </a:p>
          <a:p>
            <a:pPr>
              <a:lnSpc>
                <a:spcPct val="80000"/>
              </a:lnSpc>
            </a:pPr>
            <a:r>
              <a:rPr lang="nb-NO" altLang="nb-NO" sz="2800" b="1" dirty="0"/>
              <a:t>Gir læringsglede for barn som sliter og barn med forskjellige talent</a:t>
            </a:r>
          </a:p>
          <a:p>
            <a:pPr>
              <a:lnSpc>
                <a:spcPct val="80000"/>
              </a:lnSpc>
            </a:pPr>
            <a:r>
              <a:rPr lang="nb-NO" altLang="nb-NO" sz="2800" b="1" dirty="0"/>
              <a:t>Et strukturert, varmt og verdig oppvekst- og læringsmiljø </a:t>
            </a:r>
          </a:p>
          <a:p>
            <a:pPr>
              <a:lnSpc>
                <a:spcPct val="80000"/>
              </a:lnSpc>
            </a:pPr>
            <a:r>
              <a:rPr lang="nb-NO" altLang="nb-NO" sz="2800" b="1" dirty="0"/>
              <a:t>Praktiserer anerkjennelse, oppmuntring og positiv fokusering</a:t>
            </a:r>
          </a:p>
          <a:p>
            <a:pPr>
              <a:lnSpc>
                <a:spcPct val="80000"/>
              </a:lnSpc>
            </a:pPr>
            <a:r>
              <a:rPr lang="nb-NO" altLang="nb-NO" sz="2800" b="1" dirty="0"/>
              <a:t>Kompetent leder som følger med alle barn og følger opp alle  medarbeidere</a:t>
            </a:r>
          </a:p>
        </p:txBody>
      </p:sp>
    </p:spTree>
    <p:extLst>
      <p:ext uri="{BB962C8B-B14F-4D97-AF65-F5344CB8AC3E}">
        <p14:creationId xmlns:p14="http://schemas.microsoft.com/office/powerpoint/2010/main" xmlns="" val="4282939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2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Hvordan samhandle til det beste for barn som har vansker?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Unger er unger</a:t>
            </a:r>
          </a:p>
          <a:p>
            <a:r>
              <a:rPr lang="nb-NO" dirty="0" smtClean="0"/>
              <a:t>Alle ønsker å være en del av felleskapet</a:t>
            </a:r>
          </a:p>
          <a:p>
            <a:r>
              <a:rPr lang="nb-NO" dirty="0" smtClean="0"/>
              <a:t>Dersom barn skal ekskluderes i deler av tiden må effekten/ læringsutbytte/ utviklingen/mål  dokumenteres og evalueres</a:t>
            </a:r>
          </a:p>
          <a:p>
            <a:r>
              <a:rPr lang="nb-NO" dirty="0" smtClean="0"/>
              <a:t>Vansker utvikler seg ikke i et vakuum og reparasjonen kan heller ikke skje der </a:t>
            </a:r>
          </a:p>
          <a:p>
            <a:r>
              <a:rPr lang="nb-NO" dirty="0" smtClean="0"/>
              <a:t> Barn med vansker må bli møtte av voksne i et samarbeid.</a:t>
            </a:r>
          </a:p>
          <a:p>
            <a:r>
              <a:rPr lang="nb-NO" dirty="0" smtClean="0"/>
              <a:t>Langsiktighet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884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Endringsutfordringen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b-NO" dirty="0" smtClean="0"/>
              <a:t>*  Sent                                                tidlig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Direkte                                         systemisk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Spesialpedagogikk          allmennpedagogikk</a:t>
            </a:r>
          </a:p>
          <a:p>
            <a:r>
              <a:rPr lang="nb-NO" dirty="0" smtClean="0"/>
              <a:t>Individ                                         gruppe</a:t>
            </a:r>
          </a:p>
          <a:p>
            <a:r>
              <a:rPr lang="nb-NO" dirty="0" smtClean="0"/>
              <a:t>Svikt                                             ressurs</a:t>
            </a:r>
          </a:p>
          <a:p>
            <a:r>
              <a:rPr lang="nb-NO" dirty="0" smtClean="0"/>
              <a:t>Ekskludering                             inkludering </a:t>
            </a:r>
          </a:p>
          <a:p>
            <a:endParaRPr lang="nb-NO" dirty="0"/>
          </a:p>
        </p:txBody>
      </p:sp>
      <p:cxnSp>
        <p:nvCxnSpPr>
          <p:cNvPr id="5" name="Rett pil 4"/>
          <p:cNvCxnSpPr/>
          <p:nvPr/>
        </p:nvCxnSpPr>
        <p:spPr>
          <a:xfrm>
            <a:off x="2195736" y="2132858"/>
            <a:ext cx="27482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>
            <a:off x="4427984" y="321297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H="1">
            <a:off x="3097462" y="3212976"/>
            <a:ext cx="39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>
            <a:off x="3097462" y="3719169"/>
            <a:ext cx="19065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>
            <a:off x="2699792" y="4313033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>
            <a:off x="3743908" y="4814320"/>
            <a:ext cx="13817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>
            <a:off x="2771800" y="2564904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39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en ny seksjon?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« Sammen for kvalitet «( spesialpedagogisk plan 2014-2024) er ikke bare en plan, men også en ambisjon for hvordan 45000 barn skal ha det i barnehage og skole</a:t>
            </a:r>
          </a:p>
          <a:p>
            <a:endParaRPr lang="nb-NO" dirty="0" smtClean="0"/>
          </a:p>
          <a:p>
            <a:r>
              <a:rPr lang="nb-NO" dirty="0" smtClean="0"/>
              <a:t>Vi skal gi den enkelte muligheter utfra egne forutsetninger</a:t>
            </a:r>
          </a:p>
          <a:p>
            <a:r>
              <a:rPr lang="nb-NO" dirty="0" smtClean="0"/>
              <a:t>Vi skal fokusere på ressurser hos barna</a:t>
            </a:r>
          </a:p>
          <a:p>
            <a:r>
              <a:rPr lang="nb-NO" dirty="0" smtClean="0"/>
              <a:t> Forskjellighet er en ressurs</a:t>
            </a:r>
          </a:p>
          <a:p>
            <a:r>
              <a:rPr lang="nb-NO" dirty="0" smtClean="0"/>
              <a:t>Skole og barnehage skal ikke ekskludere og avgrense, men gi rom for og inkludere alle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754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673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8614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628800"/>
            <a:ext cx="7772400" cy="5112568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nb-NO" dirty="0" smtClean="0"/>
              <a:t>Det spesialpedagogiske fagfeltet har en kort og broket historie</a:t>
            </a:r>
          </a:p>
          <a:p>
            <a:r>
              <a:rPr lang="nb-NO" dirty="0" smtClean="0"/>
              <a:t>Folkeskoleloven(1889)Alle har rett til skolegang uavhengig av foreldrenes stilling eller rang</a:t>
            </a:r>
          </a:p>
          <a:p>
            <a:r>
              <a:rPr lang="nb-NO" dirty="0" smtClean="0"/>
              <a:t>Vergerådsloven(1896)sosialt vanskeligstilte barns rett til opplæring og ikke straff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Abnormskoleloven (1881)rett opplæring for blinde                     blinde, døve og åndssvake barn 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Fra </a:t>
            </a:r>
            <a:r>
              <a:rPr lang="nb-NO" dirty="0"/>
              <a:t>1825 til 1875 grunnlagt institusjoner for barn med ulike vansker og funksjonshemminger </a:t>
            </a:r>
            <a:endParaRPr lang="nb-NO" dirty="0" smtClean="0"/>
          </a:p>
          <a:p>
            <a:pPr>
              <a:buFont typeface="Arial" charset="0"/>
              <a:buChar char="•"/>
            </a:pPr>
            <a:endParaRPr lang="nb-NO" dirty="0"/>
          </a:p>
          <a:p>
            <a:pPr marL="68580" indent="0">
              <a:buNone/>
            </a:pPr>
            <a:r>
              <a:rPr lang="nb-NO" dirty="0"/>
              <a:t>Fra 1825 til 1875 grunnlagt institusjoner for barn med ulike vansker og funksjonshemminger </a:t>
            </a:r>
          </a:p>
          <a:p>
            <a:pPr marL="68580" indent="0">
              <a:buNone/>
            </a:pPr>
            <a:endParaRPr lang="nb-NO" dirty="0" smtClean="0"/>
          </a:p>
          <a:p>
            <a:r>
              <a:rPr lang="nb-NO" dirty="0" smtClean="0"/>
              <a:t>De evneveike, kalt ikke dannelsesdyktige fikk ikke skoletilbud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883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764704"/>
            <a:ext cx="7772400" cy="5616624"/>
          </a:xfrm>
        </p:spPr>
        <p:txBody>
          <a:bodyPr>
            <a:normAutofit/>
          </a:bodyPr>
          <a:lstStyle/>
          <a:p>
            <a:r>
              <a:rPr lang="nb-NO" dirty="0" smtClean="0"/>
              <a:t>FN konvensjonen 1966 «om barns rettigheter» fastslo at alle barn hadde rett til opplæring – alle var dannelsesdyktige</a:t>
            </a:r>
          </a:p>
          <a:p>
            <a:r>
              <a:rPr lang="nb-NO" dirty="0" smtClean="0"/>
              <a:t>Grunnskoleloven av 1975 som ga alle barn rett til å gå på sin hjemmeskole(integrering) </a:t>
            </a:r>
          </a:p>
          <a:p>
            <a:r>
              <a:rPr lang="nb-NO" dirty="0" smtClean="0"/>
              <a:t>Unesco- Salamanca erklæringen 1994, alle kan lære, alle har rett til opplæring i et inkluderende skolemiljø.  </a:t>
            </a:r>
          </a:p>
          <a:p>
            <a:r>
              <a:rPr lang="nb-NO" dirty="0" smtClean="0"/>
              <a:t>Inkludering som begrep i Norge fra 1997 ( L 97)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077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Inkludering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Målet er at : å øke deltakelse i aktiviteter i barnehage og skole for hvert enkelt barn og hver enkelt elev</a:t>
            </a:r>
          </a:p>
          <a:p>
            <a:r>
              <a:rPr lang="nb-NO" dirty="0" smtClean="0"/>
              <a:t>Minimalisere ekskludering fra aktivitetene og kulturen i barnehage og skole for hvert enkelt barn og hver enkelt elev</a:t>
            </a:r>
          </a:p>
          <a:p>
            <a:r>
              <a:rPr lang="nb-NO" dirty="0" smtClean="0"/>
              <a:t> hvor er vi i denne prosessen?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68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Teoretiske tilnærminger til spesialpedagogikk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endParaRPr lang="nb-NO" dirty="0" smtClean="0"/>
          </a:p>
          <a:p>
            <a:r>
              <a:rPr lang="nb-NO" dirty="0" smtClean="0"/>
              <a:t>Det tradisjonelle objektivt orienterte individperspektivene har hatt og har en sterk posisjon i fagfeltet</a:t>
            </a:r>
          </a:p>
          <a:p>
            <a:endParaRPr lang="nb-NO" dirty="0" smtClean="0"/>
          </a:p>
          <a:p>
            <a:pPr>
              <a:buFont typeface="Arial" charset="0"/>
              <a:buChar char="•"/>
            </a:pPr>
            <a:r>
              <a:rPr lang="nb-NO" dirty="0" smtClean="0"/>
              <a:t>Det individsentrerte perspektivet tolker problemer barnet har ut  fra medisinske og psykologiske tilnærminger </a:t>
            </a:r>
          </a:p>
          <a:p>
            <a:pPr>
              <a:buFont typeface="Arial" charset="0"/>
              <a:buChar char="•"/>
            </a:pPr>
            <a:endParaRPr lang="nb-NO" dirty="0" smtClean="0"/>
          </a:p>
          <a:p>
            <a:r>
              <a:rPr lang="nb-NO" dirty="0" smtClean="0"/>
              <a:t> </a:t>
            </a:r>
            <a:r>
              <a:rPr lang="nb-NO" dirty="0"/>
              <a:t>Individperspektivet peker på </a:t>
            </a:r>
            <a:r>
              <a:rPr lang="nb-NO" dirty="0" smtClean="0"/>
              <a:t>sammenhenger </a:t>
            </a:r>
            <a:r>
              <a:rPr lang="nb-NO" dirty="0"/>
              <a:t>mellom vansker/ problemer </a:t>
            </a:r>
            <a:r>
              <a:rPr lang="nb-NO" dirty="0" smtClean="0"/>
              <a:t>barnet </a:t>
            </a:r>
            <a:r>
              <a:rPr lang="nb-NO" dirty="0"/>
              <a:t>har og de problemer barn og unge viser </a:t>
            </a:r>
            <a:r>
              <a:rPr lang="nb-NO" dirty="0" smtClean="0"/>
              <a:t>i skole /barnehagen</a:t>
            </a:r>
          </a:p>
          <a:p>
            <a:endParaRPr lang="nb-NO" dirty="0" smtClean="0"/>
          </a:p>
          <a:p>
            <a:r>
              <a:rPr lang="nb-NO" dirty="0" smtClean="0"/>
              <a:t>Tiltak utarbeidet på individnivå.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23394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ser en utredning ut?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Henvisning</a:t>
            </a:r>
          </a:p>
          <a:p>
            <a:r>
              <a:rPr lang="nb-NO" dirty="0" smtClean="0"/>
              <a:t>Informasjonsinnhenting</a:t>
            </a:r>
          </a:p>
          <a:p>
            <a:r>
              <a:rPr lang="nb-NO" dirty="0" smtClean="0"/>
              <a:t>Observasjon</a:t>
            </a:r>
          </a:p>
          <a:p>
            <a:r>
              <a:rPr lang="nb-NO" dirty="0" smtClean="0"/>
              <a:t>Testing</a:t>
            </a:r>
          </a:p>
          <a:p>
            <a:r>
              <a:rPr lang="nb-NO" dirty="0" smtClean="0"/>
              <a:t>Sakkyndig vurdering</a:t>
            </a:r>
          </a:p>
          <a:p>
            <a:r>
              <a:rPr lang="nb-NO" dirty="0" smtClean="0"/>
              <a:t>Ev. spesialundervisning / -hjelp ( innhold, omfang, organisering)</a:t>
            </a:r>
          </a:p>
          <a:p>
            <a:r>
              <a:rPr lang="nb-NO" dirty="0" smtClean="0"/>
              <a:t>+++++??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27981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800" dirty="0" smtClean="0"/>
              <a:t>Systemperspektivet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nb-NO" altLang="nb-NO" dirty="0" smtClean="0"/>
              <a:t>Fokus på samspill mellom individ og kontekst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dirty="0" smtClean="0"/>
              <a:t>Det sosiale systemet kan skape, utvikle og opprettholde  psykisk helse ,uhelse eller psykiske lidelser</a:t>
            </a:r>
          </a:p>
          <a:p>
            <a:pPr>
              <a:buFont typeface="Arial" pitchFamily="34" charset="0"/>
              <a:buChar char="•"/>
            </a:pPr>
            <a:endParaRPr lang="nb-NO" altLang="nb-NO" dirty="0" smtClean="0"/>
          </a:p>
          <a:p>
            <a:r>
              <a:rPr lang="nb-NO" altLang="nb-NO" dirty="0" smtClean="0"/>
              <a:t>Barn og unge </a:t>
            </a:r>
            <a:r>
              <a:rPr lang="nb-NO" altLang="nb-NO" dirty="0"/>
              <a:t>er en del av mange sosiale systemer som gjensidig påvirker </a:t>
            </a:r>
            <a:r>
              <a:rPr lang="nb-NO" altLang="nb-NO" dirty="0" smtClean="0"/>
              <a:t>hverandre positivt og/ eller  negativt</a:t>
            </a:r>
          </a:p>
          <a:p>
            <a:endParaRPr lang="nb-NO" altLang="nb-NO" dirty="0" smtClean="0"/>
          </a:p>
          <a:p>
            <a:pPr marL="0" indent="0" eaLnBrk="1" hangingPunct="1">
              <a:buNone/>
            </a:pPr>
            <a:r>
              <a:rPr lang="nb-NO" altLang="nb-NO" dirty="0" smtClean="0"/>
              <a:t>I barnehage og skolen skapes mønstre og strukturer i det sosiale systemet som kan fremme eller hemme utvikling og læring </a:t>
            </a:r>
          </a:p>
          <a:p>
            <a:pPr marL="0" indent="0" eaLnBrk="1" hangingPunct="1">
              <a:buNone/>
            </a:pPr>
            <a:r>
              <a:rPr lang="nb-NO" altLang="nb-NO" dirty="0" smtClean="0"/>
              <a:t>  </a:t>
            </a:r>
          </a:p>
          <a:p>
            <a:pPr marL="0" indent="0" eaLnBrk="1" hangingPunct="1">
              <a:buNone/>
            </a:pPr>
            <a:r>
              <a:rPr lang="nb-NO" altLang="nb-NO" dirty="0" smtClean="0"/>
              <a:t>Tiltak må sees i et helhetsperspektiv hvor mange faktorer må inkluderes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27584" y="3284538"/>
            <a:ext cx="60843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altLang="nb-NO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altLang="nb-NO" sz="2000" dirty="0"/>
          </a:p>
        </p:txBody>
      </p:sp>
    </p:spTree>
    <p:extLst>
      <p:ext uri="{BB962C8B-B14F-4D97-AF65-F5344CB8AC3E}">
        <p14:creationId xmlns:p14="http://schemas.microsoft.com/office/powerpoint/2010/main" xmlns="" val="2634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kuren vår?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Dersom vi skriver ut resepter på spesialpedagogikk er det en god kur?</a:t>
            </a:r>
          </a:p>
          <a:p>
            <a:endParaRPr lang="nb-NO" dirty="0" smtClean="0"/>
          </a:p>
          <a:p>
            <a:r>
              <a:rPr lang="nb-NO" dirty="0" smtClean="0"/>
              <a:t>Hvordan bidrar vi til at kvaliteten er god?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06843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torfarger - mørke">
  <a:themeElements>
    <a:clrScheme name="Kontorfarger - mørk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ontorfarger - mørke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farger - mørke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830</TotalTime>
  <Words>1005</Words>
  <Application>Microsoft Office PowerPoint</Application>
  <PresentationFormat>Skjermfremvisning (4:3)</PresentationFormat>
  <Paragraphs>121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Kontorfarger - mørke</vt:lpstr>
      <vt:lpstr>MOLA</vt:lpstr>
      <vt:lpstr>Hvorfor en ny seksjon?</vt:lpstr>
      <vt:lpstr>Historikk</vt:lpstr>
      <vt:lpstr> </vt:lpstr>
      <vt:lpstr>Inkludering </vt:lpstr>
      <vt:lpstr>Teoretiske tilnærminger til spesialpedagogikk</vt:lpstr>
      <vt:lpstr>Hvordan ser en utredning ut?</vt:lpstr>
      <vt:lpstr>Systemperspektivet</vt:lpstr>
      <vt:lpstr>Hva er kuren vår?</vt:lpstr>
      <vt:lpstr>Er spesialundevisning inkluderende?</vt:lpstr>
      <vt:lpstr>Skole og PPT </vt:lpstr>
      <vt:lpstr>Opplæringens mål</vt:lpstr>
      <vt:lpstr>Barnehagen og skolens betydning for barns utvikling</vt:lpstr>
      <vt:lpstr>TILTAK for å fremme inkludering</vt:lpstr>
      <vt:lpstr>Lysbilde 15</vt:lpstr>
      <vt:lpstr>Den gode læreren</vt:lpstr>
      <vt:lpstr>Hva gjør den gode skolen god ?</vt:lpstr>
      <vt:lpstr>Hvordan samhandle til det beste for barn som har vansker?</vt:lpstr>
      <vt:lpstr>Endringsutfordringen </vt:lpstr>
      <vt:lpstr>Lysbilde 20</vt:lpstr>
      <vt:lpstr>Lysbilde 21</vt:lpstr>
    </vt:vector>
  </TitlesOfParts>
  <Company>Bergen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Områdemøte</dc:title>
  <dc:creator>Inderhaug, Ragnhild</dc:creator>
  <cp:lastModifiedBy>Geir</cp:lastModifiedBy>
  <cp:revision>19</cp:revision>
  <dcterms:created xsi:type="dcterms:W3CDTF">2015-11-10T12:53:20Z</dcterms:created>
  <dcterms:modified xsi:type="dcterms:W3CDTF">2016-01-06T23:08:38Z</dcterms:modified>
</cp:coreProperties>
</file>