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4"/>
  </p:notesMasterIdLst>
  <p:sldIdLst>
    <p:sldId id="256" r:id="rId6"/>
    <p:sldId id="257" r:id="rId7"/>
    <p:sldId id="259" r:id="rId8"/>
    <p:sldId id="260" r:id="rId9"/>
    <p:sldId id="261" r:id="rId10"/>
    <p:sldId id="262" r:id="rId11"/>
    <p:sldId id="265" r:id="rId12"/>
    <p:sldId id="264" r:id="rId13"/>
    <p:sldId id="263" r:id="rId14"/>
    <p:sldId id="269" r:id="rId15"/>
    <p:sldId id="267" r:id="rId16"/>
    <p:sldId id="268" r:id="rId17"/>
    <p:sldId id="270" r:id="rId18"/>
    <p:sldId id="271" r:id="rId19"/>
    <p:sldId id="273" r:id="rId20"/>
    <p:sldId id="280" r:id="rId21"/>
    <p:sldId id="274" r:id="rId22"/>
    <p:sldId id="275" r:id="rId23"/>
    <p:sldId id="276" r:id="rId24"/>
    <p:sldId id="281" r:id="rId25"/>
    <p:sldId id="277" r:id="rId26"/>
    <p:sldId id="278" r:id="rId27"/>
    <p:sldId id="279" r:id="rId28"/>
    <p:sldId id="282" r:id="rId29"/>
    <p:sldId id="283" r:id="rId30"/>
    <p:sldId id="284" r:id="rId31"/>
    <p:sldId id="285" r:id="rId32"/>
    <p:sldId id="286" r:id="rId33"/>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3913E-3B67-4EB8-84CB-30BAEFDB7034}"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da-DK"/>
        </a:p>
      </dgm:t>
    </dgm:pt>
    <dgm:pt modelId="{0669B873-6653-40A2-A9A3-1BB3EB001ED1}">
      <dgm:prSet phldrT="[Tekst]"/>
      <dgm:spPr/>
      <dgm:t>
        <a:bodyPr/>
        <a:lstStyle/>
        <a:p>
          <a:pPr algn="ctr"/>
          <a:r>
            <a:rPr lang="da-DK" b="1" dirty="0" smtClean="0"/>
            <a:t>Radikalisering</a:t>
          </a:r>
          <a:endParaRPr lang="da-DK" b="1" dirty="0"/>
        </a:p>
      </dgm:t>
    </dgm:pt>
    <dgm:pt modelId="{39EF5E2E-DB05-4CCF-92AB-6E07F1E5C5EA}" type="parTrans" cxnId="{14A47042-5992-4585-9A82-46ED3CD0EDFC}">
      <dgm:prSet/>
      <dgm:spPr/>
      <dgm:t>
        <a:bodyPr/>
        <a:lstStyle/>
        <a:p>
          <a:endParaRPr lang="da-DK"/>
        </a:p>
      </dgm:t>
    </dgm:pt>
    <dgm:pt modelId="{9C90A4AA-F8A0-4771-8AFD-D264CA1C1029}" type="sibTrans" cxnId="{14A47042-5992-4585-9A82-46ED3CD0EDFC}">
      <dgm:prSet/>
      <dgm:spPr/>
      <dgm:t>
        <a:bodyPr/>
        <a:lstStyle/>
        <a:p>
          <a:endParaRPr lang="da-DK"/>
        </a:p>
      </dgm:t>
    </dgm:pt>
    <dgm:pt modelId="{B0C386DD-F952-417D-880B-9D91EAAAE28B}">
      <dgm:prSet phldrT="[Tekst]"/>
      <dgm:spPr/>
      <dgm:t>
        <a:bodyPr/>
        <a:lstStyle/>
        <a:p>
          <a:r>
            <a:rPr lang="da-DK" altLang="da-DK" b="1" dirty="0" smtClean="0">
              <a:ea typeface="ＭＳ Ｐゴシック" pitchFamily="34" charset="-128"/>
              <a:cs typeface="Geneva"/>
            </a:rPr>
            <a:t>…ofte et udtryk for </a:t>
          </a:r>
          <a:r>
            <a:rPr lang="da-DK" altLang="da-DK" b="1" dirty="0" err="1" smtClean="0">
              <a:ea typeface="ＭＳ Ｐゴシック" pitchFamily="34" charset="-128"/>
              <a:cs typeface="Geneva"/>
            </a:rPr>
            <a:t>mistrivsel</a:t>
          </a:r>
          <a:r>
            <a:rPr lang="da-DK" altLang="da-DK" b="1" dirty="0" smtClean="0">
              <a:ea typeface="ＭＳ Ｐゴシック" pitchFamily="34" charset="-128"/>
              <a:cs typeface="Geneva"/>
            </a:rPr>
            <a:t>, frustration og følelsen af ikke at høre til</a:t>
          </a:r>
          <a:endParaRPr lang="da-DK" dirty="0"/>
        </a:p>
      </dgm:t>
    </dgm:pt>
    <dgm:pt modelId="{F89A958D-91D4-480D-99E1-95BD4D181A2E}" type="parTrans" cxnId="{CDE8C349-70C1-4B1D-87BA-4AF664911B2B}">
      <dgm:prSet/>
      <dgm:spPr/>
      <dgm:t>
        <a:bodyPr/>
        <a:lstStyle/>
        <a:p>
          <a:endParaRPr lang="da-DK"/>
        </a:p>
      </dgm:t>
    </dgm:pt>
    <dgm:pt modelId="{217E25CC-E26E-4238-A04C-EB03753293CB}" type="sibTrans" cxnId="{CDE8C349-70C1-4B1D-87BA-4AF664911B2B}">
      <dgm:prSet/>
      <dgm:spPr/>
      <dgm:t>
        <a:bodyPr/>
        <a:lstStyle/>
        <a:p>
          <a:endParaRPr lang="da-DK"/>
        </a:p>
      </dgm:t>
    </dgm:pt>
    <dgm:pt modelId="{C203A9FF-E1FB-4DC0-B945-FE71FA642501}">
      <dgm:prSet phldrT="[Tekst]"/>
      <dgm:spPr/>
      <dgm:t>
        <a:bodyPr/>
        <a:lstStyle/>
        <a:p>
          <a:r>
            <a:rPr lang="da-DK" altLang="da-DK" b="1" dirty="0" smtClean="0">
              <a:ea typeface="ＭＳ Ｐゴシック" pitchFamily="34" charset="-128"/>
              <a:cs typeface="Geneva"/>
            </a:rPr>
            <a:t>Behov for tidlig social indsats </a:t>
          </a:r>
          <a:endParaRPr lang="da-DK" dirty="0"/>
        </a:p>
      </dgm:t>
    </dgm:pt>
    <dgm:pt modelId="{FE953772-2004-4450-A86D-5D01976F8C6A}" type="parTrans" cxnId="{227E553D-A246-4185-B56F-524622A4E8E9}">
      <dgm:prSet/>
      <dgm:spPr/>
      <dgm:t>
        <a:bodyPr/>
        <a:lstStyle/>
        <a:p>
          <a:endParaRPr lang="da-DK"/>
        </a:p>
      </dgm:t>
    </dgm:pt>
    <dgm:pt modelId="{772FADBE-E3F6-4922-9708-2A473381DE02}" type="sibTrans" cxnId="{227E553D-A246-4185-B56F-524622A4E8E9}">
      <dgm:prSet/>
      <dgm:spPr/>
      <dgm:t>
        <a:bodyPr/>
        <a:lstStyle/>
        <a:p>
          <a:endParaRPr lang="da-DK"/>
        </a:p>
      </dgm:t>
    </dgm:pt>
    <dgm:pt modelId="{70D28B5C-75BF-47DF-BB84-707772382FB7}">
      <dgm:prSet phldrT="[Tekst]"/>
      <dgm:spPr/>
      <dgm:t>
        <a:bodyPr/>
        <a:lstStyle/>
        <a:p>
          <a:r>
            <a:rPr lang="da-DK" altLang="da-DK" b="1" dirty="0" smtClean="0">
              <a:ea typeface="ＭＳ Ｐゴシック" pitchFamily="34" charset="-128"/>
              <a:cs typeface="Geneva"/>
            </a:rPr>
            <a:t>...og langt hen af vejen velkendte socialfaglige metoder</a:t>
          </a:r>
          <a:endParaRPr lang="da-DK" dirty="0"/>
        </a:p>
      </dgm:t>
    </dgm:pt>
    <dgm:pt modelId="{3D1810DF-39BA-488C-873C-8856D9A69BBD}" type="parTrans" cxnId="{435E448D-1D0F-4C50-A615-55DB724E4658}">
      <dgm:prSet/>
      <dgm:spPr/>
      <dgm:t>
        <a:bodyPr/>
        <a:lstStyle/>
        <a:p>
          <a:endParaRPr lang="da-DK"/>
        </a:p>
      </dgm:t>
    </dgm:pt>
    <dgm:pt modelId="{1A156F15-D032-4362-9291-3A411AF46A65}" type="sibTrans" cxnId="{435E448D-1D0F-4C50-A615-55DB724E4658}">
      <dgm:prSet/>
      <dgm:spPr/>
      <dgm:t>
        <a:bodyPr/>
        <a:lstStyle/>
        <a:p>
          <a:endParaRPr lang="da-DK"/>
        </a:p>
      </dgm:t>
    </dgm:pt>
    <dgm:pt modelId="{682DC388-8D13-46B6-8618-D809907C4E34}">
      <dgm:prSet phldrT="[Tekst]"/>
      <dgm:spPr/>
      <dgm:t>
        <a:bodyPr/>
        <a:lstStyle/>
        <a:p>
          <a:r>
            <a:rPr lang="da-DK" altLang="da-DK" b="1" dirty="0" smtClean="0"/>
            <a:t>Forebyggelse af radikalisering </a:t>
          </a:r>
          <a:endParaRPr lang="da-DK" dirty="0"/>
        </a:p>
      </dgm:t>
    </dgm:pt>
    <dgm:pt modelId="{45B40835-E123-4B05-885B-321D44F0661F}" type="parTrans" cxnId="{90CD8514-469F-4D75-9F32-1650BADF8A82}">
      <dgm:prSet/>
      <dgm:spPr/>
      <dgm:t>
        <a:bodyPr/>
        <a:lstStyle/>
        <a:p>
          <a:endParaRPr lang="da-DK"/>
        </a:p>
      </dgm:t>
    </dgm:pt>
    <dgm:pt modelId="{AEB86419-EDB2-40E7-BDE3-D08309AFE4AA}" type="sibTrans" cxnId="{90CD8514-469F-4D75-9F32-1650BADF8A82}">
      <dgm:prSet/>
      <dgm:spPr/>
      <dgm:t>
        <a:bodyPr/>
        <a:lstStyle/>
        <a:p>
          <a:endParaRPr lang="da-DK"/>
        </a:p>
      </dgm:t>
    </dgm:pt>
    <dgm:pt modelId="{9BF394C9-B874-40A1-A7F9-6469D7EAA9FF}">
      <dgm:prSet phldrT="[Tekst]"/>
      <dgm:spPr/>
      <dgm:t>
        <a:bodyPr/>
        <a:lstStyle/>
        <a:p>
          <a:r>
            <a:rPr lang="da-DK" altLang="da-DK" b="1" dirty="0" smtClean="0"/>
            <a:t>…handler om at reducere risikofaktorer og sikre trivsel og  positiv udvikling blandt børn og unge</a:t>
          </a:r>
          <a:endParaRPr lang="da-DK" b="1" dirty="0"/>
        </a:p>
      </dgm:t>
    </dgm:pt>
    <dgm:pt modelId="{DEBFB366-1144-4EF2-B838-AAC7CE960932}" type="parTrans" cxnId="{1C60B852-137C-4556-AD7E-0CE8693451DC}">
      <dgm:prSet/>
      <dgm:spPr/>
      <dgm:t>
        <a:bodyPr/>
        <a:lstStyle/>
        <a:p>
          <a:endParaRPr lang="da-DK"/>
        </a:p>
      </dgm:t>
    </dgm:pt>
    <dgm:pt modelId="{7ADDAF7A-1AB9-4433-9C42-03F5ABF8D4D1}" type="sibTrans" cxnId="{1C60B852-137C-4556-AD7E-0CE8693451DC}">
      <dgm:prSet/>
      <dgm:spPr/>
      <dgm:t>
        <a:bodyPr/>
        <a:lstStyle/>
        <a:p>
          <a:endParaRPr lang="da-DK"/>
        </a:p>
      </dgm:t>
    </dgm:pt>
    <dgm:pt modelId="{3C557A8E-E1F7-4ECB-9272-08D473351A18}" type="pres">
      <dgm:prSet presAssocID="{E0E3913E-3B67-4EB8-84CB-30BAEFDB7034}" presName="Name0" presStyleCnt="0">
        <dgm:presLayoutVars>
          <dgm:dir/>
          <dgm:animLvl val="lvl"/>
          <dgm:resizeHandles val="exact"/>
        </dgm:presLayoutVars>
      </dgm:prSet>
      <dgm:spPr/>
      <dgm:t>
        <a:bodyPr/>
        <a:lstStyle/>
        <a:p>
          <a:endParaRPr lang="da-DK"/>
        </a:p>
      </dgm:t>
    </dgm:pt>
    <dgm:pt modelId="{758FD406-C689-4BEB-A600-4FA048424B7A}" type="pres">
      <dgm:prSet presAssocID="{E0E3913E-3B67-4EB8-84CB-30BAEFDB7034}" presName="tSp" presStyleCnt="0"/>
      <dgm:spPr/>
    </dgm:pt>
    <dgm:pt modelId="{58EE48E0-F91B-4747-8709-3A20916A4377}" type="pres">
      <dgm:prSet presAssocID="{E0E3913E-3B67-4EB8-84CB-30BAEFDB7034}" presName="bSp" presStyleCnt="0"/>
      <dgm:spPr/>
    </dgm:pt>
    <dgm:pt modelId="{FE48ADFC-1EB4-44E4-B9D2-D97AC4EE8A76}" type="pres">
      <dgm:prSet presAssocID="{E0E3913E-3B67-4EB8-84CB-30BAEFDB7034}" presName="process" presStyleCnt="0"/>
      <dgm:spPr/>
    </dgm:pt>
    <dgm:pt modelId="{05482CD0-7C46-4A79-BD72-DEA6E778EDE0}" type="pres">
      <dgm:prSet presAssocID="{0669B873-6653-40A2-A9A3-1BB3EB001ED1}" presName="composite1" presStyleCnt="0"/>
      <dgm:spPr/>
    </dgm:pt>
    <dgm:pt modelId="{3D6E96AC-FA7B-437A-BFB9-71B41F2DCFC9}" type="pres">
      <dgm:prSet presAssocID="{0669B873-6653-40A2-A9A3-1BB3EB001ED1}" presName="dummyNode1" presStyleLbl="node1" presStyleIdx="0" presStyleCnt="3"/>
      <dgm:spPr/>
    </dgm:pt>
    <dgm:pt modelId="{357F9F7D-91B5-4B04-9F98-EBA0E8F6EA0D}" type="pres">
      <dgm:prSet presAssocID="{0669B873-6653-40A2-A9A3-1BB3EB001ED1}" presName="childNode1" presStyleLbl="bgAcc1" presStyleIdx="0" presStyleCnt="3" custLinFactNeighborX="-181" custLinFactNeighborY="-925">
        <dgm:presLayoutVars>
          <dgm:bulletEnabled val="1"/>
        </dgm:presLayoutVars>
      </dgm:prSet>
      <dgm:spPr/>
      <dgm:t>
        <a:bodyPr/>
        <a:lstStyle/>
        <a:p>
          <a:endParaRPr lang="da-DK"/>
        </a:p>
      </dgm:t>
    </dgm:pt>
    <dgm:pt modelId="{B1914FD1-519D-429E-B0CB-0B9B069F196E}" type="pres">
      <dgm:prSet presAssocID="{0669B873-6653-40A2-A9A3-1BB3EB001ED1}" presName="childNode1tx" presStyleLbl="bgAcc1" presStyleIdx="0" presStyleCnt="3">
        <dgm:presLayoutVars>
          <dgm:bulletEnabled val="1"/>
        </dgm:presLayoutVars>
      </dgm:prSet>
      <dgm:spPr/>
      <dgm:t>
        <a:bodyPr/>
        <a:lstStyle/>
        <a:p>
          <a:endParaRPr lang="da-DK"/>
        </a:p>
      </dgm:t>
    </dgm:pt>
    <dgm:pt modelId="{8ED85CF3-D489-4C7B-83CA-4FE0C91CB5B2}" type="pres">
      <dgm:prSet presAssocID="{0669B873-6653-40A2-A9A3-1BB3EB001ED1}" presName="parentNode1" presStyleLbl="node1" presStyleIdx="0" presStyleCnt="3">
        <dgm:presLayoutVars>
          <dgm:chMax val="1"/>
          <dgm:bulletEnabled val="1"/>
        </dgm:presLayoutVars>
      </dgm:prSet>
      <dgm:spPr/>
      <dgm:t>
        <a:bodyPr/>
        <a:lstStyle/>
        <a:p>
          <a:endParaRPr lang="da-DK"/>
        </a:p>
      </dgm:t>
    </dgm:pt>
    <dgm:pt modelId="{9A51663D-A432-4477-BAF8-347B79656157}" type="pres">
      <dgm:prSet presAssocID="{0669B873-6653-40A2-A9A3-1BB3EB001ED1}" presName="connSite1" presStyleCnt="0"/>
      <dgm:spPr/>
    </dgm:pt>
    <dgm:pt modelId="{F12159E1-5F6C-4BA4-A1AE-888D3595FB16}" type="pres">
      <dgm:prSet presAssocID="{9C90A4AA-F8A0-4771-8AFD-D264CA1C1029}" presName="Name9" presStyleLbl="sibTrans2D1" presStyleIdx="0" presStyleCnt="2"/>
      <dgm:spPr/>
      <dgm:t>
        <a:bodyPr/>
        <a:lstStyle/>
        <a:p>
          <a:endParaRPr lang="da-DK"/>
        </a:p>
      </dgm:t>
    </dgm:pt>
    <dgm:pt modelId="{4ECAB402-339F-4DEA-9632-FD25E4B1B772}" type="pres">
      <dgm:prSet presAssocID="{C203A9FF-E1FB-4DC0-B945-FE71FA642501}" presName="composite2" presStyleCnt="0"/>
      <dgm:spPr/>
    </dgm:pt>
    <dgm:pt modelId="{D43EC67E-AE51-4C3A-A222-67D5217684EA}" type="pres">
      <dgm:prSet presAssocID="{C203A9FF-E1FB-4DC0-B945-FE71FA642501}" presName="dummyNode2" presStyleLbl="node1" presStyleIdx="0" presStyleCnt="3"/>
      <dgm:spPr/>
    </dgm:pt>
    <dgm:pt modelId="{580477C3-96C8-4622-AF9A-BFB185A8BEDF}" type="pres">
      <dgm:prSet presAssocID="{C203A9FF-E1FB-4DC0-B945-FE71FA642501}" presName="childNode2" presStyleLbl="bgAcc1" presStyleIdx="1" presStyleCnt="3">
        <dgm:presLayoutVars>
          <dgm:bulletEnabled val="1"/>
        </dgm:presLayoutVars>
      </dgm:prSet>
      <dgm:spPr/>
      <dgm:t>
        <a:bodyPr/>
        <a:lstStyle/>
        <a:p>
          <a:endParaRPr lang="da-DK"/>
        </a:p>
      </dgm:t>
    </dgm:pt>
    <dgm:pt modelId="{4FABB990-F50A-483D-BA69-A37E2B6FCBA3}" type="pres">
      <dgm:prSet presAssocID="{C203A9FF-E1FB-4DC0-B945-FE71FA642501}" presName="childNode2tx" presStyleLbl="bgAcc1" presStyleIdx="1" presStyleCnt="3">
        <dgm:presLayoutVars>
          <dgm:bulletEnabled val="1"/>
        </dgm:presLayoutVars>
      </dgm:prSet>
      <dgm:spPr/>
      <dgm:t>
        <a:bodyPr/>
        <a:lstStyle/>
        <a:p>
          <a:endParaRPr lang="da-DK"/>
        </a:p>
      </dgm:t>
    </dgm:pt>
    <dgm:pt modelId="{B62E6CC5-F832-4D6E-A439-00DE5BAA2F37}" type="pres">
      <dgm:prSet presAssocID="{C203A9FF-E1FB-4DC0-B945-FE71FA642501}" presName="parentNode2" presStyleLbl="node1" presStyleIdx="1" presStyleCnt="3" custLinFactNeighborX="4725">
        <dgm:presLayoutVars>
          <dgm:chMax val="0"/>
          <dgm:bulletEnabled val="1"/>
        </dgm:presLayoutVars>
      </dgm:prSet>
      <dgm:spPr/>
      <dgm:t>
        <a:bodyPr/>
        <a:lstStyle/>
        <a:p>
          <a:endParaRPr lang="da-DK"/>
        </a:p>
      </dgm:t>
    </dgm:pt>
    <dgm:pt modelId="{3BDCA223-56A7-4062-9DB5-105275E7E3E3}" type="pres">
      <dgm:prSet presAssocID="{C203A9FF-E1FB-4DC0-B945-FE71FA642501}" presName="connSite2" presStyleCnt="0"/>
      <dgm:spPr/>
    </dgm:pt>
    <dgm:pt modelId="{1619118B-6D6E-4087-AFF4-AF80A95F02E8}" type="pres">
      <dgm:prSet presAssocID="{772FADBE-E3F6-4922-9708-2A473381DE02}" presName="Name18" presStyleLbl="sibTrans2D1" presStyleIdx="1" presStyleCnt="2"/>
      <dgm:spPr/>
      <dgm:t>
        <a:bodyPr/>
        <a:lstStyle/>
        <a:p>
          <a:endParaRPr lang="da-DK"/>
        </a:p>
      </dgm:t>
    </dgm:pt>
    <dgm:pt modelId="{101B6A7F-0DE0-43A8-9A09-060108A22C4A}" type="pres">
      <dgm:prSet presAssocID="{682DC388-8D13-46B6-8618-D809907C4E34}" presName="composite1" presStyleCnt="0"/>
      <dgm:spPr/>
    </dgm:pt>
    <dgm:pt modelId="{35FDFF4E-32C6-4EA2-8FB8-73A747ED3653}" type="pres">
      <dgm:prSet presAssocID="{682DC388-8D13-46B6-8618-D809907C4E34}" presName="dummyNode1" presStyleLbl="node1" presStyleIdx="1" presStyleCnt="3"/>
      <dgm:spPr/>
    </dgm:pt>
    <dgm:pt modelId="{E232DE9D-1DA0-459D-BF9C-F39BB24E56E9}" type="pres">
      <dgm:prSet presAssocID="{682DC388-8D13-46B6-8618-D809907C4E34}" presName="childNode1" presStyleLbl="bgAcc1" presStyleIdx="2" presStyleCnt="3" custLinFactNeighborX="-2520">
        <dgm:presLayoutVars>
          <dgm:bulletEnabled val="1"/>
        </dgm:presLayoutVars>
      </dgm:prSet>
      <dgm:spPr/>
      <dgm:t>
        <a:bodyPr/>
        <a:lstStyle/>
        <a:p>
          <a:endParaRPr lang="da-DK"/>
        </a:p>
      </dgm:t>
    </dgm:pt>
    <dgm:pt modelId="{F7F44DD0-3015-409A-8FC4-9DEAEF3A96D5}" type="pres">
      <dgm:prSet presAssocID="{682DC388-8D13-46B6-8618-D809907C4E34}" presName="childNode1tx" presStyleLbl="bgAcc1" presStyleIdx="2" presStyleCnt="3">
        <dgm:presLayoutVars>
          <dgm:bulletEnabled val="1"/>
        </dgm:presLayoutVars>
      </dgm:prSet>
      <dgm:spPr/>
      <dgm:t>
        <a:bodyPr/>
        <a:lstStyle/>
        <a:p>
          <a:endParaRPr lang="da-DK"/>
        </a:p>
      </dgm:t>
    </dgm:pt>
    <dgm:pt modelId="{9E2F9F33-781E-4603-9FC1-D702945A3414}" type="pres">
      <dgm:prSet presAssocID="{682DC388-8D13-46B6-8618-D809907C4E34}" presName="parentNode1" presStyleLbl="node1" presStyleIdx="2" presStyleCnt="3">
        <dgm:presLayoutVars>
          <dgm:chMax val="1"/>
          <dgm:bulletEnabled val="1"/>
        </dgm:presLayoutVars>
      </dgm:prSet>
      <dgm:spPr/>
      <dgm:t>
        <a:bodyPr/>
        <a:lstStyle/>
        <a:p>
          <a:endParaRPr lang="da-DK"/>
        </a:p>
      </dgm:t>
    </dgm:pt>
    <dgm:pt modelId="{8C20BA4D-71DF-4604-BD9D-7874DA22AF29}" type="pres">
      <dgm:prSet presAssocID="{682DC388-8D13-46B6-8618-D809907C4E34}" presName="connSite1" presStyleCnt="0"/>
      <dgm:spPr/>
    </dgm:pt>
  </dgm:ptLst>
  <dgm:cxnLst>
    <dgm:cxn modelId="{0E581CD1-35B8-4A64-A3FF-A9873EB05B02}" type="presOf" srcId="{C203A9FF-E1FB-4DC0-B945-FE71FA642501}" destId="{B62E6CC5-F832-4D6E-A439-00DE5BAA2F37}" srcOrd="0" destOrd="0" presId="urn:microsoft.com/office/officeart/2005/8/layout/hProcess4"/>
    <dgm:cxn modelId="{3402715F-DE72-4FF0-BD31-C866277606E3}" type="presOf" srcId="{9C90A4AA-F8A0-4771-8AFD-D264CA1C1029}" destId="{F12159E1-5F6C-4BA4-A1AE-888D3595FB16}" srcOrd="0" destOrd="0" presId="urn:microsoft.com/office/officeart/2005/8/layout/hProcess4"/>
    <dgm:cxn modelId="{90CD8514-469F-4D75-9F32-1650BADF8A82}" srcId="{E0E3913E-3B67-4EB8-84CB-30BAEFDB7034}" destId="{682DC388-8D13-46B6-8618-D809907C4E34}" srcOrd="2" destOrd="0" parTransId="{45B40835-E123-4B05-885B-321D44F0661F}" sibTransId="{AEB86419-EDB2-40E7-BDE3-D08309AFE4AA}"/>
    <dgm:cxn modelId="{CDE8C349-70C1-4B1D-87BA-4AF664911B2B}" srcId="{0669B873-6653-40A2-A9A3-1BB3EB001ED1}" destId="{B0C386DD-F952-417D-880B-9D91EAAAE28B}" srcOrd="0" destOrd="0" parTransId="{F89A958D-91D4-480D-99E1-95BD4D181A2E}" sibTransId="{217E25CC-E26E-4238-A04C-EB03753293CB}"/>
    <dgm:cxn modelId="{4EA5D561-F136-4381-B2EB-5B08973F9D69}" type="presOf" srcId="{682DC388-8D13-46B6-8618-D809907C4E34}" destId="{9E2F9F33-781E-4603-9FC1-D702945A3414}" srcOrd="0" destOrd="0" presId="urn:microsoft.com/office/officeart/2005/8/layout/hProcess4"/>
    <dgm:cxn modelId="{04AB788C-C8FF-47FF-9BB7-FADFF5CF887B}" type="presOf" srcId="{70D28B5C-75BF-47DF-BB84-707772382FB7}" destId="{580477C3-96C8-4622-AF9A-BFB185A8BEDF}" srcOrd="0" destOrd="0" presId="urn:microsoft.com/office/officeart/2005/8/layout/hProcess4"/>
    <dgm:cxn modelId="{F6D88F6C-5EBD-4293-B00C-46105F113E56}" type="presOf" srcId="{70D28B5C-75BF-47DF-BB84-707772382FB7}" destId="{4FABB990-F50A-483D-BA69-A37E2B6FCBA3}" srcOrd="1" destOrd="0" presId="urn:microsoft.com/office/officeart/2005/8/layout/hProcess4"/>
    <dgm:cxn modelId="{109B8D1E-F480-4E57-9C48-8ECA353E3320}" type="presOf" srcId="{B0C386DD-F952-417D-880B-9D91EAAAE28B}" destId="{B1914FD1-519D-429E-B0CB-0B9B069F196E}" srcOrd="1" destOrd="0" presId="urn:microsoft.com/office/officeart/2005/8/layout/hProcess4"/>
    <dgm:cxn modelId="{089FD235-CECA-4E01-888C-14556D267FAE}" type="presOf" srcId="{9BF394C9-B874-40A1-A7F9-6469D7EAA9FF}" destId="{E232DE9D-1DA0-459D-BF9C-F39BB24E56E9}" srcOrd="0" destOrd="0" presId="urn:microsoft.com/office/officeart/2005/8/layout/hProcess4"/>
    <dgm:cxn modelId="{435E448D-1D0F-4C50-A615-55DB724E4658}" srcId="{C203A9FF-E1FB-4DC0-B945-FE71FA642501}" destId="{70D28B5C-75BF-47DF-BB84-707772382FB7}" srcOrd="0" destOrd="0" parTransId="{3D1810DF-39BA-488C-873C-8856D9A69BBD}" sibTransId="{1A156F15-D032-4362-9291-3A411AF46A65}"/>
    <dgm:cxn modelId="{56B3B226-370D-411B-952F-2ACDA8E87DBD}" type="presOf" srcId="{772FADBE-E3F6-4922-9708-2A473381DE02}" destId="{1619118B-6D6E-4087-AFF4-AF80A95F02E8}" srcOrd="0" destOrd="0" presId="urn:microsoft.com/office/officeart/2005/8/layout/hProcess4"/>
    <dgm:cxn modelId="{213758D3-5B98-4F7F-912C-A3B1B98F02E5}" type="presOf" srcId="{9BF394C9-B874-40A1-A7F9-6469D7EAA9FF}" destId="{F7F44DD0-3015-409A-8FC4-9DEAEF3A96D5}" srcOrd="1" destOrd="0" presId="urn:microsoft.com/office/officeart/2005/8/layout/hProcess4"/>
    <dgm:cxn modelId="{BF307329-DFE6-49D8-B215-F8120552CE41}" type="presOf" srcId="{0669B873-6653-40A2-A9A3-1BB3EB001ED1}" destId="{8ED85CF3-D489-4C7B-83CA-4FE0C91CB5B2}" srcOrd="0" destOrd="0" presId="urn:microsoft.com/office/officeart/2005/8/layout/hProcess4"/>
    <dgm:cxn modelId="{14A47042-5992-4585-9A82-46ED3CD0EDFC}" srcId="{E0E3913E-3B67-4EB8-84CB-30BAEFDB7034}" destId="{0669B873-6653-40A2-A9A3-1BB3EB001ED1}" srcOrd="0" destOrd="0" parTransId="{39EF5E2E-DB05-4CCF-92AB-6E07F1E5C5EA}" sibTransId="{9C90A4AA-F8A0-4771-8AFD-D264CA1C1029}"/>
    <dgm:cxn modelId="{799C8AB5-25AB-435F-8927-60A311F0FF43}" type="presOf" srcId="{B0C386DD-F952-417D-880B-9D91EAAAE28B}" destId="{357F9F7D-91B5-4B04-9F98-EBA0E8F6EA0D}" srcOrd="0" destOrd="0" presId="urn:microsoft.com/office/officeart/2005/8/layout/hProcess4"/>
    <dgm:cxn modelId="{227E553D-A246-4185-B56F-524622A4E8E9}" srcId="{E0E3913E-3B67-4EB8-84CB-30BAEFDB7034}" destId="{C203A9FF-E1FB-4DC0-B945-FE71FA642501}" srcOrd="1" destOrd="0" parTransId="{FE953772-2004-4450-A86D-5D01976F8C6A}" sibTransId="{772FADBE-E3F6-4922-9708-2A473381DE02}"/>
    <dgm:cxn modelId="{2814FE41-7724-4C13-8D84-197EA0FD32E6}" type="presOf" srcId="{E0E3913E-3B67-4EB8-84CB-30BAEFDB7034}" destId="{3C557A8E-E1F7-4ECB-9272-08D473351A18}" srcOrd="0" destOrd="0" presId="urn:microsoft.com/office/officeart/2005/8/layout/hProcess4"/>
    <dgm:cxn modelId="{1C60B852-137C-4556-AD7E-0CE8693451DC}" srcId="{682DC388-8D13-46B6-8618-D809907C4E34}" destId="{9BF394C9-B874-40A1-A7F9-6469D7EAA9FF}" srcOrd="0" destOrd="0" parTransId="{DEBFB366-1144-4EF2-B838-AAC7CE960932}" sibTransId="{7ADDAF7A-1AB9-4433-9C42-03F5ABF8D4D1}"/>
    <dgm:cxn modelId="{BE2147C8-A9ED-48CF-92B7-2214D4BC27F2}" type="presParOf" srcId="{3C557A8E-E1F7-4ECB-9272-08D473351A18}" destId="{758FD406-C689-4BEB-A600-4FA048424B7A}" srcOrd="0" destOrd="0" presId="urn:microsoft.com/office/officeart/2005/8/layout/hProcess4"/>
    <dgm:cxn modelId="{F87318BD-80ED-4985-8AD5-40A472B0C7BF}" type="presParOf" srcId="{3C557A8E-E1F7-4ECB-9272-08D473351A18}" destId="{58EE48E0-F91B-4747-8709-3A20916A4377}" srcOrd="1" destOrd="0" presId="urn:microsoft.com/office/officeart/2005/8/layout/hProcess4"/>
    <dgm:cxn modelId="{53FA5621-F71F-435C-8BD8-4B4E6253C7F4}" type="presParOf" srcId="{3C557A8E-E1F7-4ECB-9272-08D473351A18}" destId="{FE48ADFC-1EB4-44E4-B9D2-D97AC4EE8A76}" srcOrd="2" destOrd="0" presId="urn:microsoft.com/office/officeart/2005/8/layout/hProcess4"/>
    <dgm:cxn modelId="{2888080E-8BCE-41DB-8C3C-2C2D8C2EDFBF}" type="presParOf" srcId="{FE48ADFC-1EB4-44E4-B9D2-D97AC4EE8A76}" destId="{05482CD0-7C46-4A79-BD72-DEA6E778EDE0}" srcOrd="0" destOrd="0" presId="urn:microsoft.com/office/officeart/2005/8/layout/hProcess4"/>
    <dgm:cxn modelId="{D3509FAA-EABE-4C7A-810F-B1DA1A0E6FDF}" type="presParOf" srcId="{05482CD0-7C46-4A79-BD72-DEA6E778EDE0}" destId="{3D6E96AC-FA7B-437A-BFB9-71B41F2DCFC9}" srcOrd="0" destOrd="0" presId="urn:microsoft.com/office/officeart/2005/8/layout/hProcess4"/>
    <dgm:cxn modelId="{87056D83-A3BF-4929-A1E9-88C16E95B149}" type="presParOf" srcId="{05482CD0-7C46-4A79-BD72-DEA6E778EDE0}" destId="{357F9F7D-91B5-4B04-9F98-EBA0E8F6EA0D}" srcOrd="1" destOrd="0" presId="urn:microsoft.com/office/officeart/2005/8/layout/hProcess4"/>
    <dgm:cxn modelId="{4AA97F07-0DD0-4635-AAC3-A4FC7DC34366}" type="presParOf" srcId="{05482CD0-7C46-4A79-BD72-DEA6E778EDE0}" destId="{B1914FD1-519D-429E-B0CB-0B9B069F196E}" srcOrd="2" destOrd="0" presId="urn:microsoft.com/office/officeart/2005/8/layout/hProcess4"/>
    <dgm:cxn modelId="{F4A7DAD2-7E77-402C-AB49-C1E4FB1B6C19}" type="presParOf" srcId="{05482CD0-7C46-4A79-BD72-DEA6E778EDE0}" destId="{8ED85CF3-D489-4C7B-83CA-4FE0C91CB5B2}" srcOrd="3" destOrd="0" presId="urn:microsoft.com/office/officeart/2005/8/layout/hProcess4"/>
    <dgm:cxn modelId="{B9E1BFA6-537A-470E-83BD-B924D4532740}" type="presParOf" srcId="{05482CD0-7C46-4A79-BD72-DEA6E778EDE0}" destId="{9A51663D-A432-4477-BAF8-347B79656157}" srcOrd="4" destOrd="0" presId="urn:microsoft.com/office/officeart/2005/8/layout/hProcess4"/>
    <dgm:cxn modelId="{8912E9C5-74FE-492C-9EDF-5A0D2F881924}" type="presParOf" srcId="{FE48ADFC-1EB4-44E4-B9D2-D97AC4EE8A76}" destId="{F12159E1-5F6C-4BA4-A1AE-888D3595FB16}" srcOrd="1" destOrd="0" presId="urn:microsoft.com/office/officeart/2005/8/layout/hProcess4"/>
    <dgm:cxn modelId="{D27075FF-75D3-44AE-8778-F652CB5E1060}" type="presParOf" srcId="{FE48ADFC-1EB4-44E4-B9D2-D97AC4EE8A76}" destId="{4ECAB402-339F-4DEA-9632-FD25E4B1B772}" srcOrd="2" destOrd="0" presId="urn:microsoft.com/office/officeart/2005/8/layout/hProcess4"/>
    <dgm:cxn modelId="{C005FC99-5748-4D1C-8110-AE2C4F232917}" type="presParOf" srcId="{4ECAB402-339F-4DEA-9632-FD25E4B1B772}" destId="{D43EC67E-AE51-4C3A-A222-67D5217684EA}" srcOrd="0" destOrd="0" presId="urn:microsoft.com/office/officeart/2005/8/layout/hProcess4"/>
    <dgm:cxn modelId="{AD911D37-4250-4829-AD0E-5A6AD3E6A2B4}" type="presParOf" srcId="{4ECAB402-339F-4DEA-9632-FD25E4B1B772}" destId="{580477C3-96C8-4622-AF9A-BFB185A8BEDF}" srcOrd="1" destOrd="0" presId="urn:microsoft.com/office/officeart/2005/8/layout/hProcess4"/>
    <dgm:cxn modelId="{87ABC3C1-DC18-46D3-A74A-A3848F4C9F8B}" type="presParOf" srcId="{4ECAB402-339F-4DEA-9632-FD25E4B1B772}" destId="{4FABB990-F50A-483D-BA69-A37E2B6FCBA3}" srcOrd="2" destOrd="0" presId="urn:microsoft.com/office/officeart/2005/8/layout/hProcess4"/>
    <dgm:cxn modelId="{9BE48C95-0C36-44C6-BE36-FE1B6890F251}" type="presParOf" srcId="{4ECAB402-339F-4DEA-9632-FD25E4B1B772}" destId="{B62E6CC5-F832-4D6E-A439-00DE5BAA2F37}" srcOrd="3" destOrd="0" presId="urn:microsoft.com/office/officeart/2005/8/layout/hProcess4"/>
    <dgm:cxn modelId="{74559A1D-DED3-48CB-90EE-9DD3F62543F9}" type="presParOf" srcId="{4ECAB402-339F-4DEA-9632-FD25E4B1B772}" destId="{3BDCA223-56A7-4062-9DB5-105275E7E3E3}" srcOrd="4" destOrd="0" presId="urn:microsoft.com/office/officeart/2005/8/layout/hProcess4"/>
    <dgm:cxn modelId="{61C80EA5-13BA-4FE1-BF48-679D4718ED5E}" type="presParOf" srcId="{FE48ADFC-1EB4-44E4-B9D2-D97AC4EE8A76}" destId="{1619118B-6D6E-4087-AFF4-AF80A95F02E8}" srcOrd="3" destOrd="0" presId="urn:microsoft.com/office/officeart/2005/8/layout/hProcess4"/>
    <dgm:cxn modelId="{B1DD91E9-3117-405C-BCE1-FCF12ACB0D22}" type="presParOf" srcId="{FE48ADFC-1EB4-44E4-B9D2-D97AC4EE8A76}" destId="{101B6A7F-0DE0-43A8-9A09-060108A22C4A}" srcOrd="4" destOrd="0" presId="urn:microsoft.com/office/officeart/2005/8/layout/hProcess4"/>
    <dgm:cxn modelId="{95F2B4D2-C8AF-4179-97C7-34166D295A93}" type="presParOf" srcId="{101B6A7F-0DE0-43A8-9A09-060108A22C4A}" destId="{35FDFF4E-32C6-4EA2-8FB8-73A747ED3653}" srcOrd="0" destOrd="0" presId="urn:microsoft.com/office/officeart/2005/8/layout/hProcess4"/>
    <dgm:cxn modelId="{CB783A11-640F-48FB-9B2E-4193C0C42788}" type="presParOf" srcId="{101B6A7F-0DE0-43A8-9A09-060108A22C4A}" destId="{E232DE9D-1DA0-459D-BF9C-F39BB24E56E9}" srcOrd="1" destOrd="0" presId="urn:microsoft.com/office/officeart/2005/8/layout/hProcess4"/>
    <dgm:cxn modelId="{23A936EF-559B-4815-B67B-C9EE1AE2E67B}" type="presParOf" srcId="{101B6A7F-0DE0-43A8-9A09-060108A22C4A}" destId="{F7F44DD0-3015-409A-8FC4-9DEAEF3A96D5}" srcOrd="2" destOrd="0" presId="urn:microsoft.com/office/officeart/2005/8/layout/hProcess4"/>
    <dgm:cxn modelId="{219B78B5-2A6F-47DD-9735-BB23C15B95C5}" type="presParOf" srcId="{101B6A7F-0DE0-43A8-9A09-060108A22C4A}" destId="{9E2F9F33-781E-4603-9FC1-D702945A3414}" srcOrd="3" destOrd="0" presId="urn:microsoft.com/office/officeart/2005/8/layout/hProcess4"/>
    <dgm:cxn modelId="{298915B9-5786-495E-8023-33BBEC9E59B0}" type="presParOf" srcId="{101B6A7F-0DE0-43A8-9A09-060108A22C4A}" destId="{8C20BA4D-71DF-4604-BD9D-7874DA22AF29}"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7F9F7D-91B5-4B04-9F98-EBA0E8F6EA0D}">
      <dsp:nvSpPr>
        <dsp:cNvPr id="0" name=""/>
        <dsp:cNvSpPr/>
      </dsp:nvSpPr>
      <dsp:spPr>
        <a:xfrm>
          <a:off x="0" y="1329625"/>
          <a:ext cx="2498050" cy="20603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da-DK" altLang="da-DK" sz="1700" b="1" kern="1200" dirty="0" smtClean="0">
              <a:ea typeface="ＭＳ Ｐゴシック" pitchFamily="34" charset="-128"/>
              <a:cs typeface="Geneva"/>
            </a:rPr>
            <a:t>…ofte et udtryk for </a:t>
          </a:r>
          <a:r>
            <a:rPr lang="da-DK" altLang="da-DK" sz="1700" b="1" kern="1200" dirty="0" err="1" smtClean="0">
              <a:ea typeface="ＭＳ Ｐゴシック" pitchFamily="34" charset="-128"/>
              <a:cs typeface="Geneva"/>
            </a:rPr>
            <a:t>mistrivsel</a:t>
          </a:r>
          <a:r>
            <a:rPr lang="da-DK" altLang="da-DK" sz="1700" b="1" kern="1200" dirty="0" smtClean="0">
              <a:ea typeface="ＭＳ Ｐゴシック" pitchFamily="34" charset="-128"/>
              <a:cs typeface="Geneva"/>
            </a:rPr>
            <a:t>, frustration og følelsen af ikke at høre til</a:t>
          </a:r>
          <a:endParaRPr lang="da-DK" sz="1700" kern="1200" dirty="0"/>
        </a:p>
      </dsp:txBody>
      <dsp:txXfrm>
        <a:off x="0" y="1329625"/>
        <a:ext cx="2498050" cy="1618861"/>
      </dsp:txXfrm>
    </dsp:sp>
    <dsp:sp modelId="{F12159E1-5F6C-4BA4-A1AE-888D3595FB16}">
      <dsp:nvSpPr>
        <dsp:cNvPr id="0" name=""/>
        <dsp:cNvSpPr/>
      </dsp:nvSpPr>
      <dsp:spPr>
        <a:xfrm>
          <a:off x="1411298" y="1849977"/>
          <a:ext cx="2739259" cy="2739259"/>
        </a:xfrm>
        <a:prstGeom prst="leftCircularArrow">
          <a:avLst>
            <a:gd name="adj1" fmla="val 3098"/>
            <a:gd name="adj2" fmla="val 380705"/>
            <a:gd name="adj3" fmla="val 2156216"/>
            <a:gd name="adj4" fmla="val 9024489"/>
            <a:gd name="adj5" fmla="val 361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D85CF3-D489-4C7B-83CA-4FE0C91CB5B2}">
      <dsp:nvSpPr>
        <dsp:cNvPr id="0" name=""/>
        <dsp:cNvSpPr/>
      </dsp:nvSpPr>
      <dsp:spPr>
        <a:xfrm>
          <a:off x="559635" y="2967545"/>
          <a:ext cx="2220489" cy="8830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da-DK" sz="2500" b="1" kern="1200" dirty="0" smtClean="0"/>
            <a:t>Radikalisering</a:t>
          </a:r>
          <a:endParaRPr lang="da-DK" sz="2500" b="1" kern="1200" dirty="0"/>
        </a:p>
      </dsp:txBody>
      <dsp:txXfrm>
        <a:off x="559635" y="2967545"/>
        <a:ext cx="2220489" cy="883015"/>
      </dsp:txXfrm>
    </dsp:sp>
    <dsp:sp modelId="{580477C3-96C8-4622-AF9A-BFB185A8BEDF}">
      <dsp:nvSpPr>
        <dsp:cNvPr id="0" name=""/>
        <dsp:cNvSpPr/>
      </dsp:nvSpPr>
      <dsp:spPr>
        <a:xfrm>
          <a:off x="3184193" y="1348683"/>
          <a:ext cx="2498050" cy="20603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da-DK" altLang="da-DK" sz="1700" b="1" kern="1200" dirty="0" smtClean="0">
              <a:ea typeface="ＭＳ Ｐゴシック" pitchFamily="34" charset="-128"/>
              <a:cs typeface="Geneva"/>
            </a:rPr>
            <a:t>...og langt hen af vejen velkendte socialfaglige metoder</a:t>
          </a:r>
          <a:endParaRPr lang="da-DK" sz="1700" kern="1200" dirty="0"/>
        </a:p>
      </dsp:txBody>
      <dsp:txXfrm>
        <a:off x="3184193" y="1790191"/>
        <a:ext cx="2498050" cy="1618861"/>
      </dsp:txXfrm>
    </dsp:sp>
    <dsp:sp modelId="{1619118B-6D6E-4087-AFF4-AF80A95F02E8}">
      <dsp:nvSpPr>
        <dsp:cNvPr id="0" name=""/>
        <dsp:cNvSpPr/>
      </dsp:nvSpPr>
      <dsp:spPr>
        <a:xfrm>
          <a:off x="4687669" y="136573"/>
          <a:ext cx="2865405" cy="2865405"/>
        </a:xfrm>
        <a:prstGeom prst="circularArrow">
          <a:avLst>
            <a:gd name="adj1" fmla="val 2961"/>
            <a:gd name="adj2" fmla="val 362779"/>
            <a:gd name="adj3" fmla="val 19461711"/>
            <a:gd name="adj4" fmla="val 12575511"/>
            <a:gd name="adj5" fmla="val 345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2E6CC5-F832-4D6E-A439-00DE5BAA2F37}">
      <dsp:nvSpPr>
        <dsp:cNvPr id="0" name=""/>
        <dsp:cNvSpPr/>
      </dsp:nvSpPr>
      <dsp:spPr>
        <a:xfrm>
          <a:off x="3844234" y="907175"/>
          <a:ext cx="2220489" cy="8830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da-DK" altLang="da-DK" sz="2500" b="1" kern="1200" dirty="0" smtClean="0">
              <a:ea typeface="ＭＳ Ｐゴシック" pitchFamily="34" charset="-128"/>
              <a:cs typeface="Geneva"/>
            </a:rPr>
            <a:t>Behov for tidlig social indsats </a:t>
          </a:r>
          <a:endParaRPr lang="da-DK" sz="2500" kern="1200" dirty="0"/>
        </a:p>
      </dsp:txBody>
      <dsp:txXfrm>
        <a:off x="3844234" y="907175"/>
        <a:ext cx="2220489" cy="883015"/>
      </dsp:txXfrm>
    </dsp:sp>
    <dsp:sp modelId="{E232DE9D-1DA0-459D-BF9C-F39BB24E56E9}">
      <dsp:nvSpPr>
        <dsp:cNvPr id="0" name=""/>
        <dsp:cNvSpPr/>
      </dsp:nvSpPr>
      <dsp:spPr>
        <a:xfrm>
          <a:off x="6300923" y="1348683"/>
          <a:ext cx="2498050" cy="20603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da-DK" altLang="da-DK" sz="1700" b="1" kern="1200" dirty="0" smtClean="0"/>
            <a:t>…handler om at reducere risikofaktorer og sikre trivsel og  positiv udvikling blandt børn og unge</a:t>
          </a:r>
          <a:endParaRPr lang="da-DK" sz="1700" b="1" kern="1200" dirty="0"/>
        </a:p>
      </dsp:txBody>
      <dsp:txXfrm>
        <a:off x="6300923" y="1348683"/>
        <a:ext cx="2498050" cy="1618861"/>
      </dsp:txXfrm>
    </dsp:sp>
    <dsp:sp modelId="{9E2F9F33-781E-4603-9FC1-D702945A3414}">
      <dsp:nvSpPr>
        <dsp:cNvPr id="0" name=""/>
        <dsp:cNvSpPr/>
      </dsp:nvSpPr>
      <dsp:spPr>
        <a:xfrm>
          <a:off x="6918996" y="2967545"/>
          <a:ext cx="2220489" cy="8830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da-DK" altLang="da-DK" sz="2500" b="1" kern="1200" dirty="0" smtClean="0"/>
            <a:t>Forebyggelse af radikalisering </a:t>
          </a:r>
          <a:endParaRPr lang="da-DK" sz="2500" kern="1200" dirty="0"/>
        </a:p>
      </dsp:txBody>
      <dsp:txXfrm>
        <a:off x="6918996" y="2967545"/>
        <a:ext cx="2220489" cy="8830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83D93-E3C0-4CC3-A82E-3A8B80EB43CF}" type="datetimeFigureOut">
              <a:rPr lang="nb-NO" smtClean="0"/>
              <a:pPr/>
              <a:t>07.01.2016</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64DD5-B252-423A-87B5-349AEBDA46D6}" type="slidenum">
              <a:rPr lang="nb-NO" smtClean="0"/>
              <a:pPr/>
              <a:t>‹#›</a:t>
            </a:fld>
            <a:endParaRPr lang="nb-NO"/>
          </a:p>
        </p:txBody>
      </p:sp>
    </p:spTree>
    <p:extLst>
      <p:ext uri="{BB962C8B-B14F-4D97-AF65-F5344CB8AC3E}">
        <p14:creationId xmlns:p14="http://schemas.microsoft.com/office/powerpoint/2010/main" xmlns="" val="337516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0000" lnSpcReduction="20000"/>
          </a:bodyPr>
          <a:lstStyle/>
          <a:p>
            <a:pPr marL="0" marR="0" indent="0" algn="l" defTabSz="914400" rtl="0" eaLnBrk="1" fontAlgn="base" latinLnBrk="0" hangingPunct="1">
              <a:lnSpc>
                <a:spcPct val="80000"/>
              </a:lnSpc>
              <a:spcBef>
                <a:spcPct val="30000"/>
              </a:spcBef>
              <a:spcAft>
                <a:spcPct val="0"/>
              </a:spcAft>
              <a:buClrTx/>
              <a:buSzTx/>
              <a:buFontTx/>
              <a:buNone/>
              <a:tabLst/>
              <a:defRPr/>
            </a:pPr>
            <a:r>
              <a:rPr lang="da-DK" altLang="da-DK" sz="1400" u="sng" dirty="0" smtClean="0">
                <a:latin typeface="Arial" pitchFamily="34" charset="0"/>
                <a:ea typeface="ＭＳ Ｐゴシック" pitchFamily="34" charset="-128"/>
              </a:rPr>
              <a:t>Pointe</a:t>
            </a:r>
            <a:r>
              <a:rPr lang="da-DK" altLang="da-DK" sz="1400" dirty="0" smtClean="0">
                <a:latin typeface="Arial" pitchFamily="34" charset="0"/>
                <a:ea typeface="ＭＳ Ｐゴシック" pitchFamily="34" charset="-128"/>
              </a:rPr>
              <a:t>: kommunerne har forpligtigelse</a:t>
            </a:r>
            <a:r>
              <a:rPr lang="da-DK" altLang="da-DK" sz="1400" baseline="0" dirty="0" smtClean="0">
                <a:latin typeface="Arial" pitchFamily="34" charset="0"/>
                <a:ea typeface="ＭＳ Ｐゴシック" pitchFamily="34" charset="-128"/>
              </a:rPr>
              <a:t> til at sikre alle børn og unge trivsel og positive udvikling = tidlig indsats nødvendig – jo før der sættes ind jo bedre (forebygger også anden risikoadfærd)</a:t>
            </a:r>
            <a:endParaRPr lang="da-DK" altLang="da-DK" sz="1400" dirty="0" smtClean="0">
              <a:latin typeface="Arial" pitchFamily="34" charset="0"/>
              <a:ea typeface="ＭＳ Ｐゴシック" pitchFamily="34" charset="-128"/>
            </a:endParaRPr>
          </a:p>
          <a:p>
            <a:pPr eaLnBrk="1" hangingPunct="1">
              <a:lnSpc>
                <a:spcPct val="80000"/>
              </a:lnSpc>
              <a:buFontTx/>
              <a:buNone/>
            </a:pPr>
            <a:endParaRPr lang="nb-NO" altLang="da-DK" sz="1400" baseline="0" dirty="0" smtClean="0">
              <a:latin typeface="Arial" pitchFamily="34" charset="0"/>
              <a:ea typeface="ＭＳ Ｐゴシック" pitchFamily="34" charset="-128"/>
            </a:endParaRPr>
          </a:p>
          <a:p>
            <a:pPr eaLnBrk="1" hangingPunct="1">
              <a:lnSpc>
                <a:spcPct val="80000"/>
              </a:lnSpc>
              <a:buFont typeface="Courier New" pitchFamily="49" charset="0"/>
              <a:buNone/>
            </a:pPr>
            <a:endParaRPr lang="da-DK" altLang="da-DK" sz="1400" u="sng" dirty="0" smtClean="0">
              <a:latin typeface="Arial" pitchFamily="34" charset="0"/>
              <a:ea typeface="ＭＳ Ｐゴシック" pitchFamily="34" charset="-128"/>
            </a:endParaRPr>
          </a:p>
          <a:p>
            <a:pPr eaLnBrk="1" hangingPunct="1">
              <a:lnSpc>
                <a:spcPct val="80000"/>
              </a:lnSpc>
              <a:buFont typeface="Courier New" pitchFamily="49" charset="0"/>
              <a:buNone/>
            </a:pPr>
            <a:r>
              <a:rPr lang="da-DK" altLang="da-DK" sz="1400" u="sng" dirty="0" smtClean="0">
                <a:latin typeface="Arial" pitchFamily="34" charset="0"/>
                <a:ea typeface="ＭＳ Ｐゴシック" pitchFamily="34" charset="-128"/>
              </a:rPr>
              <a:t>Pointe</a:t>
            </a:r>
            <a:r>
              <a:rPr lang="da-DK" altLang="da-DK" sz="1400" dirty="0" smtClean="0">
                <a:latin typeface="Arial" pitchFamily="34" charset="0"/>
                <a:ea typeface="ＭＳ Ｐゴシック" pitchFamily="34" charset="-128"/>
              </a:rPr>
              <a:t>: Der er ikke tale om en stor, ekstra opgave for den enkelte lærer, klubpædagog, sundhedsarbejder, jobcentermedarbejder m.v. Det drejer sig i stedet om at have en basal viden om ekstremisme/radikalisering for at kunne være opmærksom på – og handle på – bekymringstegn, ikke kun af sikkerhedshensyn, men i høj grad for at varetage hensyn, som I er vant til at varetage: </a:t>
            </a:r>
          </a:p>
          <a:p>
            <a:pPr eaLnBrk="1" hangingPunct="1">
              <a:lnSpc>
                <a:spcPct val="80000"/>
              </a:lnSpc>
            </a:pPr>
            <a:endParaRPr lang="da-DK" altLang="da-DK" sz="2800" dirty="0" smtClean="0">
              <a:latin typeface="Arial" pitchFamily="34" charset="0"/>
              <a:ea typeface="ＭＳ Ｐゴシック" pitchFamily="34" charset="-128"/>
            </a:endParaRPr>
          </a:p>
          <a:p>
            <a:pPr eaLnBrk="1" hangingPunct="1">
              <a:lnSpc>
                <a:spcPct val="80000"/>
              </a:lnSpc>
              <a:buFontTx/>
              <a:buChar char="•"/>
            </a:pPr>
            <a:r>
              <a:rPr lang="da-DK" altLang="da-DK" sz="2800" dirty="0" smtClean="0">
                <a:latin typeface="Arial" pitchFamily="34" charset="0"/>
                <a:ea typeface="ＭＳ Ｐゴシック" pitchFamily="34" charset="-128"/>
              </a:rPr>
              <a:t>§19 i Serviceloven (formålsparagraffen): Kommunerne har ansvaret for – i samarbejde med forældrene – at fremme </a:t>
            </a:r>
            <a:r>
              <a:rPr lang="da-DK" altLang="da-DK" sz="2800" u="sng" dirty="0" smtClean="0">
                <a:latin typeface="Arial" pitchFamily="34" charset="0"/>
                <a:ea typeface="ＭＳ Ｐゴシック" pitchFamily="34" charset="-128"/>
              </a:rPr>
              <a:t>børn og unges udvikling, trivsel og selvstændighed</a:t>
            </a:r>
            <a:r>
              <a:rPr lang="da-DK" altLang="da-DK" sz="2800" dirty="0" smtClean="0">
                <a:latin typeface="Arial" pitchFamily="34" charset="0"/>
                <a:ea typeface="ＭＳ Ｐゴシック" pitchFamily="34" charset="-128"/>
              </a:rPr>
              <a:t>.</a:t>
            </a:r>
          </a:p>
          <a:p>
            <a:pPr eaLnBrk="1" hangingPunct="1">
              <a:lnSpc>
                <a:spcPct val="80000"/>
              </a:lnSpc>
              <a:buFontTx/>
              <a:buChar char="•"/>
            </a:pPr>
            <a:r>
              <a:rPr lang="nb-NO" altLang="da-DK" sz="2800" dirty="0" smtClean="0">
                <a:latin typeface="Arial" pitchFamily="34" charset="0"/>
                <a:ea typeface="ＭＳ Ｐゴシック" pitchFamily="34" charset="-128"/>
              </a:rPr>
              <a:t>Folkeskolens formålsparagraf (revideret 2006): </a:t>
            </a:r>
            <a:r>
              <a:rPr lang="nb-NO" altLang="da-DK" sz="1400" dirty="0" smtClean="0">
                <a:latin typeface="Arial" pitchFamily="34" charset="0"/>
                <a:ea typeface="ＭＳ Ｐゴシック" pitchFamily="34" charset="-128"/>
              </a:rPr>
              <a:t>Folkeskolen skal forberede eleverne til </a:t>
            </a:r>
            <a:r>
              <a:rPr lang="nb-NO" altLang="da-DK" sz="1400" u="sng" dirty="0" smtClean="0">
                <a:latin typeface="Arial" pitchFamily="34" charset="0"/>
                <a:ea typeface="ＭＳ Ｐゴシック" pitchFamily="34" charset="-128"/>
              </a:rPr>
              <a:t>deltagelse, medansvar, rettigheder og pligter </a:t>
            </a:r>
            <a:r>
              <a:rPr lang="nb-NO" altLang="da-DK" sz="1400" dirty="0" smtClean="0">
                <a:latin typeface="Arial" pitchFamily="34" charset="0"/>
                <a:ea typeface="ＭＳ Ｐゴシック" pitchFamily="34" charset="-128"/>
              </a:rPr>
              <a:t>i et samfund med frihed og folkestyre (demokratisk dannelse)</a:t>
            </a:r>
          </a:p>
          <a:p>
            <a:pPr eaLnBrk="1" hangingPunct="1">
              <a:lnSpc>
                <a:spcPct val="80000"/>
              </a:lnSpc>
              <a:buFontTx/>
              <a:buChar char="•"/>
            </a:pPr>
            <a:r>
              <a:rPr lang="nb-NO" altLang="da-DK" sz="1400" dirty="0" smtClean="0">
                <a:latin typeface="Arial" pitchFamily="34" charset="0"/>
                <a:ea typeface="ＭＳ Ｐゴシック" pitchFamily="34" charset="-128"/>
              </a:rPr>
              <a:t>Politiloven </a:t>
            </a:r>
            <a:r>
              <a:rPr lang="da-DK" altLang="da-DK" sz="1400" dirty="0" smtClean="0">
                <a:latin typeface="Arial" pitchFamily="34" charset="0"/>
                <a:ea typeface="ＭＳ Ｐゴシック" pitchFamily="34" charset="-128"/>
              </a:rPr>
              <a:t>§ 1: Politiet skal virke for </a:t>
            </a:r>
            <a:r>
              <a:rPr lang="da-DK" altLang="da-DK" sz="1400" u="sng" dirty="0" smtClean="0">
                <a:latin typeface="Arial" pitchFamily="34" charset="0"/>
                <a:ea typeface="ＭＳ Ｐゴシック" pitchFamily="34" charset="-128"/>
              </a:rPr>
              <a:t>tryghed, sikkerhed, fred og orden</a:t>
            </a:r>
            <a:r>
              <a:rPr lang="da-DK" altLang="da-DK" sz="1400" dirty="0" smtClean="0">
                <a:latin typeface="Arial" pitchFamily="34" charset="0"/>
                <a:ea typeface="ＭＳ Ｐゴシック" pitchFamily="34" charset="-128"/>
              </a:rPr>
              <a:t> i samfundet. Politiet skal fremme dette formål gennem </a:t>
            </a:r>
            <a:r>
              <a:rPr lang="da-DK" altLang="da-DK" sz="1400" u="sng" dirty="0" smtClean="0">
                <a:latin typeface="Arial" pitchFamily="34" charset="0"/>
                <a:ea typeface="ＭＳ Ｐゴシック" pitchFamily="34" charset="-128"/>
              </a:rPr>
              <a:t>forebyggende</a:t>
            </a:r>
            <a:r>
              <a:rPr lang="da-DK" altLang="da-DK" sz="1400" dirty="0" smtClean="0">
                <a:latin typeface="Arial" pitchFamily="34" charset="0"/>
                <a:ea typeface="ＭＳ Ｐゴシック" pitchFamily="34" charset="-128"/>
              </a:rPr>
              <a:t>, hjælpende og håndhævende virksomhed. </a:t>
            </a:r>
          </a:p>
          <a:p>
            <a:pPr eaLnBrk="1" hangingPunct="1">
              <a:lnSpc>
                <a:spcPct val="80000"/>
              </a:lnSpc>
              <a:buFontTx/>
              <a:buChar char="•"/>
            </a:pPr>
            <a:endParaRPr lang="nb-NO" altLang="da-DK" sz="1400" dirty="0" smtClean="0">
              <a:latin typeface="Arial" pitchFamily="34" charset="0"/>
              <a:ea typeface="ＭＳ Ｐゴシック" pitchFamily="34" charset="-128"/>
            </a:endParaRPr>
          </a:p>
          <a:p>
            <a:r>
              <a:rPr lang="da-DK" sz="1400" b="1" u="sng" kern="1200" baseline="0" dirty="0" smtClean="0">
                <a:solidFill>
                  <a:schemeClr val="tx1"/>
                </a:solidFill>
                <a:latin typeface="Arial" pitchFamily="-1" charset="0"/>
                <a:ea typeface="ＭＳ Ｐゴシック" pitchFamily="-1" charset="-128"/>
                <a:cs typeface="ＭＳ Ｐゴシック" pitchFamily="-1" charset="-128"/>
              </a:rPr>
              <a:t>PET og </a:t>
            </a:r>
            <a:r>
              <a:rPr lang="da-DK" sz="1400" b="1" u="sng" kern="1200" baseline="0" dirty="0" err="1" smtClean="0">
                <a:solidFill>
                  <a:schemeClr val="tx1"/>
                </a:solidFill>
                <a:latin typeface="Arial" pitchFamily="-1" charset="0"/>
                <a:ea typeface="ＭＳ Ｐゴシック" pitchFamily="-1" charset="-128"/>
                <a:cs typeface="ＭＳ Ｐゴシック" pitchFamily="-1" charset="-128"/>
              </a:rPr>
              <a:t>SoS</a:t>
            </a:r>
            <a:r>
              <a:rPr lang="da-DK" sz="1400" b="1" u="sng" kern="1200" baseline="0" dirty="0" smtClean="0">
                <a:solidFill>
                  <a:schemeClr val="tx1"/>
                </a:solidFill>
                <a:latin typeface="Arial" pitchFamily="-1" charset="0"/>
                <a:ea typeface="ＭＳ Ｐゴシック" pitchFamily="-1" charset="-128"/>
                <a:cs typeface="ＭＳ Ｐゴシック" pitchFamily="-1" charset="-128"/>
              </a:rPr>
              <a:t> opkvalificering og opbygning af </a:t>
            </a:r>
            <a:r>
              <a:rPr lang="da-DK" sz="1400" b="1" u="sng" kern="1200" baseline="0" dirty="0" err="1" smtClean="0">
                <a:solidFill>
                  <a:schemeClr val="tx1"/>
                </a:solidFill>
                <a:latin typeface="Arial" pitchFamily="-1" charset="0"/>
                <a:ea typeface="ＭＳ Ｐゴシック" pitchFamily="-1" charset="-128"/>
                <a:cs typeface="ＭＳ Ｐゴシック" pitchFamily="-1" charset="-128"/>
              </a:rPr>
              <a:t>info-huse</a:t>
            </a:r>
            <a:r>
              <a:rPr lang="da-DK" sz="1400" b="1" u="sng" kern="1200" baseline="0" dirty="0" smtClean="0">
                <a:solidFill>
                  <a:schemeClr val="tx1"/>
                </a:solidFill>
                <a:latin typeface="Arial" pitchFamily="-1" charset="0"/>
                <a:ea typeface="ＭＳ Ｐゴシック" pitchFamily="-1" charset="-128"/>
                <a:cs typeface="ＭＳ Ｐゴシック" pitchFamily="-1" charset="-128"/>
              </a:rPr>
              <a:t>: </a:t>
            </a:r>
          </a:p>
          <a:p>
            <a:r>
              <a:rPr lang="da-DK" sz="1400" kern="1200" baseline="0" dirty="0" smtClean="0">
                <a:solidFill>
                  <a:schemeClr val="tx1"/>
                </a:solidFill>
                <a:latin typeface="Arial" pitchFamily="-1" charset="0"/>
                <a:ea typeface="ＭＳ Ｐゴシック" pitchFamily="-1" charset="-128"/>
                <a:cs typeface="ＭＳ Ｐゴシック" pitchFamily="-1" charset="-128"/>
              </a:rPr>
              <a:t>En central del af den danske forebyggelsesindsats løftes af kommunale </a:t>
            </a:r>
            <a:r>
              <a:rPr lang="da-DK" sz="1400" kern="1200" baseline="0" dirty="0" err="1" smtClean="0">
                <a:solidFill>
                  <a:schemeClr val="tx1"/>
                </a:solidFill>
                <a:latin typeface="Arial" pitchFamily="-1" charset="0"/>
                <a:ea typeface="ＭＳ Ｐゴシック" pitchFamily="-1" charset="-128"/>
                <a:cs typeface="ＭＳ Ｐゴシック" pitchFamily="-1" charset="-128"/>
              </a:rPr>
              <a:t>fagpersoner</a:t>
            </a:r>
            <a:r>
              <a:rPr lang="da-DK" sz="1400" kern="1200" baseline="0" dirty="0" smtClean="0">
                <a:solidFill>
                  <a:schemeClr val="tx1"/>
                </a:solidFill>
                <a:latin typeface="Arial" pitchFamily="-1" charset="0"/>
                <a:ea typeface="ＭＳ Ｐゴシック" pitchFamily="-1" charset="-128"/>
                <a:cs typeface="ＭＳ Ｐゴシック" pitchFamily="-1" charset="-128"/>
              </a:rPr>
              <a:t> og politi som led i det generelle kriminalitetsforebyggende arbejde i regi af SSP</a:t>
            </a:r>
          </a:p>
          <a:p>
            <a:endParaRPr lang="da-DK" sz="1400" kern="1200" baseline="0" dirty="0" smtClean="0">
              <a:solidFill>
                <a:schemeClr val="tx1"/>
              </a:solidFill>
              <a:latin typeface="Arial" pitchFamily="-1" charset="0"/>
              <a:ea typeface="ＭＳ Ｐゴシック" pitchFamily="-1" charset="-128"/>
              <a:cs typeface="ＭＳ Ｐゴシック" pitchFamily="-1" charset="-128"/>
            </a:endParaRPr>
          </a:p>
          <a:p>
            <a:r>
              <a:rPr lang="da-DK" sz="1400" kern="1200" baseline="0" dirty="0" smtClean="0">
                <a:solidFill>
                  <a:schemeClr val="tx1"/>
                </a:solidFill>
                <a:latin typeface="Arial" pitchFamily="-1" charset="0"/>
                <a:ea typeface="ＭＳ Ｐゴシック" pitchFamily="-1" charset="-128"/>
                <a:cs typeface="ＭＳ Ｐゴシック" pitchFamily="-1" charset="-128"/>
              </a:rPr>
              <a:t>I alle kommuner er udvalgte medarbejdere fra politi og kommune opkvalificeret inden for forebyggelse af ekstremisme og radikalisering. </a:t>
            </a:r>
          </a:p>
          <a:p>
            <a:endParaRPr lang="da-DK" sz="1400" kern="1200" baseline="0" dirty="0" smtClean="0">
              <a:solidFill>
                <a:schemeClr val="tx1"/>
              </a:solidFill>
              <a:latin typeface="Arial" pitchFamily="-1" charset="0"/>
              <a:ea typeface="ＭＳ Ｐゴシック" pitchFamily="-1" charset="-128"/>
              <a:cs typeface="ＭＳ Ｐゴシック" pitchFamily="-1" charset="-128"/>
            </a:endParaRPr>
          </a:p>
          <a:p>
            <a:r>
              <a:rPr lang="da-DK" sz="1400" kern="1200" baseline="0" dirty="0" smtClean="0">
                <a:solidFill>
                  <a:schemeClr val="tx1"/>
                </a:solidFill>
                <a:latin typeface="Arial" pitchFamily="-1" charset="0"/>
                <a:ea typeface="ＭＳ Ｐゴシック" pitchFamily="-1" charset="-128"/>
                <a:cs typeface="ＭＳ Ｐゴシック" pitchFamily="-1" charset="-128"/>
              </a:rPr>
              <a:t>Landet over er der oprettet regionale netværk af disse </a:t>
            </a:r>
            <a:r>
              <a:rPr lang="da-DK" sz="1400" kern="1200" baseline="0" dirty="0" err="1" smtClean="0">
                <a:solidFill>
                  <a:schemeClr val="tx1"/>
                </a:solidFill>
                <a:latin typeface="Arial" pitchFamily="-1" charset="0"/>
                <a:ea typeface="ＭＳ Ｐゴシック" pitchFamily="-1" charset="-128"/>
                <a:cs typeface="ＭＳ Ｐゴシック" pitchFamily="-1" charset="-128"/>
              </a:rPr>
              <a:t>SSP-ressourcepersoner</a:t>
            </a:r>
            <a:r>
              <a:rPr lang="da-DK" sz="1400" kern="1200" baseline="0" dirty="0" smtClean="0">
                <a:solidFill>
                  <a:schemeClr val="tx1"/>
                </a:solidFill>
                <a:latin typeface="Arial" pitchFamily="-1" charset="0"/>
                <a:ea typeface="ＭＳ Ｐゴシック" pitchFamily="-1" charset="-128"/>
                <a:cs typeface="ＭＳ Ｐゴシック" pitchFamily="-1" charset="-128"/>
              </a:rPr>
              <a:t>, nogle steder benævnt </a:t>
            </a:r>
            <a:r>
              <a:rPr lang="da-DK" sz="1400" kern="1200" baseline="0" dirty="0" err="1" smtClean="0">
                <a:solidFill>
                  <a:schemeClr val="tx1"/>
                </a:solidFill>
                <a:latin typeface="Arial" pitchFamily="-1" charset="0"/>
                <a:ea typeface="ＭＳ Ｐゴシック" pitchFamily="-1" charset="-128"/>
                <a:cs typeface="ＭＳ Ｐゴシック" pitchFamily="-1" charset="-128"/>
              </a:rPr>
              <a:t>info-huse</a:t>
            </a:r>
            <a:r>
              <a:rPr lang="da-DK" sz="1400" kern="1200" baseline="0" dirty="0" smtClean="0">
                <a:solidFill>
                  <a:schemeClr val="tx1"/>
                </a:solidFill>
                <a:latin typeface="Arial" pitchFamily="-1" charset="0"/>
                <a:ea typeface="ＭＳ Ｐゴシック" pitchFamily="-1" charset="-128"/>
                <a:cs typeface="ＭＳ Ｐゴシック" pitchFamily="-1" charset="-128"/>
              </a:rPr>
              <a:t>, hvor lokale myndighedspersoner kan få rådgivning om forebyggelse af radikalisering og ekstremisme.</a:t>
            </a:r>
          </a:p>
          <a:p>
            <a:endParaRPr lang="da-DK" dirty="0"/>
          </a:p>
        </p:txBody>
      </p:sp>
      <p:sp>
        <p:nvSpPr>
          <p:cNvPr id="4" name="Pladsholder til sidehoved 3"/>
          <p:cNvSpPr>
            <a:spLocks noGrp="1"/>
          </p:cNvSpPr>
          <p:nvPr>
            <p:ph type="hdr" sz="quarter" idx="10"/>
          </p:nvPr>
        </p:nvSpPr>
        <p:spPr/>
        <p:txBody>
          <a:bodyPr/>
          <a:lstStyle/>
          <a:p>
            <a:pPr>
              <a:defRPr/>
            </a:pPr>
            <a:r>
              <a:rPr lang="da-DK" smtClean="0">
                <a:solidFill>
                  <a:prstClr val="black"/>
                </a:solidFill>
              </a:rPr>
              <a:t>SOCIALMINISTERIET</a:t>
            </a:r>
            <a:endParaRPr lang="da-DK">
              <a:solidFill>
                <a:prstClr val="black"/>
              </a:solidFill>
            </a:endParaRPr>
          </a:p>
        </p:txBody>
      </p:sp>
      <p:sp>
        <p:nvSpPr>
          <p:cNvPr id="5" name="Pladsholder til dato 4"/>
          <p:cNvSpPr>
            <a:spLocks noGrp="1"/>
          </p:cNvSpPr>
          <p:nvPr>
            <p:ph type="dt" idx="11"/>
          </p:nvPr>
        </p:nvSpPr>
        <p:spPr/>
        <p:txBody>
          <a:bodyPr/>
          <a:lstStyle/>
          <a:p>
            <a:pPr>
              <a:defRPr/>
            </a:pPr>
            <a:fld id="{556CCC45-733C-46B6-9B9B-1D06843BE159}" type="datetime1">
              <a:rPr lang="da-DK" smtClean="0">
                <a:solidFill>
                  <a:prstClr val="black"/>
                </a:solidFill>
              </a:rPr>
              <a:pPr>
                <a:defRPr/>
              </a:pPr>
              <a:t>07-01-2016</a:t>
            </a:fld>
            <a:endParaRPr lang="da-DK">
              <a:solidFill>
                <a:prstClr val="black"/>
              </a:solidFill>
            </a:endParaRPr>
          </a:p>
        </p:txBody>
      </p:sp>
      <p:sp>
        <p:nvSpPr>
          <p:cNvPr id="6" name="Pladsholder til sidefod 5"/>
          <p:cNvSpPr>
            <a:spLocks noGrp="1"/>
          </p:cNvSpPr>
          <p:nvPr>
            <p:ph type="ftr" sz="quarter" idx="12"/>
          </p:nvPr>
        </p:nvSpPr>
        <p:spPr/>
        <p:txBody>
          <a:bodyPr/>
          <a:lstStyle/>
          <a:p>
            <a:pPr>
              <a:defRPr/>
            </a:pPr>
            <a:r>
              <a:rPr lang="da-DK" smtClean="0">
                <a:solidFill>
                  <a:prstClr val="black"/>
                </a:solidFill>
              </a:rPr>
              <a:t>SOCIALMINISTERIET</a:t>
            </a:r>
            <a:endParaRPr lang="da-DK">
              <a:solidFill>
                <a:prstClr val="black"/>
              </a:solidFill>
            </a:endParaRPr>
          </a:p>
        </p:txBody>
      </p:sp>
      <p:sp>
        <p:nvSpPr>
          <p:cNvPr id="7" name="Pladsholder til diasnummer 6"/>
          <p:cNvSpPr>
            <a:spLocks noGrp="1"/>
          </p:cNvSpPr>
          <p:nvPr>
            <p:ph type="sldNum" sz="quarter" idx="13"/>
          </p:nvPr>
        </p:nvSpPr>
        <p:spPr/>
        <p:txBody>
          <a:bodyPr/>
          <a:lstStyle/>
          <a:p>
            <a:pPr>
              <a:defRPr/>
            </a:pPr>
            <a:fld id="{55C000AA-E1C3-420C-8EBE-F6E266DA18AE}" type="slidenum">
              <a:rPr lang="da-DK" smtClean="0">
                <a:solidFill>
                  <a:prstClr val="black"/>
                </a:solidFill>
              </a:rPr>
              <a:pPr>
                <a:defRPr/>
              </a:pPr>
              <a:t>11</a:t>
            </a:fld>
            <a:endParaRPr lang="da-DK">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798F34C1-0D38-48F2-868D-2DB260AFA340}" type="datetimeFigureOut">
              <a:rPr lang="nb-NO" smtClean="0"/>
              <a:pPr/>
              <a:t>07.01.2016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405C816-39AF-4682-B68C-544865FAEB1D}" type="slidenum">
              <a:rPr lang="nb-NO" smtClean="0"/>
              <a:pPr/>
              <a:t>‹#›</a:t>
            </a:fld>
            <a:endParaRPr lang="nb-NO"/>
          </a:p>
        </p:txBody>
      </p:sp>
    </p:spTree>
    <p:extLst>
      <p:ext uri="{BB962C8B-B14F-4D97-AF65-F5344CB8AC3E}">
        <p14:creationId xmlns:p14="http://schemas.microsoft.com/office/powerpoint/2010/main" xmlns="" val="317487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98F34C1-0D38-48F2-868D-2DB260AFA340}" type="datetimeFigureOut">
              <a:rPr lang="nb-NO" smtClean="0"/>
              <a:pPr/>
              <a:t>07.01.2016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405C816-39AF-4682-B68C-544865FAEB1D}" type="slidenum">
              <a:rPr lang="nb-NO" smtClean="0"/>
              <a:pPr/>
              <a:t>‹#›</a:t>
            </a:fld>
            <a:endParaRPr lang="nb-NO"/>
          </a:p>
        </p:txBody>
      </p:sp>
    </p:spTree>
    <p:extLst>
      <p:ext uri="{BB962C8B-B14F-4D97-AF65-F5344CB8AC3E}">
        <p14:creationId xmlns:p14="http://schemas.microsoft.com/office/powerpoint/2010/main" xmlns="" val="419192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98F34C1-0D38-48F2-868D-2DB260AFA340}" type="datetimeFigureOut">
              <a:rPr lang="nb-NO" smtClean="0"/>
              <a:pPr/>
              <a:t>07.01.2016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405C816-39AF-4682-B68C-544865FAEB1D}" type="slidenum">
              <a:rPr lang="nb-NO" smtClean="0"/>
              <a:pPr/>
              <a:t>‹#›</a:t>
            </a:fld>
            <a:endParaRPr lang="nb-NO"/>
          </a:p>
        </p:txBody>
      </p:sp>
    </p:spTree>
    <p:extLst>
      <p:ext uri="{BB962C8B-B14F-4D97-AF65-F5344CB8AC3E}">
        <p14:creationId xmlns:p14="http://schemas.microsoft.com/office/powerpoint/2010/main" xmlns="" val="280401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5"/>
          <p:cNvSpPr>
            <a:spLocks noGrp="1" noChangeArrowheads="1"/>
          </p:cNvSpPr>
          <p:nvPr>
            <p:ph type="sldNum" idx="10"/>
          </p:nvPr>
        </p:nvSpPr>
        <p:spPr>
          <a:ln/>
        </p:spPr>
        <p:txBody>
          <a:bodyPr/>
          <a:lstStyle>
            <a:lvl1pPr>
              <a:defRPr/>
            </a:lvl1pPr>
          </a:lstStyle>
          <a:p>
            <a:pPr>
              <a:defRPr/>
            </a:pPr>
            <a:fld id="{72747793-993D-424F-8D66-9BA348C4755E}" type="slidenum">
              <a:rPr lang="da-DK"/>
              <a:pPr>
                <a:defRPr/>
              </a:pPr>
              <a:t>‹#›</a:t>
            </a:fld>
            <a:endParaRPr lang="da-DK"/>
          </a:p>
        </p:txBody>
      </p:sp>
    </p:spTree>
    <p:extLst>
      <p:ext uri="{BB962C8B-B14F-4D97-AF65-F5344CB8AC3E}">
        <p14:creationId xmlns:p14="http://schemas.microsoft.com/office/powerpoint/2010/main" xmlns="" val="2876526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sldNum" idx="10"/>
          </p:nvPr>
        </p:nvSpPr>
        <p:spPr>
          <a:ln/>
        </p:spPr>
        <p:txBody>
          <a:bodyPr/>
          <a:lstStyle>
            <a:lvl1pPr>
              <a:defRPr/>
            </a:lvl1pPr>
          </a:lstStyle>
          <a:p>
            <a:pPr>
              <a:defRPr/>
            </a:pPr>
            <a:fld id="{24F6A071-17A9-44B9-BC6F-172B030CE149}" type="slidenum">
              <a:rPr lang="da-DK"/>
              <a:pPr>
                <a:defRPr/>
              </a:pPr>
              <a:t>‹#›</a:t>
            </a:fld>
            <a:endParaRPr lang="da-DK"/>
          </a:p>
        </p:txBody>
      </p:sp>
    </p:spTree>
    <p:extLst>
      <p:ext uri="{BB962C8B-B14F-4D97-AF65-F5344CB8AC3E}">
        <p14:creationId xmlns:p14="http://schemas.microsoft.com/office/powerpoint/2010/main" xmlns="" val="3073364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5"/>
          <p:cNvSpPr>
            <a:spLocks noGrp="1" noChangeArrowheads="1"/>
          </p:cNvSpPr>
          <p:nvPr>
            <p:ph type="sldNum" idx="10"/>
          </p:nvPr>
        </p:nvSpPr>
        <p:spPr>
          <a:ln/>
        </p:spPr>
        <p:txBody>
          <a:bodyPr/>
          <a:lstStyle>
            <a:lvl1pPr>
              <a:defRPr/>
            </a:lvl1pPr>
          </a:lstStyle>
          <a:p>
            <a:pPr>
              <a:defRPr/>
            </a:pPr>
            <a:fld id="{70DEE09F-D42D-4031-9433-3CC1738E9896}" type="slidenum">
              <a:rPr lang="da-DK"/>
              <a:pPr>
                <a:defRPr/>
              </a:pPr>
              <a:t>‹#›</a:t>
            </a:fld>
            <a:endParaRPr lang="da-DK"/>
          </a:p>
        </p:txBody>
      </p:sp>
    </p:spTree>
    <p:extLst>
      <p:ext uri="{BB962C8B-B14F-4D97-AF65-F5344CB8AC3E}">
        <p14:creationId xmlns:p14="http://schemas.microsoft.com/office/powerpoint/2010/main" xmlns="" val="857799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5"/>
          <p:cNvSpPr>
            <a:spLocks noGrp="1" noChangeArrowheads="1"/>
          </p:cNvSpPr>
          <p:nvPr>
            <p:ph type="sldNum" idx="10"/>
          </p:nvPr>
        </p:nvSpPr>
        <p:spPr>
          <a:ln/>
        </p:spPr>
        <p:txBody>
          <a:bodyPr/>
          <a:lstStyle>
            <a:lvl1pPr>
              <a:defRPr/>
            </a:lvl1pPr>
          </a:lstStyle>
          <a:p>
            <a:pPr>
              <a:defRPr/>
            </a:pPr>
            <a:fld id="{5D7880B6-76DC-4392-9F63-49065980E515}" type="slidenum">
              <a:rPr lang="da-DK"/>
              <a:pPr>
                <a:defRPr/>
              </a:pPr>
              <a:t>‹#›</a:t>
            </a:fld>
            <a:endParaRPr lang="da-DK"/>
          </a:p>
        </p:txBody>
      </p:sp>
    </p:spTree>
    <p:extLst>
      <p:ext uri="{BB962C8B-B14F-4D97-AF65-F5344CB8AC3E}">
        <p14:creationId xmlns:p14="http://schemas.microsoft.com/office/powerpoint/2010/main" xmlns="" val="2071026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5"/>
          <p:cNvSpPr>
            <a:spLocks noGrp="1" noChangeArrowheads="1"/>
          </p:cNvSpPr>
          <p:nvPr>
            <p:ph type="sldNum" idx="10"/>
          </p:nvPr>
        </p:nvSpPr>
        <p:spPr>
          <a:ln/>
        </p:spPr>
        <p:txBody>
          <a:bodyPr/>
          <a:lstStyle>
            <a:lvl1pPr>
              <a:defRPr/>
            </a:lvl1pPr>
          </a:lstStyle>
          <a:p>
            <a:pPr>
              <a:defRPr/>
            </a:pPr>
            <a:fld id="{4715FAA1-86ED-4886-B5AD-096270A608AA}" type="slidenum">
              <a:rPr lang="da-DK"/>
              <a:pPr>
                <a:defRPr/>
              </a:pPr>
              <a:t>‹#›</a:t>
            </a:fld>
            <a:endParaRPr lang="da-DK"/>
          </a:p>
        </p:txBody>
      </p:sp>
    </p:spTree>
    <p:extLst>
      <p:ext uri="{BB962C8B-B14F-4D97-AF65-F5344CB8AC3E}">
        <p14:creationId xmlns:p14="http://schemas.microsoft.com/office/powerpoint/2010/main" xmlns="" val="319424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5"/>
          <p:cNvSpPr>
            <a:spLocks noGrp="1" noChangeArrowheads="1"/>
          </p:cNvSpPr>
          <p:nvPr>
            <p:ph type="sldNum" idx="10"/>
          </p:nvPr>
        </p:nvSpPr>
        <p:spPr>
          <a:ln/>
        </p:spPr>
        <p:txBody>
          <a:bodyPr/>
          <a:lstStyle>
            <a:lvl1pPr>
              <a:defRPr/>
            </a:lvl1pPr>
          </a:lstStyle>
          <a:p>
            <a:pPr>
              <a:defRPr/>
            </a:pPr>
            <a:fld id="{1612099C-12A2-4AA0-8933-E7B59348762B}" type="slidenum">
              <a:rPr lang="da-DK"/>
              <a:pPr>
                <a:defRPr/>
              </a:pPr>
              <a:t>‹#›</a:t>
            </a:fld>
            <a:endParaRPr lang="da-DK"/>
          </a:p>
        </p:txBody>
      </p:sp>
    </p:spTree>
    <p:extLst>
      <p:ext uri="{BB962C8B-B14F-4D97-AF65-F5344CB8AC3E}">
        <p14:creationId xmlns:p14="http://schemas.microsoft.com/office/powerpoint/2010/main" xmlns="" val="4151501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FBB2C982-27B1-4730-B40C-62F355F4862E}" type="slidenum">
              <a:rPr lang="da-DK"/>
              <a:pPr>
                <a:defRPr/>
              </a:pPr>
              <a:t>‹#›</a:t>
            </a:fld>
            <a:endParaRPr lang="da-DK"/>
          </a:p>
        </p:txBody>
      </p:sp>
    </p:spTree>
    <p:extLst>
      <p:ext uri="{BB962C8B-B14F-4D97-AF65-F5344CB8AC3E}">
        <p14:creationId xmlns:p14="http://schemas.microsoft.com/office/powerpoint/2010/main" xmlns="" val="2760361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5"/>
          <p:cNvSpPr>
            <a:spLocks noGrp="1" noChangeArrowheads="1"/>
          </p:cNvSpPr>
          <p:nvPr>
            <p:ph type="sldNum" idx="10"/>
          </p:nvPr>
        </p:nvSpPr>
        <p:spPr>
          <a:ln/>
        </p:spPr>
        <p:txBody>
          <a:bodyPr/>
          <a:lstStyle>
            <a:lvl1pPr>
              <a:defRPr/>
            </a:lvl1pPr>
          </a:lstStyle>
          <a:p>
            <a:pPr>
              <a:defRPr/>
            </a:pPr>
            <a:fld id="{D46D67CB-7466-4236-AAF6-B92C25153EB6}" type="slidenum">
              <a:rPr lang="da-DK"/>
              <a:pPr>
                <a:defRPr/>
              </a:pPr>
              <a:t>‹#›</a:t>
            </a:fld>
            <a:endParaRPr lang="da-DK"/>
          </a:p>
        </p:txBody>
      </p:sp>
    </p:spTree>
    <p:extLst>
      <p:ext uri="{BB962C8B-B14F-4D97-AF65-F5344CB8AC3E}">
        <p14:creationId xmlns:p14="http://schemas.microsoft.com/office/powerpoint/2010/main" xmlns="" val="189971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98F34C1-0D38-48F2-868D-2DB260AFA340}" type="datetimeFigureOut">
              <a:rPr lang="nb-NO" smtClean="0"/>
              <a:pPr/>
              <a:t>07.01.2016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405C816-39AF-4682-B68C-544865FAEB1D}" type="slidenum">
              <a:rPr lang="nb-NO" smtClean="0"/>
              <a:pPr/>
              <a:t>‹#›</a:t>
            </a:fld>
            <a:endParaRPr lang="nb-NO"/>
          </a:p>
        </p:txBody>
      </p:sp>
    </p:spTree>
    <p:extLst>
      <p:ext uri="{BB962C8B-B14F-4D97-AF65-F5344CB8AC3E}">
        <p14:creationId xmlns:p14="http://schemas.microsoft.com/office/powerpoint/2010/main" xmlns="" val="4052099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5"/>
          <p:cNvSpPr>
            <a:spLocks noGrp="1" noChangeArrowheads="1"/>
          </p:cNvSpPr>
          <p:nvPr>
            <p:ph type="sldNum" idx="10"/>
          </p:nvPr>
        </p:nvSpPr>
        <p:spPr>
          <a:ln/>
        </p:spPr>
        <p:txBody>
          <a:bodyPr/>
          <a:lstStyle>
            <a:lvl1pPr>
              <a:defRPr/>
            </a:lvl1pPr>
          </a:lstStyle>
          <a:p>
            <a:pPr>
              <a:defRPr/>
            </a:pPr>
            <a:fld id="{C993D672-68FC-4D9D-84F4-89FE6BD805E4}" type="slidenum">
              <a:rPr lang="da-DK"/>
              <a:pPr>
                <a:defRPr/>
              </a:pPr>
              <a:t>‹#›</a:t>
            </a:fld>
            <a:endParaRPr lang="da-DK"/>
          </a:p>
        </p:txBody>
      </p:sp>
    </p:spTree>
    <p:extLst>
      <p:ext uri="{BB962C8B-B14F-4D97-AF65-F5344CB8AC3E}">
        <p14:creationId xmlns:p14="http://schemas.microsoft.com/office/powerpoint/2010/main" xmlns="" val="741653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sldNum" idx="10"/>
          </p:nvPr>
        </p:nvSpPr>
        <p:spPr>
          <a:ln/>
        </p:spPr>
        <p:txBody>
          <a:bodyPr/>
          <a:lstStyle>
            <a:lvl1pPr>
              <a:defRPr/>
            </a:lvl1pPr>
          </a:lstStyle>
          <a:p>
            <a:pPr>
              <a:defRPr/>
            </a:pPr>
            <a:fld id="{2B31FE0F-729D-42FE-890E-6D72E1B8DB61}" type="slidenum">
              <a:rPr lang="da-DK"/>
              <a:pPr>
                <a:defRPr/>
              </a:pPr>
              <a:t>‹#›</a:t>
            </a:fld>
            <a:endParaRPr lang="da-DK"/>
          </a:p>
        </p:txBody>
      </p:sp>
    </p:spTree>
    <p:extLst>
      <p:ext uri="{BB962C8B-B14F-4D97-AF65-F5344CB8AC3E}">
        <p14:creationId xmlns:p14="http://schemas.microsoft.com/office/powerpoint/2010/main" xmlns="" val="150809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128588"/>
            <a:ext cx="2055813" cy="5995987"/>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28588"/>
            <a:ext cx="6019800" cy="5995987"/>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sldNum" idx="10"/>
          </p:nvPr>
        </p:nvSpPr>
        <p:spPr>
          <a:ln/>
        </p:spPr>
        <p:txBody>
          <a:bodyPr/>
          <a:lstStyle>
            <a:lvl1pPr>
              <a:defRPr/>
            </a:lvl1pPr>
          </a:lstStyle>
          <a:p>
            <a:pPr>
              <a:defRPr/>
            </a:pPr>
            <a:fld id="{C70DECB8-B86D-4923-8651-8BA267B9B31E}" type="slidenum">
              <a:rPr lang="da-DK"/>
              <a:pPr>
                <a:defRPr/>
              </a:pPr>
              <a:t>‹#›</a:t>
            </a:fld>
            <a:endParaRPr lang="da-DK"/>
          </a:p>
        </p:txBody>
      </p:sp>
    </p:spTree>
    <p:extLst>
      <p:ext uri="{BB962C8B-B14F-4D97-AF65-F5344CB8AC3E}">
        <p14:creationId xmlns:p14="http://schemas.microsoft.com/office/powerpoint/2010/main" xmlns="" val="254871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C5E79E69-EA51-41E6-9542-A76FD45CCF21}" type="datetimeFigureOut">
              <a:rPr lang="da-DK" smtClean="0">
                <a:solidFill>
                  <a:prstClr val="black">
                    <a:tint val="75000"/>
                  </a:prstClr>
                </a:solidFill>
              </a:rPr>
              <a:pPr/>
              <a:t>07-01-2016</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CC825BB4-280A-4470-95C9-831E39016AF4}"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xmlns="" val="2904980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4000"/>
            </a:lvl1pPr>
          </a:lstStyle>
          <a:p>
            <a:r>
              <a:rPr lang="da-DK" dirty="0" smtClean="0"/>
              <a:t>Klik for at redigere i master</a:t>
            </a:r>
            <a:endParaRPr lang="da-DK" dirty="0"/>
          </a:p>
        </p:txBody>
      </p:sp>
      <p:sp>
        <p:nvSpPr>
          <p:cNvPr id="3" name="Pladsholder til indhold 2"/>
          <p:cNvSpPr>
            <a:spLocks noGrp="1"/>
          </p:cNvSpPr>
          <p:nvPr>
            <p:ph idx="1"/>
          </p:nvPr>
        </p:nvSpPr>
        <p:spPr>
          <a:xfrm>
            <a:off x="457200" y="1700808"/>
            <a:ext cx="8229600" cy="442535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5E79E69-EA51-41E6-9542-A76FD45CCF21}" type="datetimeFigureOut">
              <a:rPr lang="da-DK" smtClean="0">
                <a:solidFill>
                  <a:prstClr val="black">
                    <a:tint val="75000"/>
                  </a:prstClr>
                </a:solidFill>
              </a:rPr>
              <a:pPr/>
              <a:t>07-01-2016</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CC825BB4-280A-4470-95C9-831E39016AF4}"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xmlns="" val="1311037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C5E79E69-EA51-41E6-9542-A76FD45CCF21}" type="datetimeFigureOut">
              <a:rPr lang="da-DK" smtClean="0">
                <a:solidFill>
                  <a:prstClr val="black">
                    <a:tint val="75000"/>
                  </a:prstClr>
                </a:solidFill>
              </a:rPr>
              <a:pPr/>
              <a:t>07-01-2016</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CC825BB4-280A-4470-95C9-831E39016AF4}"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xmlns="" val="828243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C5E79E69-EA51-41E6-9542-A76FD45CCF21}" type="datetimeFigureOut">
              <a:rPr lang="da-DK" smtClean="0">
                <a:solidFill>
                  <a:prstClr val="black">
                    <a:tint val="75000"/>
                  </a:prstClr>
                </a:solidFill>
              </a:rPr>
              <a:pPr/>
              <a:t>07-01-2016</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CC825BB4-280A-4470-95C9-831E39016AF4}"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xmlns="" val="2948212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C5E79E69-EA51-41E6-9542-A76FD45CCF21}" type="datetimeFigureOut">
              <a:rPr lang="da-DK" smtClean="0">
                <a:solidFill>
                  <a:prstClr val="black">
                    <a:tint val="75000"/>
                  </a:prstClr>
                </a:solidFill>
              </a:rPr>
              <a:pPr/>
              <a:t>07-01-2016</a:t>
            </a:fld>
            <a:endParaRPr lang="da-DK">
              <a:solidFill>
                <a:prstClr val="black">
                  <a:tint val="75000"/>
                </a:prstClr>
              </a:solidFill>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endParaRPr>
          </a:p>
        </p:txBody>
      </p:sp>
      <p:sp>
        <p:nvSpPr>
          <p:cNvPr id="9" name="Pladsholder til diasnummer 8"/>
          <p:cNvSpPr>
            <a:spLocks noGrp="1"/>
          </p:cNvSpPr>
          <p:nvPr>
            <p:ph type="sldNum" sz="quarter" idx="12"/>
          </p:nvPr>
        </p:nvSpPr>
        <p:spPr/>
        <p:txBody>
          <a:bodyPr/>
          <a:lstStyle/>
          <a:p>
            <a:fld id="{CC825BB4-280A-4470-95C9-831E39016AF4}"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xmlns="" val="281233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C5E79E69-EA51-41E6-9542-A76FD45CCF21}" type="datetimeFigureOut">
              <a:rPr lang="da-DK" smtClean="0">
                <a:solidFill>
                  <a:prstClr val="black">
                    <a:tint val="75000"/>
                  </a:prstClr>
                </a:solidFill>
              </a:rPr>
              <a:pPr/>
              <a:t>07-01-2016</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CC825BB4-280A-4470-95C9-831E39016AF4}"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xmlns="" val="2276993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5E79E69-EA51-41E6-9542-A76FD45CCF21}" type="datetimeFigureOut">
              <a:rPr lang="da-DK" smtClean="0">
                <a:solidFill>
                  <a:prstClr val="black">
                    <a:tint val="75000"/>
                  </a:prstClr>
                </a:solidFill>
              </a:rPr>
              <a:pPr/>
              <a:t>07-01-2016</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endParaRPr>
          </a:p>
        </p:txBody>
      </p:sp>
      <p:sp>
        <p:nvSpPr>
          <p:cNvPr id="4" name="Pladsholder til diasnummer 3"/>
          <p:cNvSpPr>
            <a:spLocks noGrp="1"/>
          </p:cNvSpPr>
          <p:nvPr>
            <p:ph type="sldNum" sz="quarter" idx="12"/>
          </p:nvPr>
        </p:nvSpPr>
        <p:spPr/>
        <p:txBody>
          <a:bodyPr/>
          <a:lstStyle/>
          <a:p>
            <a:fld id="{CC825BB4-280A-4470-95C9-831E39016AF4}"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xmlns="" val="361565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798F34C1-0D38-48F2-868D-2DB260AFA340}" type="datetimeFigureOut">
              <a:rPr lang="nb-NO" smtClean="0"/>
              <a:pPr/>
              <a:t>07.01.2016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405C816-39AF-4682-B68C-544865FAEB1D}" type="slidenum">
              <a:rPr lang="nb-NO" smtClean="0"/>
              <a:pPr/>
              <a:t>‹#›</a:t>
            </a:fld>
            <a:endParaRPr lang="nb-NO"/>
          </a:p>
        </p:txBody>
      </p:sp>
    </p:spTree>
    <p:extLst>
      <p:ext uri="{BB962C8B-B14F-4D97-AF65-F5344CB8AC3E}">
        <p14:creationId xmlns:p14="http://schemas.microsoft.com/office/powerpoint/2010/main" xmlns="" val="1862665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5E79E69-EA51-41E6-9542-A76FD45CCF21}" type="datetimeFigureOut">
              <a:rPr lang="da-DK" smtClean="0">
                <a:solidFill>
                  <a:prstClr val="black">
                    <a:tint val="75000"/>
                  </a:prstClr>
                </a:solidFill>
              </a:rPr>
              <a:pPr/>
              <a:t>07-01-2016</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CC825BB4-280A-4470-95C9-831E39016AF4}"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xmlns="" val="2585561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5E79E69-EA51-41E6-9542-A76FD45CCF21}" type="datetimeFigureOut">
              <a:rPr lang="da-DK" smtClean="0">
                <a:solidFill>
                  <a:prstClr val="black">
                    <a:tint val="75000"/>
                  </a:prstClr>
                </a:solidFill>
              </a:rPr>
              <a:pPr/>
              <a:t>07-01-2016</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CC825BB4-280A-4470-95C9-831E39016AF4}"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xmlns="" val="2861130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5E79E69-EA51-41E6-9542-A76FD45CCF21}" type="datetimeFigureOut">
              <a:rPr lang="da-DK" smtClean="0">
                <a:solidFill>
                  <a:prstClr val="black">
                    <a:tint val="75000"/>
                  </a:prstClr>
                </a:solidFill>
              </a:rPr>
              <a:pPr/>
              <a:t>07-01-2016</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CC825BB4-280A-4470-95C9-831E39016AF4}"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xmlns="" val="1272258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5E79E69-EA51-41E6-9542-A76FD45CCF21}" type="datetimeFigureOut">
              <a:rPr lang="da-DK" smtClean="0">
                <a:solidFill>
                  <a:prstClr val="black">
                    <a:tint val="75000"/>
                  </a:prstClr>
                </a:solidFill>
              </a:rPr>
              <a:pPr/>
              <a:t>07-01-2016</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CC825BB4-280A-4470-95C9-831E39016AF4}"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xmlns="" val="215556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043608" y="737121"/>
            <a:ext cx="7414592" cy="1470025"/>
          </a:xfrm>
        </p:spPr>
        <p:txBody>
          <a:bodyPr/>
          <a:lstStyle/>
          <a:p>
            <a:r>
              <a:rPr lang="sv-SE" smtClean="0"/>
              <a:t>Klicka här för att ändra format</a:t>
            </a:r>
            <a:endParaRPr lang="sv-SE" dirty="0"/>
          </a:p>
        </p:txBody>
      </p:sp>
      <p:sp>
        <p:nvSpPr>
          <p:cNvPr id="3" name="Underrubrik 2"/>
          <p:cNvSpPr>
            <a:spLocks noGrp="1"/>
          </p:cNvSpPr>
          <p:nvPr>
            <p:ph type="subTitle" idx="1"/>
          </p:nvPr>
        </p:nvSpPr>
        <p:spPr>
          <a:xfrm>
            <a:off x="1619672" y="249289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xmlns="" val="297985747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71600" y="274638"/>
            <a:ext cx="7715200" cy="1143000"/>
          </a:xfr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971600" y="1600200"/>
            <a:ext cx="7715200" cy="443954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xmlns="" val="59542773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043607" y="4406900"/>
            <a:ext cx="7451105" cy="1362075"/>
          </a:xfrm>
        </p:spPr>
        <p:txBody>
          <a:bodyPr anchor="t"/>
          <a:lstStyle>
            <a:lvl1pPr algn="l">
              <a:defRPr sz="4000" b="1" cap="all"/>
            </a:lvl1pPr>
          </a:lstStyle>
          <a:p>
            <a:r>
              <a:rPr lang="sv-SE" smtClean="0"/>
              <a:t>Klicka här för att ändra format</a:t>
            </a:r>
            <a:endParaRPr lang="sv-SE" dirty="0"/>
          </a:p>
        </p:txBody>
      </p:sp>
      <p:sp>
        <p:nvSpPr>
          <p:cNvPr id="3" name="Platshållare för text 2"/>
          <p:cNvSpPr>
            <a:spLocks noGrp="1"/>
          </p:cNvSpPr>
          <p:nvPr>
            <p:ph type="body" idx="1"/>
          </p:nvPr>
        </p:nvSpPr>
        <p:spPr>
          <a:xfrm>
            <a:off x="1043607" y="2906713"/>
            <a:ext cx="745110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Tree>
    <p:extLst>
      <p:ext uri="{BB962C8B-B14F-4D97-AF65-F5344CB8AC3E}">
        <p14:creationId xmlns:p14="http://schemas.microsoft.com/office/powerpoint/2010/main" xmlns="" val="4656953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1043608" y="1600200"/>
            <a:ext cx="367240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932040" y="1600200"/>
            <a:ext cx="37547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ubrik 4"/>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xmlns="" val="5671147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043608" y="1535113"/>
            <a:ext cx="37444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043608" y="2174875"/>
            <a:ext cx="3744416"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076056" y="1535113"/>
            <a:ext cx="36107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76056" y="2174875"/>
            <a:ext cx="3610744"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xmlns="" val="350443470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xmlns="" val="20635882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798F34C1-0D38-48F2-868D-2DB260AFA340}" type="datetimeFigureOut">
              <a:rPr lang="nb-NO" smtClean="0"/>
              <a:pPr/>
              <a:t>07.01.2016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405C816-39AF-4682-B68C-544865FAEB1D}" type="slidenum">
              <a:rPr lang="nb-NO" smtClean="0"/>
              <a:pPr/>
              <a:t>‹#›</a:t>
            </a:fld>
            <a:endParaRPr lang="nb-NO"/>
          </a:p>
        </p:txBody>
      </p:sp>
    </p:spTree>
    <p:extLst>
      <p:ext uri="{BB962C8B-B14F-4D97-AF65-F5344CB8AC3E}">
        <p14:creationId xmlns:p14="http://schemas.microsoft.com/office/powerpoint/2010/main" xmlns="" val="40179272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8860225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3607"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51920" y="273051"/>
            <a:ext cx="4834880" cy="5748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843607" y="1435101"/>
            <a:ext cx="3008313" cy="4586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xmlns="" val="39568144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948064"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94806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94806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xmlns="" val="23089914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1043608" y="1600201"/>
            <a:ext cx="7643192" cy="44210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xmlns="" val="197387069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746650"/>
          </a:xfrm>
        </p:spPr>
        <p:txBody>
          <a:bodyPr vert="eaVert"/>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971600" y="274639"/>
            <a:ext cx="5505400" cy="574665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xmlns="" val="212180469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043608" y="737121"/>
            <a:ext cx="7414592" cy="1470025"/>
          </a:xfrm>
        </p:spPr>
        <p:txBody>
          <a:bodyPr/>
          <a:lstStyle/>
          <a:p>
            <a:r>
              <a:rPr lang="sv-SE" smtClean="0"/>
              <a:t>Klicka här för att ändra format</a:t>
            </a:r>
            <a:endParaRPr lang="sv-SE" dirty="0"/>
          </a:p>
        </p:txBody>
      </p:sp>
      <p:sp>
        <p:nvSpPr>
          <p:cNvPr id="3" name="Underrubrik 2"/>
          <p:cNvSpPr>
            <a:spLocks noGrp="1"/>
          </p:cNvSpPr>
          <p:nvPr>
            <p:ph type="subTitle" idx="1"/>
          </p:nvPr>
        </p:nvSpPr>
        <p:spPr>
          <a:xfrm>
            <a:off x="1619672" y="249289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xmlns="" val="124233994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71600" y="274638"/>
            <a:ext cx="7715200" cy="1143000"/>
          </a:xfr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971600" y="1600200"/>
            <a:ext cx="7715200" cy="443954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xmlns="" val="41382819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043607" y="4406900"/>
            <a:ext cx="7451105" cy="1362075"/>
          </a:xfrm>
        </p:spPr>
        <p:txBody>
          <a:bodyPr anchor="t"/>
          <a:lstStyle>
            <a:lvl1pPr algn="l">
              <a:defRPr sz="4000" b="1" cap="all"/>
            </a:lvl1pPr>
          </a:lstStyle>
          <a:p>
            <a:r>
              <a:rPr lang="sv-SE" smtClean="0"/>
              <a:t>Klicka här för att ändra format</a:t>
            </a:r>
            <a:endParaRPr lang="sv-SE" dirty="0"/>
          </a:p>
        </p:txBody>
      </p:sp>
      <p:sp>
        <p:nvSpPr>
          <p:cNvPr id="3" name="Platshållare för text 2"/>
          <p:cNvSpPr>
            <a:spLocks noGrp="1"/>
          </p:cNvSpPr>
          <p:nvPr>
            <p:ph type="body" idx="1"/>
          </p:nvPr>
        </p:nvSpPr>
        <p:spPr>
          <a:xfrm>
            <a:off x="1043607" y="2906713"/>
            <a:ext cx="745110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Tree>
    <p:extLst>
      <p:ext uri="{BB962C8B-B14F-4D97-AF65-F5344CB8AC3E}">
        <p14:creationId xmlns:p14="http://schemas.microsoft.com/office/powerpoint/2010/main" xmlns="" val="17732756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1043608" y="1600200"/>
            <a:ext cx="367240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932040" y="1600200"/>
            <a:ext cx="37547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ubrik 4"/>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xmlns="" val="89251375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043608" y="1535113"/>
            <a:ext cx="37444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043608" y="2174875"/>
            <a:ext cx="3744416"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076056" y="1535113"/>
            <a:ext cx="36107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76056" y="2174875"/>
            <a:ext cx="3610744"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xmlns="" val="3035966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798F34C1-0D38-48F2-868D-2DB260AFA340}" type="datetimeFigureOut">
              <a:rPr lang="nb-NO" smtClean="0"/>
              <a:pPr/>
              <a:t>07.01.2016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2405C816-39AF-4682-B68C-544865FAEB1D}" type="slidenum">
              <a:rPr lang="nb-NO" smtClean="0"/>
              <a:pPr/>
              <a:t>‹#›</a:t>
            </a:fld>
            <a:endParaRPr lang="nb-NO"/>
          </a:p>
        </p:txBody>
      </p:sp>
    </p:spTree>
    <p:extLst>
      <p:ext uri="{BB962C8B-B14F-4D97-AF65-F5344CB8AC3E}">
        <p14:creationId xmlns:p14="http://schemas.microsoft.com/office/powerpoint/2010/main" xmlns="" val="1468856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xmlns="" val="139434931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104212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3607"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51920" y="273051"/>
            <a:ext cx="4834880" cy="5748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843607" y="1435101"/>
            <a:ext cx="3008313" cy="4586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xmlns="" val="242641314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948064"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94806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94806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xmlns="" val="181111325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1043608" y="1600201"/>
            <a:ext cx="7643192" cy="44210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xmlns="" val="295348103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746650"/>
          </a:xfrm>
        </p:spPr>
        <p:txBody>
          <a:bodyPr vert="eaVert"/>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971600" y="274639"/>
            <a:ext cx="5505400" cy="574665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xmlns="" val="39596625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798F34C1-0D38-48F2-868D-2DB260AFA340}" type="datetimeFigureOut">
              <a:rPr lang="nb-NO" smtClean="0"/>
              <a:pPr/>
              <a:t>07.01.2016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2405C816-39AF-4682-B68C-544865FAEB1D}" type="slidenum">
              <a:rPr lang="nb-NO" smtClean="0"/>
              <a:pPr/>
              <a:t>‹#›</a:t>
            </a:fld>
            <a:endParaRPr lang="nb-NO"/>
          </a:p>
        </p:txBody>
      </p:sp>
    </p:spTree>
    <p:extLst>
      <p:ext uri="{BB962C8B-B14F-4D97-AF65-F5344CB8AC3E}">
        <p14:creationId xmlns:p14="http://schemas.microsoft.com/office/powerpoint/2010/main" xmlns="" val="238510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98F34C1-0D38-48F2-868D-2DB260AFA340}" type="datetimeFigureOut">
              <a:rPr lang="nb-NO" smtClean="0"/>
              <a:pPr/>
              <a:t>07.01.2016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2405C816-39AF-4682-B68C-544865FAEB1D}" type="slidenum">
              <a:rPr lang="nb-NO" smtClean="0"/>
              <a:pPr/>
              <a:t>‹#›</a:t>
            </a:fld>
            <a:endParaRPr lang="nb-NO"/>
          </a:p>
        </p:txBody>
      </p:sp>
    </p:spTree>
    <p:extLst>
      <p:ext uri="{BB962C8B-B14F-4D97-AF65-F5344CB8AC3E}">
        <p14:creationId xmlns:p14="http://schemas.microsoft.com/office/powerpoint/2010/main" xmlns="" val="427429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798F34C1-0D38-48F2-868D-2DB260AFA340}" type="datetimeFigureOut">
              <a:rPr lang="nb-NO" smtClean="0"/>
              <a:pPr/>
              <a:t>07.01.2016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405C816-39AF-4682-B68C-544865FAEB1D}" type="slidenum">
              <a:rPr lang="nb-NO" smtClean="0"/>
              <a:pPr/>
              <a:t>‹#›</a:t>
            </a:fld>
            <a:endParaRPr lang="nb-NO"/>
          </a:p>
        </p:txBody>
      </p:sp>
    </p:spTree>
    <p:extLst>
      <p:ext uri="{BB962C8B-B14F-4D97-AF65-F5344CB8AC3E}">
        <p14:creationId xmlns:p14="http://schemas.microsoft.com/office/powerpoint/2010/main" xmlns="" val="369923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798F34C1-0D38-48F2-868D-2DB260AFA340}" type="datetimeFigureOut">
              <a:rPr lang="nb-NO" smtClean="0"/>
              <a:pPr/>
              <a:t>07.01.2016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405C816-39AF-4682-B68C-544865FAEB1D}" type="slidenum">
              <a:rPr lang="nb-NO" smtClean="0"/>
              <a:pPr/>
              <a:t>‹#›</a:t>
            </a:fld>
            <a:endParaRPr lang="nb-NO"/>
          </a:p>
        </p:txBody>
      </p:sp>
    </p:spTree>
    <p:extLst>
      <p:ext uri="{BB962C8B-B14F-4D97-AF65-F5344CB8AC3E}">
        <p14:creationId xmlns:p14="http://schemas.microsoft.com/office/powerpoint/2010/main" xmlns="" val="232368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F34C1-0D38-48F2-868D-2DB260AFA340}" type="datetimeFigureOut">
              <a:rPr lang="nb-NO" smtClean="0"/>
              <a:pPr/>
              <a:t>07.01.2016</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5C816-39AF-4682-B68C-544865FAEB1D}" type="slidenum">
              <a:rPr lang="nb-NO" smtClean="0"/>
              <a:pPr/>
              <a:t>‹#›</a:t>
            </a:fld>
            <a:endParaRPr lang="nb-NO"/>
          </a:p>
        </p:txBody>
      </p:sp>
    </p:spTree>
    <p:extLst>
      <p:ext uri="{BB962C8B-B14F-4D97-AF65-F5344CB8AC3E}">
        <p14:creationId xmlns:p14="http://schemas.microsoft.com/office/powerpoint/2010/main" xmlns="" val="1884353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Klik for at redigere titeltekstens format</a:t>
            </a:r>
          </a:p>
        </p:txBody>
      </p:sp>
      <p:sp>
        <p:nvSpPr>
          <p:cNvPr id="1027"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Klik for at redigere dispositionstekstens format</a:t>
            </a:r>
          </a:p>
          <a:p>
            <a:pPr lvl="1"/>
            <a:r>
              <a:rPr lang="en-GB" smtClean="0"/>
              <a:t>Andet dispositionsniveau</a:t>
            </a:r>
          </a:p>
          <a:p>
            <a:pPr lvl="2"/>
            <a:r>
              <a:rPr lang="en-GB" smtClean="0"/>
              <a:t>Tredje dispositionsniveau</a:t>
            </a:r>
          </a:p>
          <a:p>
            <a:pPr lvl="3"/>
            <a:r>
              <a:rPr lang="en-GB" smtClean="0"/>
              <a:t>Fjerde dispositionsniveau</a:t>
            </a:r>
          </a:p>
          <a:p>
            <a:pPr lvl="4"/>
            <a:r>
              <a:rPr lang="en-GB" smtClean="0"/>
              <a:t>Femte dispositionsniveau</a:t>
            </a:r>
          </a:p>
          <a:p>
            <a:pPr lvl="4"/>
            <a:r>
              <a:rPr lang="en-GB" smtClean="0"/>
              <a:t>Sjette dispositionsniveau</a:t>
            </a:r>
          </a:p>
          <a:p>
            <a:pPr lvl="4"/>
            <a:r>
              <a:rPr lang="en-GB" smtClean="0"/>
              <a:t>Syvende dispositionsniveau</a:t>
            </a:r>
          </a:p>
          <a:p>
            <a:pPr lvl="4"/>
            <a:r>
              <a:rPr lang="en-GB" smtClean="0"/>
              <a:t>Ottende dispositionsniveau</a:t>
            </a:r>
          </a:p>
          <a:p>
            <a:pPr lvl="4"/>
            <a:r>
              <a:rPr lang="en-GB" smtClean="0"/>
              <a:t>Niende dispositionsniveau</a:t>
            </a:r>
          </a:p>
        </p:txBody>
      </p:sp>
      <p:sp>
        <p:nvSpPr>
          <p:cNvPr id="2"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8" charset="0"/>
              <a:buNone/>
              <a:defRPr/>
            </a:pPr>
            <a:endParaRPr lang="da-DK">
              <a:solidFill>
                <a:srgbClr val="FFFFFF"/>
              </a:solidFill>
            </a:endParaRPr>
          </a:p>
        </p:txBody>
      </p:sp>
      <p:sp>
        <p:nvSpPr>
          <p:cNvPr id="1028" name="Text Box 4"/>
          <p:cNvSpPr txBox="1">
            <a:spLocks noChangeArrowheads="1"/>
          </p:cNvSpPr>
          <p:nvPr/>
        </p:nvSpPr>
        <p:spPr bwMode="auto">
          <a:xfrm>
            <a:off x="3124200" y="6245225"/>
            <a:ext cx="2895600" cy="476250"/>
          </a:xfrm>
          <a:prstGeom prst="rect">
            <a:avLst/>
          </a:prstGeom>
          <a:no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8" charset="0"/>
              <a:buNone/>
              <a:defRPr/>
            </a:pPr>
            <a:endParaRPr lang="da-DK">
              <a:solidFill>
                <a:srgbClr val="FFFFFF"/>
              </a:solidFill>
            </a:endParaRPr>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defTabSz="449263" fontAlgn="base">
              <a:spcBef>
                <a:spcPct val="0"/>
              </a:spcBef>
              <a:spcAft>
                <a:spcPct val="0"/>
              </a:spcAft>
              <a:buSzPct val="100000"/>
              <a:defRPr/>
            </a:pPr>
            <a:fld id="{9A023C48-D610-40E3-AB0A-6102397FC4FB}" type="slidenum">
              <a:rPr lang="da-DK"/>
              <a:pPr defTabSz="449263" fontAlgn="base">
                <a:spcBef>
                  <a:spcPct val="0"/>
                </a:spcBef>
                <a:spcAft>
                  <a:spcPct val="0"/>
                </a:spcAft>
                <a:buSzPct val="100000"/>
                <a:defRPr/>
              </a:pPr>
              <a:t>‹#›</a:t>
            </a:fld>
            <a:endParaRPr lang="da-DK"/>
          </a:p>
        </p:txBody>
      </p:sp>
    </p:spTree>
    <p:extLst>
      <p:ext uri="{BB962C8B-B14F-4D97-AF65-F5344CB8AC3E}">
        <p14:creationId xmlns:p14="http://schemas.microsoft.com/office/powerpoint/2010/main" xmlns="" val="1900472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9E69-EA51-41E6-9542-A76FD45CCF21}" type="datetimeFigureOut">
              <a:rPr lang="da-DK" smtClean="0">
                <a:solidFill>
                  <a:prstClr val="black">
                    <a:tint val="75000"/>
                  </a:prstClr>
                </a:solidFill>
              </a:rPr>
              <a:pPr/>
              <a:t>07-01-2016</a:t>
            </a:fld>
            <a:endParaRPr lang="da-DK">
              <a:solidFill>
                <a:prstClr val="black">
                  <a:tint val="75000"/>
                </a:prstClr>
              </a:solidFill>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solidFill>
                <a:prstClr val="black">
                  <a:tint val="75000"/>
                </a:prstClr>
              </a:solidFill>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25BB4-280A-4470-95C9-831E39016AF4}" type="slidenum">
              <a:rPr lang="da-DK" smtClean="0">
                <a:solidFill>
                  <a:prstClr val="black">
                    <a:tint val="75000"/>
                  </a:prstClr>
                </a:solidFill>
              </a:rPr>
              <a:pPr/>
              <a:t>‹#›</a:t>
            </a:fld>
            <a:endParaRPr lang="da-DK">
              <a:solidFill>
                <a:prstClr val="black">
                  <a:tint val="75000"/>
                </a:prstClr>
              </a:solidFill>
            </a:endParaRPr>
          </a:p>
        </p:txBody>
      </p:sp>
      <p:pic>
        <p:nvPicPr>
          <p:cNvPr id="7" name="Billed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2379"/>
            <a:ext cx="9144000" cy="6853241"/>
          </a:xfrm>
          <a:prstGeom prst="rect">
            <a:avLst/>
          </a:prstGeom>
        </p:spPr>
      </p:pic>
    </p:spTree>
    <p:extLst>
      <p:ext uri="{BB962C8B-B14F-4D97-AF65-F5344CB8AC3E}">
        <p14:creationId xmlns:p14="http://schemas.microsoft.com/office/powerpoint/2010/main" xmlns="" val="2541621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43608" y="274638"/>
            <a:ext cx="7643192"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043608" y="1600200"/>
            <a:ext cx="7643192"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9" name="Bildobjekt 8"/>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388424" y="5925277"/>
            <a:ext cx="504056" cy="672075"/>
          </a:xfrm>
          <a:prstGeom prst="rect">
            <a:avLst/>
          </a:prstGeom>
        </p:spPr>
      </p:pic>
      <p:pic>
        <p:nvPicPr>
          <p:cNvPr id="10" name="Bildobjekt 9"/>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8384" y="1"/>
            <a:ext cx="721292" cy="6857998"/>
          </a:xfrm>
          <a:prstGeom prst="rect">
            <a:avLst/>
          </a:prstGeom>
        </p:spPr>
      </p:pic>
    </p:spTree>
    <p:extLst>
      <p:ext uri="{BB962C8B-B14F-4D97-AF65-F5344CB8AC3E}">
        <p14:creationId xmlns:p14="http://schemas.microsoft.com/office/powerpoint/2010/main" xmlns="" val="14220988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43608" y="274638"/>
            <a:ext cx="7643192"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043608" y="1600200"/>
            <a:ext cx="7643192"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9" name="Bildobjekt 8"/>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388424" y="5925277"/>
            <a:ext cx="504056" cy="672075"/>
          </a:xfrm>
          <a:prstGeom prst="rect">
            <a:avLst/>
          </a:prstGeom>
        </p:spPr>
      </p:pic>
      <p:pic>
        <p:nvPicPr>
          <p:cNvPr id="10" name="Bildobjekt 9"/>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8384" y="-27384"/>
            <a:ext cx="721292" cy="6912768"/>
          </a:xfrm>
          <a:prstGeom prst="rect">
            <a:avLst/>
          </a:prstGeom>
        </p:spPr>
      </p:pic>
    </p:spTree>
    <p:extLst>
      <p:ext uri="{BB962C8B-B14F-4D97-AF65-F5344CB8AC3E}">
        <p14:creationId xmlns:p14="http://schemas.microsoft.com/office/powerpoint/2010/main" xmlns="" val="28161762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MINI-Seminar</a:t>
            </a:r>
            <a:br>
              <a:rPr lang="nb-NO" dirty="0" smtClean="0"/>
            </a:br>
            <a:r>
              <a:rPr lang="nb-NO" dirty="0" smtClean="0"/>
              <a:t>2. desember 2015</a:t>
            </a:r>
            <a:endParaRPr lang="nb-NO" dirty="0"/>
          </a:p>
        </p:txBody>
      </p:sp>
      <p:sp>
        <p:nvSpPr>
          <p:cNvPr id="3" name="Undertittel 2"/>
          <p:cNvSpPr>
            <a:spLocks noGrp="1"/>
          </p:cNvSpPr>
          <p:nvPr>
            <p:ph type="subTitle" idx="1"/>
          </p:nvPr>
        </p:nvSpPr>
        <p:spPr/>
        <p:txBody>
          <a:bodyPr/>
          <a:lstStyle/>
          <a:p>
            <a:r>
              <a:rPr lang="nb-NO" dirty="0" smtClean="0"/>
              <a:t>Et lite utdrag fra MOLA sin studietur til København og Malmø</a:t>
            </a:r>
            <a:endParaRPr lang="nb-NO" dirty="0"/>
          </a:p>
        </p:txBody>
      </p:sp>
    </p:spTree>
    <p:extLst>
      <p:ext uri="{BB962C8B-B14F-4D97-AF65-F5344CB8AC3E}">
        <p14:creationId xmlns:p14="http://schemas.microsoft.com/office/powerpoint/2010/main" xmlns="" val="155208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7170" name="Picture 2" descr="C:\Users\pz301\AppData\Local\Microsoft\Windows\Temporary Internet Files\Content.Outlook\0OJCM7RJ\IMG_108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660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09625"/>
          </a:xfrm>
        </p:spPr>
        <p:txBody>
          <a:bodyPr>
            <a:noAutofit/>
          </a:bodyPr>
          <a:lstStyle/>
          <a:p>
            <a:pPr algn="l">
              <a:lnSpc>
                <a:spcPct val="80000"/>
              </a:lnSpc>
              <a:spcAft>
                <a:spcPts val="600"/>
              </a:spcAft>
            </a:pPr>
            <a:r>
              <a:rPr lang="da-DK" altLang="da-DK" sz="3000" b="1" dirty="0" smtClean="0">
                <a:cs typeface="Geneva"/>
              </a:rPr>
              <a:t/>
            </a:r>
            <a:br>
              <a:rPr lang="da-DK" altLang="da-DK" sz="3000" b="1" dirty="0" smtClean="0">
                <a:cs typeface="Geneva"/>
              </a:rPr>
            </a:br>
            <a:r>
              <a:rPr lang="da-DK" altLang="da-DK" sz="3000" b="1" dirty="0" smtClean="0">
                <a:cs typeface="Geneva"/>
              </a:rPr>
              <a:t>At færdes i ekstremistiske miljøer = </a:t>
            </a:r>
            <a:br>
              <a:rPr lang="da-DK" altLang="da-DK" sz="3000" b="1" dirty="0" smtClean="0">
                <a:cs typeface="Geneva"/>
              </a:rPr>
            </a:br>
            <a:r>
              <a:rPr lang="da-DK" altLang="da-DK" sz="3000" b="1" dirty="0" smtClean="0">
                <a:cs typeface="Geneva"/>
              </a:rPr>
              <a:t>risikoadfærd på linje med andre former </a:t>
            </a:r>
            <a:br>
              <a:rPr lang="da-DK" altLang="da-DK" sz="3000" b="1" dirty="0" smtClean="0">
                <a:cs typeface="Geneva"/>
              </a:rPr>
            </a:br>
            <a:r>
              <a:rPr lang="da-DK" altLang="da-DK" sz="3000" b="1" dirty="0" smtClean="0">
                <a:cs typeface="Geneva"/>
              </a:rPr>
              <a:t>for risikoadfærd</a:t>
            </a:r>
          </a:p>
        </p:txBody>
      </p:sp>
      <p:graphicFrame>
        <p:nvGraphicFramePr>
          <p:cNvPr id="6" name="Pladsholder til indhold 5"/>
          <p:cNvGraphicFramePr>
            <a:graphicFrameLocks noGrp="1"/>
          </p:cNvGraphicFramePr>
          <p:nvPr>
            <p:ph idx="1"/>
          </p:nvPr>
        </p:nvGraphicFramePr>
        <p:xfrm>
          <a:off x="0" y="1109662"/>
          <a:ext cx="9144000" cy="4757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sidefod 1"/>
          <p:cNvSpPr>
            <a:spLocks noGrp="1"/>
          </p:cNvSpPr>
          <p:nvPr>
            <p:ph type="ftr" sz="quarter" idx="10"/>
          </p:nvPr>
        </p:nvSpPr>
        <p:spPr>
          <a:xfrm>
            <a:off x="2843808" y="6381328"/>
            <a:ext cx="3896072" cy="365125"/>
          </a:xfrm>
          <a:noFill/>
          <a:ln>
            <a:miter lim="800000"/>
            <a:headEnd/>
            <a:tailEnd/>
          </a:ln>
        </p:spPr>
        <p:txBody>
          <a:bodyPr/>
          <a:lstStyle/>
          <a:p>
            <a:r>
              <a:rPr lang="da-DK" dirty="0" smtClean="0">
                <a:solidFill>
                  <a:prstClr val="black">
                    <a:tint val="75000"/>
                  </a:prstClr>
                </a:solidFill>
              </a:rPr>
              <a:t>Styrelsen for International Rekruttering og Integration</a:t>
            </a:r>
            <a:endParaRPr lang="da-DK" dirty="0" smtClean="0">
              <a:solidFill>
                <a:prstClr val="black"/>
              </a:solidFill>
              <a:latin typeface="Arial" pitchFamily="34" charset="0"/>
              <a:ea typeface="Geneva"/>
              <a:cs typeface="Geneva"/>
            </a:endParaRPr>
          </a:p>
        </p:txBody>
      </p:sp>
    </p:spTree>
    <p:extLst>
      <p:ext uri="{BB962C8B-B14F-4D97-AF65-F5344CB8AC3E}">
        <p14:creationId xmlns:p14="http://schemas.microsoft.com/office/powerpoint/2010/main" xmlns="" val="52976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ED85CF3-D489-4C7B-83CA-4FE0C91CB5B2}"/>
                                            </p:graphicEl>
                                          </p:spTgt>
                                        </p:tgtEl>
                                        <p:attrNameLst>
                                          <p:attrName>style.visibility</p:attrName>
                                        </p:attrNameLst>
                                      </p:cBhvr>
                                      <p:to>
                                        <p:strVal val="visible"/>
                                      </p:to>
                                    </p:set>
                                    <p:animEffect transition="in" filter="fade">
                                      <p:cBhvr>
                                        <p:cTn id="7" dur="2000"/>
                                        <p:tgtEl>
                                          <p:spTgt spid="6">
                                            <p:graphicEl>
                                              <a:dgm id="{8ED85CF3-D489-4C7B-83CA-4FE0C91CB5B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357F9F7D-91B5-4B04-9F98-EBA0E8F6EA0D}"/>
                                            </p:graphicEl>
                                          </p:spTgt>
                                        </p:tgtEl>
                                        <p:attrNameLst>
                                          <p:attrName>style.visibility</p:attrName>
                                        </p:attrNameLst>
                                      </p:cBhvr>
                                      <p:to>
                                        <p:strVal val="visible"/>
                                      </p:to>
                                    </p:set>
                                    <p:animEffect transition="in" filter="fade">
                                      <p:cBhvr>
                                        <p:cTn id="12" dur="2000"/>
                                        <p:tgtEl>
                                          <p:spTgt spid="6">
                                            <p:graphicEl>
                                              <a:dgm id="{357F9F7D-91B5-4B04-9F98-EBA0E8F6EA0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F12159E1-5F6C-4BA4-A1AE-888D3595FB16}"/>
                                            </p:graphicEl>
                                          </p:spTgt>
                                        </p:tgtEl>
                                        <p:attrNameLst>
                                          <p:attrName>style.visibility</p:attrName>
                                        </p:attrNameLst>
                                      </p:cBhvr>
                                      <p:to>
                                        <p:strVal val="visible"/>
                                      </p:to>
                                    </p:set>
                                    <p:animEffect transition="in" filter="fade">
                                      <p:cBhvr>
                                        <p:cTn id="17" dur="2000"/>
                                        <p:tgtEl>
                                          <p:spTgt spid="6">
                                            <p:graphicEl>
                                              <a:dgm id="{F12159E1-5F6C-4BA4-A1AE-888D3595FB16}"/>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graphicEl>
                                              <a:dgm id="{B62E6CC5-F832-4D6E-A439-00DE5BAA2F37}"/>
                                            </p:graphicEl>
                                          </p:spTgt>
                                        </p:tgtEl>
                                        <p:attrNameLst>
                                          <p:attrName>style.visibility</p:attrName>
                                        </p:attrNameLst>
                                      </p:cBhvr>
                                      <p:to>
                                        <p:strVal val="visible"/>
                                      </p:to>
                                    </p:set>
                                    <p:animEffect transition="in" filter="fade">
                                      <p:cBhvr>
                                        <p:cTn id="20" dur="2000"/>
                                        <p:tgtEl>
                                          <p:spTgt spid="6">
                                            <p:graphicEl>
                                              <a:dgm id="{B62E6CC5-F832-4D6E-A439-00DE5BAA2F3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dgm id="{580477C3-96C8-4622-AF9A-BFB185A8BEDF}"/>
                                            </p:graphicEl>
                                          </p:spTgt>
                                        </p:tgtEl>
                                        <p:attrNameLst>
                                          <p:attrName>style.visibility</p:attrName>
                                        </p:attrNameLst>
                                      </p:cBhvr>
                                      <p:to>
                                        <p:strVal val="visible"/>
                                      </p:to>
                                    </p:set>
                                    <p:animEffect transition="in" filter="fade">
                                      <p:cBhvr>
                                        <p:cTn id="25" dur="2000"/>
                                        <p:tgtEl>
                                          <p:spTgt spid="6">
                                            <p:graphicEl>
                                              <a:dgm id="{580477C3-96C8-4622-AF9A-BFB185A8BEDF}"/>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graphicEl>
                                              <a:dgm id="{1619118B-6D6E-4087-AFF4-AF80A95F02E8}"/>
                                            </p:graphicEl>
                                          </p:spTgt>
                                        </p:tgtEl>
                                        <p:attrNameLst>
                                          <p:attrName>style.visibility</p:attrName>
                                        </p:attrNameLst>
                                      </p:cBhvr>
                                      <p:to>
                                        <p:strVal val="visible"/>
                                      </p:to>
                                    </p:set>
                                    <p:animEffect transition="in" filter="fade">
                                      <p:cBhvr>
                                        <p:cTn id="30" dur="2000"/>
                                        <p:tgtEl>
                                          <p:spTgt spid="6">
                                            <p:graphicEl>
                                              <a:dgm id="{1619118B-6D6E-4087-AFF4-AF80A95F02E8}"/>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graphicEl>
                                              <a:dgm id="{9E2F9F33-781E-4603-9FC1-D702945A3414}"/>
                                            </p:graphicEl>
                                          </p:spTgt>
                                        </p:tgtEl>
                                        <p:attrNameLst>
                                          <p:attrName>style.visibility</p:attrName>
                                        </p:attrNameLst>
                                      </p:cBhvr>
                                      <p:to>
                                        <p:strVal val="visible"/>
                                      </p:to>
                                    </p:set>
                                    <p:animEffect transition="in" filter="fade">
                                      <p:cBhvr>
                                        <p:cTn id="33" dur="2000"/>
                                        <p:tgtEl>
                                          <p:spTgt spid="6">
                                            <p:graphicEl>
                                              <a:dgm id="{9E2F9F33-781E-4603-9FC1-D702945A341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graphicEl>
                                              <a:dgm id="{E232DE9D-1DA0-459D-BF9C-F39BB24E56E9}"/>
                                            </p:graphicEl>
                                          </p:spTgt>
                                        </p:tgtEl>
                                        <p:attrNameLst>
                                          <p:attrName>style.visibility</p:attrName>
                                        </p:attrNameLst>
                                      </p:cBhvr>
                                      <p:to>
                                        <p:strVal val="visible"/>
                                      </p:to>
                                    </p:set>
                                    <p:animEffect transition="in" filter="fade">
                                      <p:cBhvr>
                                        <p:cTn id="38" dur="2000"/>
                                        <p:tgtEl>
                                          <p:spTgt spid="6">
                                            <p:graphicEl>
                                              <a:dgm id="{E232DE9D-1DA0-459D-BF9C-F39BB24E56E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Middag om kvelden</a:t>
            </a:r>
            <a:endParaRPr lang="nb-NO" dirty="0"/>
          </a:p>
        </p:txBody>
      </p:sp>
      <p:sp>
        <p:nvSpPr>
          <p:cNvPr id="7" name="Plassholder for tekst 6"/>
          <p:cNvSpPr>
            <a:spLocks noGrp="1"/>
          </p:cNvSpPr>
          <p:nvPr>
            <p:ph type="body" idx="1"/>
          </p:nvPr>
        </p:nvSpPr>
        <p:spPr/>
        <p:txBody>
          <a:bodyPr/>
          <a:lstStyle/>
          <a:p>
            <a:endParaRPr lang="nb-NO"/>
          </a:p>
        </p:txBody>
      </p:sp>
      <p:sp>
        <p:nvSpPr>
          <p:cNvPr id="8" name="Plassholder for innhold 7"/>
          <p:cNvSpPr>
            <a:spLocks noGrp="1"/>
          </p:cNvSpPr>
          <p:nvPr>
            <p:ph sz="half" idx="2"/>
          </p:nvPr>
        </p:nvSpPr>
        <p:spPr/>
        <p:txBody>
          <a:bodyPr/>
          <a:lstStyle/>
          <a:p>
            <a:endParaRPr lang="nb-NO" dirty="0"/>
          </a:p>
        </p:txBody>
      </p:sp>
      <p:sp>
        <p:nvSpPr>
          <p:cNvPr id="9" name="Plassholder for tekst 8"/>
          <p:cNvSpPr>
            <a:spLocks noGrp="1"/>
          </p:cNvSpPr>
          <p:nvPr>
            <p:ph type="body" sz="quarter" idx="3"/>
          </p:nvPr>
        </p:nvSpPr>
        <p:spPr/>
        <p:txBody>
          <a:bodyPr/>
          <a:lstStyle/>
          <a:p>
            <a:endParaRPr lang="nb-NO"/>
          </a:p>
        </p:txBody>
      </p:sp>
      <p:sp>
        <p:nvSpPr>
          <p:cNvPr id="10" name="Plassholder for innhold 9"/>
          <p:cNvSpPr>
            <a:spLocks noGrp="1"/>
          </p:cNvSpPr>
          <p:nvPr>
            <p:ph sz="quarter" idx="4"/>
          </p:nvPr>
        </p:nvSpPr>
        <p:spPr/>
        <p:txBody>
          <a:bodyPr/>
          <a:lstStyle/>
          <a:p>
            <a:endParaRPr lang="nb-NO" dirty="0"/>
          </a:p>
        </p:txBody>
      </p:sp>
      <p:pic>
        <p:nvPicPr>
          <p:cNvPr id="8194" name="Picture 2" descr="C:\Users\pz301\AppData\Local\Microsoft\Windows\Temporary Internet Files\Content.Outlook\0OJCM7RJ\IMG_086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420888"/>
            <a:ext cx="4320480" cy="3240360"/>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pz301\AppData\Local\Microsoft\Windows\Temporary Internet Files\Content.Outlook\0OJCM7RJ\IMG_086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2996952"/>
            <a:ext cx="3803915" cy="28529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833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LaLama</a:t>
            </a:r>
            <a:r>
              <a:rPr lang="nb-NO" dirty="0" smtClean="0"/>
              <a:t>…</a:t>
            </a:r>
            <a:endParaRPr lang="nb-NO" dirty="0"/>
          </a:p>
        </p:txBody>
      </p:sp>
      <p:sp>
        <p:nvSpPr>
          <p:cNvPr id="3" name="Plassholder for tekst 2"/>
          <p:cNvSpPr>
            <a:spLocks noGrp="1"/>
          </p:cNvSpPr>
          <p:nvPr>
            <p:ph type="body" idx="1"/>
          </p:nvPr>
        </p:nvSpPr>
        <p:spPr/>
        <p:txBody>
          <a:bodyPr/>
          <a:lstStyle/>
          <a:p>
            <a:endParaRPr lang="nb-NO"/>
          </a:p>
        </p:txBody>
      </p:sp>
      <p:sp>
        <p:nvSpPr>
          <p:cNvPr id="4" name="Plassholder for innhold 3"/>
          <p:cNvSpPr>
            <a:spLocks noGrp="1"/>
          </p:cNvSpPr>
          <p:nvPr>
            <p:ph sz="half" idx="2"/>
          </p:nvPr>
        </p:nvSpPr>
        <p:spPr/>
        <p:txBody>
          <a:bodyPr/>
          <a:lstStyle/>
          <a:p>
            <a:endParaRPr lang="nb-NO" dirty="0"/>
          </a:p>
        </p:txBody>
      </p:sp>
      <p:sp>
        <p:nvSpPr>
          <p:cNvPr id="5" name="Plassholder for tekst 4"/>
          <p:cNvSpPr>
            <a:spLocks noGrp="1"/>
          </p:cNvSpPr>
          <p:nvPr>
            <p:ph type="body" sz="quarter" idx="3"/>
          </p:nvPr>
        </p:nvSpPr>
        <p:spPr/>
        <p:txBody>
          <a:bodyPr/>
          <a:lstStyle/>
          <a:p>
            <a:endParaRPr lang="nb-NO"/>
          </a:p>
        </p:txBody>
      </p:sp>
      <p:sp>
        <p:nvSpPr>
          <p:cNvPr id="6" name="Plassholder for innhold 5"/>
          <p:cNvSpPr>
            <a:spLocks noGrp="1"/>
          </p:cNvSpPr>
          <p:nvPr>
            <p:ph sz="quarter" idx="4"/>
          </p:nvPr>
        </p:nvSpPr>
        <p:spPr/>
        <p:txBody>
          <a:bodyPr/>
          <a:lstStyle/>
          <a:p>
            <a:endParaRPr lang="nb-NO" dirty="0"/>
          </a:p>
        </p:txBody>
      </p:sp>
      <p:pic>
        <p:nvPicPr>
          <p:cNvPr id="9218" name="Picture 2" descr="C:\Users\pz301\AppData\Local\Microsoft\Windows\Temporary Internet Files\Content.Outlook\0OJCM7RJ\IMG_087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412776"/>
            <a:ext cx="6804248" cy="51031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515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Malmø 25.september 2015</a:t>
            </a:r>
            <a:endParaRPr lang="nb-NO" dirty="0"/>
          </a:p>
        </p:txBody>
      </p:sp>
      <p:sp>
        <p:nvSpPr>
          <p:cNvPr id="3" name="Plassholder for tekst 2"/>
          <p:cNvSpPr>
            <a:spLocks noGrp="1"/>
          </p:cNvSpPr>
          <p:nvPr>
            <p:ph type="body" idx="1"/>
          </p:nvPr>
        </p:nvSpPr>
        <p:spPr/>
        <p:txBody>
          <a:bodyPr/>
          <a:lstStyle/>
          <a:p>
            <a:endParaRPr lang="nb-NO"/>
          </a:p>
        </p:txBody>
      </p:sp>
      <p:sp>
        <p:nvSpPr>
          <p:cNvPr id="5" name="Plassholder for tekst 4"/>
          <p:cNvSpPr>
            <a:spLocks noGrp="1"/>
          </p:cNvSpPr>
          <p:nvPr>
            <p:ph type="body" sz="quarter" idx="3"/>
          </p:nvPr>
        </p:nvSpPr>
        <p:spPr/>
        <p:txBody>
          <a:bodyPr/>
          <a:lstStyle/>
          <a:p>
            <a:endParaRPr lang="nb-NO"/>
          </a:p>
        </p:txBody>
      </p:sp>
      <p:pic>
        <p:nvPicPr>
          <p:cNvPr id="10242"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0617" y="1556792"/>
            <a:ext cx="3427028" cy="4569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561" y="1556792"/>
            <a:ext cx="3427028" cy="4569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0409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3608" y="764704"/>
            <a:ext cx="7643192" cy="3024336"/>
          </a:xfrm>
        </p:spPr>
        <p:txBody>
          <a:bodyPr>
            <a:normAutofit/>
          </a:bodyPr>
          <a:lstStyle/>
          <a:p>
            <a:r>
              <a:rPr lang="sv-SE" dirty="0" smtClean="0"/>
              <a:t>Välkomna till avdelningen för Områdesutveckling i</a:t>
            </a:r>
            <a:br>
              <a:rPr lang="sv-SE" dirty="0" smtClean="0"/>
            </a:br>
            <a:r>
              <a:rPr lang="sv-SE" dirty="0" smtClean="0"/>
              <a:t>Stadsområde Öster.</a:t>
            </a:r>
            <a:endParaRPr lang="sv-SE" dirty="0"/>
          </a:p>
        </p:txBody>
      </p:sp>
    </p:spTree>
    <p:extLst>
      <p:ext uri="{BB962C8B-B14F-4D97-AF65-F5344CB8AC3E}">
        <p14:creationId xmlns:p14="http://schemas.microsoft.com/office/powerpoint/2010/main" xmlns="" val="1744442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6" name="Plassholder for innhold 5"/>
          <p:cNvSpPr>
            <a:spLocks noGrp="1"/>
          </p:cNvSpPr>
          <p:nvPr>
            <p:ph sz="half" idx="2"/>
          </p:nvPr>
        </p:nvSpPr>
        <p:spPr/>
        <p:txBody>
          <a:bodyPr/>
          <a:lstStyle/>
          <a:p>
            <a:endParaRPr lang="nb-NO" dirty="0"/>
          </a:p>
        </p:txBody>
      </p:sp>
      <p:pic>
        <p:nvPicPr>
          <p:cNvPr id="1126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9066" y="1600200"/>
            <a:ext cx="3393281" cy="452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descr="C:\Users\pz301\AppData\Local\Microsoft\Windows\Temporary Internet Files\Content.Outlook\0OJCM7RJ\IMG_09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75448" y="1844824"/>
            <a:ext cx="4608512" cy="3456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5825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71600" y="274638"/>
            <a:ext cx="7715200" cy="922114"/>
          </a:xfrm>
        </p:spPr>
        <p:txBody>
          <a:bodyPr>
            <a:normAutofit fontScale="90000"/>
          </a:bodyPr>
          <a:lstStyle/>
          <a:p>
            <a:r>
              <a:rPr lang="sv-SE" dirty="0"/>
              <a:t>Lärande hela dagen </a:t>
            </a:r>
            <a:br>
              <a:rPr lang="sv-SE" dirty="0"/>
            </a:br>
            <a:endParaRPr lang="sv-SE" dirty="0"/>
          </a:p>
        </p:txBody>
      </p:sp>
      <p:sp>
        <p:nvSpPr>
          <p:cNvPr id="3" name="Platshållare för innehåll 2"/>
          <p:cNvSpPr>
            <a:spLocks noGrp="1"/>
          </p:cNvSpPr>
          <p:nvPr>
            <p:ph idx="1"/>
          </p:nvPr>
        </p:nvSpPr>
        <p:spPr>
          <a:xfrm>
            <a:off x="971600" y="1268760"/>
            <a:ext cx="7715200" cy="4770987"/>
          </a:xfrm>
        </p:spPr>
        <p:txBody>
          <a:bodyPr>
            <a:normAutofit fontScale="55000" lnSpcReduction="20000"/>
          </a:bodyPr>
          <a:lstStyle/>
          <a:p>
            <a:r>
              <a:rPr lang="sv-SE" dirty="0" smtClean="0"/>
              <a:t>Vårt </a:t>
            </a:r>
            <a:r>
              <a:rPr lang="sv-SE" dirty="0"/>
              <a:t>mål är att hjälpa unga människor att vara uthålliga, disciplinerade, motiverade, nyfikna, kreativa och kommunikativa. Genom screening och lösningsfokuserade samtal stöttar vi eleverna. Efter skoltid vill vi inspirera, coacha och utmanar ungdomar med ett brett utbud av aktiviteter som vi antigen håller i själva i samarbete med föreningar och näringslivet</a:t>
            </a:r>
            <a:r>
              <a:rPr lang="sv-SE" dirty="0" smtClean="0"/>
              <a:t>.</a:t>
            </a:r>
          </a:p>
          <a:p>
            <a:endParaRPr lang="sv-SE" dirty="0"/>
          </a:p>
          <a:p>
            <a:pPr marL="0" indent="0">
              <a:buNone/>
            </a:pPr>
            <a:r>
              <a:rPr lang="sv-SE" b="1" dirty="0"/>
              <a:t> </a:t>
            </a:r>
            <a:r>
              <a:rPr lang="sv-SE" b="1" dirty="0" smtClean="0"/>
              <a:t>        Litet </a:t>
            </a:r>
            <a:r>
              <a:rPr lang="sv-SE" b="1" dirty="0"/>
              <a:t>urval av våra verksamheter</a:t>
            </a:r>
            <a:endParaRPr lang="sv-SE" dirty="0"/>
          </a:p>
          <a:p>
            <a:r>
              <a:rPr lang="sv-SE" dirty="0"/>
              <a:t>Lärande hela dagen befinner sig på följande skolor i Stadsområde Öster: Videdalsskolan, Rosengårdsskolan, </a:t>
            </a:r>
            <a:r>
              <a:rPr lang="sv-SE" dirty="0" smtClean="0"/>
              <a:t>Örtagårdsskolan</a:t>
            </a:r>
            <a:r>
              <a:rPr lang="sv-SE" dirty="0"/>
              <a:t>, </a:t>
            </a:r>
            <a:r>
              <a:rPr lang="sv-SE" dirty="0" err="1"/>
              <a:t>Höjaskolan</a:t>
            </a:r>
            <a:r>
              <a:rPr lang="sv-SE" dirty="0"/>
              <a:t> och Kryddgårdsskolan. </a:t>
            </a:r>
            <a:endParaRPr lang="sv-SE" dirty="0" smtClean="0"/>
          </a:p>
          <a:p>
            <a:endParaRPr lang="sv-SE" dirty="0"/>
          </a:p>
          <a:p>
            <a:r>
              <a:rPr lang="sv-SE" dirty="0"/>
              <a:t>Vi erbjuder studiestöd i vår egen </a:t>
            </a:r>
            <a:r>
              <a:rPr lang="sv-SE" dirty="0" smtClean="0"/>
              <a:t>regi.</a:t>
            </a:r>
            <a:endParaRPr lang="sv-SE" dirty="0"/>
          </a:p>
          <a:p>
            <a:r>
              <a:rPr lang="sv-SE" dirty="0" smtClean="0"/>
              <a:t>Gitarrbiblioteket</a:t>
            </a:r>
            <a:endParaRPr lang="sv-SE" dirty="0"/>
          </a:p>
          <a:p>
            <a:r>
              <a:rPr lang="sv-SE" dirty="0"/>
              <a:t>Vi erbjuder </a:t>
            </a:r>
            <a:r>
              <a:rPr lang="sv-SE" dirty="0" err="1" smtClean="0"/>
              <a:t>programeringskurser</a:t>
            </a:r>
            <a:endParaRPr lang="sv-SE" dirty="0"/>
          </a:p>
          <a:p>
            <a:r>
              <a:rPr lang="sv-SE" dirty="0"/>
              <a:t>Vi använder screening som ett verktyg för kartläggning av hälsofaktorer. </a:t>
            </a:r>
          </a:p>
          <a:p>
            <a:r>
              <a:rPr lang="sv-SE" dirty="0"/>
              <a:t>Vi bedriver gruppverksamhet och individuella samtal utifrån ett lösningsfokuserat förhållningssätt med fokus på att hjälpa ungdomar öka sin måluppfyllelse och närvaro i skolan.</a:t>
            </a:r>
          </a:p>
          <a:p>
            <a:r>
              <a:rPr lang="sv-SE" dirty="0"/>
              <a:t>Vi har långsiktigt samarbete med Rädda Barnen och Röda </a:t>
            </a:r>
            <a:r>
              <a:rPr lang="sv-SE" dirty="0" smtClean="0"/>
              <a:t>Korset</a:t>
            </a:r>
            <a:endParaRPr lang="sv-SE" dirty="0"/>
          </a:p>
          <a:p>
            <a:r>
              <a:rPr lang="sv-SE" dirty="0" smtClean="0"/>
              <a:t>Kostnadsfri </a:t>
            </a:r>
            <a:r>
              <a:rPr lang="sv-SE" dirty="0"/>
              <a:t>danskurs med Hip Hop </a:t>
            </a:r>
            <a:r>
              <a:rPr lang="sv-SE" dirty="0" smtClean="0"/>
              <a:t>Centralen</a:t>
            </a:r>
            <a:endParaRPr lang="sv-SE" dirty="0"/>
          </a:p>
          <a:p>
            <a:r>
              <a:rPr lang="sv-SE" dirty="0"/>
              <a:t>Via ett samarbete med FC Rosengård kan tjejer spela fotboll i organiserade former.</a:t>
            </a:r>
          </a:p>
          <a:p>
            <a:r>
              <a:rPr lang="sv-SE" dirty="0"/>
              <a:t>Via ett samarbete med MCR (Malmö Civila Ryttarförening) </a:t>
            </a:r>
            <a:endParaRPr lang="sv-SE" dirty="0" smtClean="0"/>
          </a:p>
          <a:p>
            <a:r>
              <a:rPr lang="sv-SE" dirty="0" smtClean="0"/>
              <a:t>Mattecentrum </a:t>
            </a:r>
            <a:r>
              <a:rPr lang="sv-SE" dirty="0"/>
              <a:t>är vår återkommande samarbetspartner </a:t>
            </a:r>
            <a:endParaRPr lang="sv-SE" dirty="0" smtClean="0"/>
          </a:p>
          <a:p>
            <a:r>
              <a:rPr lang="sv-SE" dirty="0" smtClean="0"/>
              <a:t>Varje </a:t>
            </a:r>
            <a:r>
              <a:rPr lang="sv-SE" dirty="0"/>
              <a:t>sommar tar vi emot UIS praktikanter under våra Ung i Sommar perioder där ungdomar får möjlighet att tillsammans med oss jobba med vår målgrupp.</a:t>
            </a:r>
          </a:p>
          <a:p>
            <a:r>
              <a:rPr lang="sv-SE" dirty="0"/>
              <a:t>På samtliga skolor håller vi strukturerad </a:t>
            </a:r>
            <a:r>
              <a:rPr lang="sv-SE" dirty="0" err="1" smtClean="0"/>
              <a:t>rastverksamhet</a:t>
            </a:r>
            <a:r>
              <a:rPr lang="sv-SE" dirty="0" smtClean="0"/>
              <a:t>.</a:t>
            </a:r>
            <a:endParaRPr lang="sv-SE" dirty="0"/>
          </a:p>
        </p:txBody>
      </p:sp>
    </p:spTree>
    <p:extLst>
      <p:ext uri="{BB962C8B-B14F-4D97-AF65-F5344CB8AC3E}">
        <p14:creationId xmlns:p14="http://schemas.microsoft.com/office/powerpoint/2010/main" xmlns="" val="1211331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71600" y="274638"/>
            <a:ext cx="7715200" cy="778098"/>
          </a:xfrm>
        </p:spPr>
        <p:txBody>
          <a:bodyPr>
            <a:normAutofit fontScale="90000"/>
          </a:bodyPr>
          <a:lstStyle/>
          <a:p>
            <a:r>
              <a:rPr lang="sv-SE" dirty="0"/>
              <a:t>Ungdomshuset</a:t>
            </a:r>
            <a:br>
              <a:rPr lang="sv-SE" dirty="0"/>
            </a:br>
            <a:endParaRPr lang="sv-SE" dirty="0"/>
          </a:p>
        </p:txBody>
      </p:sp>
      <p:sp>
        <p:nvSpPr>
          <p:cNvPr id="3" name="Platshållare för innehåll 2"/>
          <p:cNvSpPr>
            <a:spLocks noGrp="1"/>
          </p:cNvSpPr>
          <p:nvPr>
            <p:ph idx="1"/>
          </p:nvPr>
        </p:nvSpPr>
        <p:spPr>
          <a:xfrm>
            <a:off x="971600" y="1124744"/>
            <a:ext cx="7715200" cy="4915003"/>
          </a:xfrm>
        </p:spPr>
        <p:txBody>
          <a:bodyPr>
            <a:normAutofit/>
          </a:bodyPr>
          <a:lstStyle/>
          <a:p>
            <a:endParaRPr lang="sv-SE" dirty="0" smtClean="0"/>
          </a:p>
          <a:p>
            <a:r>
              <a:rPr lang="sv-SE" dirty="0" smtClean="0"/>
              <a:t>Ungdomshuset </a:t>
            </a:r>
            <a:r>
              <a:rPr lang="sv-SE" dirty="0"/>
              <a:t>finns till för ungdomar i grundskolan och gymnasiet som vill förverkliga idéer, driva projekt eller bara umgås med andra. Vi fungerar också som infocenter och vägledare gällande arbete, studier och fritidsaktiviteter. </a:t>
            </a:r>
          </a:p>
          <a:p>
            <a:r>
              <a:rPr lang="sv-SE" dirty="0"/>
              <a:t>Varannan fredag ojämn vecka är det öppet för </a:t>
            </a:r>
            <a:r>
              <a:rPr lang="sv-SE" dirty="0" err="1"/>
              <a:t>arragemangsbokning</a:t>
            </a:r>
            <a:r>
              <a:rPr lang="sv-SE" dirty="0"/>
              <a:t>. </a:t>
            </a:r>
            <a:endParaRPr lang="sv-SE" dirty="0" smtClean="0"/>
          </a:p>
          <a:p>
            <a:endParaRPr lang="sv-SE" dirty="0"/>
          </a:p>
        </p:txBody>
      </p:sp>
    </p:spTree>
    <p:extLst>
      <p:ext uri="{BB962C8B-B14F-4D97-AF65-F5344CB8AC3E}">
        <p14:creationId xmlns:p14="http://schemas.microsoft.com/office/powerpoint/2010/main" xmlns="" val="3474102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Tegelhuset </a:t>
            </a:r>
            <a:r>
              <a:rPr lang="sv-SE" dirty="0"/>
              <a:t>är</a:t>
            </a:r>
            <a:br>
              <a:rPr lang="sv-SE" dirty="0"/>
            </a:br>
            <a:endParaRPr lang="sv-SE" dirty="0"/>
          </a:p>
        </p:txBody>
      </p:sp>
      <p:sp>
        <p:nvSpPr>
          <p:cNvPr id="3" name="Platshållare för innehåll 2"/>
          <p:cNvSpPr>
            <a:spLocks noGrp="1"/>
          </p:cNvSpPr>
          <p:nvPr>
            <p:ph idx="1"/>
          </p:nvPr>
        </p:nvSpPr>
        <p:spPr/>
        <p:txBody>
          <a:bodyPr/>
          <a:lstStyle/>
          <a:p>
            <a:r>
              <a:rPr lang="sv-SE" dirty="0" err="1" smtClean="0"/>
              <a:t>Drop</a:t>
            </a:r>
            <a:r>
              <a:rPr lang="sv-SE" dirty="0" smtClean="0"/>
              <a:t>-in </a:t>
            </a:r>
            <a:r>
              <a:rPr lang="sv-SE" dirty="0"/>
              <a:t>arbete &amp; utbildning </a:t>
            </a:r>
          </a:p>
          <a:p>
            <a:r>
              <a:rPr lang="sv-SE" dirty="0"/>
              <a:t>Öppen mötesplats </a:t>
            </a:r>
          </a:p>
          <a:p>
            <a:r>
              <a:rPr lang="sv-SE" dirty="0"/>
              <a:t>Tjej verksamhet</a:t>
            </a:r>
          </a:p>
          <a:p>
            <a:r>
              <a:rPr lang="sv-SE" dirty="0"/>
              <a:t>Projektledning </a:t>
            </a:r>
          </a:p>
          <a:p>
            <a:r>
              <a:rPr lang="sv-SE" dirty="0" err="1"/>
              <a:t>Studiero</a:t>
            </a:r>
            <a:r>
              <a:rPr lang="sv-SE" dirty="0"/>
              <a:t> </a:t>
            </a:r>
          </a:p>
          <a:p>
            <a:r>
              <a:rPr lang="sv-SE" dirty="0"/>
              <a:t>Event Agency </a:t>
            </a:r>
          </a:p>
          <a:p>
            <a:r>
              <a:rPr lang="sv-SE" dirty="0"/>
              <a:t>Aktiviteter </a:t>
            </a:r>
            <a:br>
              <a:rPr lang="sv-SE" dirty="0"/>
            </a:br>
            <a:r>
              <a:rPr lang="sv-SE" dirty="0"/>
              <a:t>Och mycket mera............</a:t>
            </a:r>
          </a:p>
          <a:p>
            <a:endParaRPr lang="sv-SE" dirty="0"/>
          </a:p>
        </p:txBody>
      </p:sp>
    </p:spTree>
    <p:extLst>
      <p:ext uri="{BB962C8B-B14F-4D97-AF65-F5344CB8AC3E}">
        <p14:creationId xmlns:p14="http://schemas.microsoft.com/office/powerpoint/2010/main" xmlns="" val="342707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smtClean="0"/>
              <a:t>23 representanter fra skole, barnevern, politi, </a:t>
            </a:r>
            <a:br>
              <a:rPr lang="nb-NO" sz="2800" dirty="0" smtClean="0"/>
            </a:br>
            <a:r>
              <a:rPr lang="nb-NO" sz="2800" dirty="0" smtClean="0"/>
              <a:t>Bergen </a:t>
            </a:r>
            <a:r>
              <a:rPr lang="nb-NO" sz="2800" dirty="0" err="1" smtClean="0"/>
              <a:t>kommune,kirken</a:t>
            </a:r>
            <a:r>
              <a:rPr lang="nb-NO" sz="2800" dirty="0" smtClean="0"/>
              <a:t>, PPT, næringsliv og MOLA</a:t>
            </a:r>
            <a:endParaRPr lang="nb-NO" sz="28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1556792"/>
            <a:ext cx="4752528" cy="5045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6175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err="1" smtClean="0"/>
              <a:t>Foreldrekommunikatørene</a:t>
            </a:r>
            <a:endParaRPr lang="nb-NO" dirty="0"/>
          </a:p>
        </p:txBody>
      </p:sp>
      <p:sp>
        <p:nvSpPr>
          <p:cNvPr id="6" name="Plassholder for innhold 5"/>
          <p:cNvSpPr>
            <a:spLocks noGrp="1"/>
          </p:cNvSpPr>
          <p:nvPr>
            <p:ph sz="half" idx="1"/>
          </p:nvPr>
        </p:nvSpPr>
        <p:spPr/>
        <p:txBody>
          <a:bodyPr/>
          <a:lstStyle/>
          <a:p>
            <a:endParaRPr lang="nb-NO" dirty="0"/>
          </a:p>
        </p:txBody>
      </p:sp>
      <p:pic>
        <p:nvPicPr>
          <p:cNvPr id="12290" name="Picture 2" descr="C:\Users\pz301\AppData\Local\Microsoft\Windows\Temporary Internet Files\Content.Outlook\0OJCM7RJ\IMG_089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708920"/>
            <a:ext cx="3995936" cy="299695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9272" y="1600200"/>
            <a:ext cx="3393281" cy="452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1827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sz="3200" dirty="0" smtClean="0">
                <a:solidFill>
                  <a:schemeClr val="bg2"/>
                </a:solidFill>
              </a:rPr>
              <a:t>Förebyggande verksamhet - Föräldrakommunikatörerna</a:t>
            </a:r>
            <a:endParaRPr lang="sv-SE" sz="3200" dirty="0">
              <a:solidFill>
                <a:schemeClr val="bg2"/>
              </a:solidFill>
            </a:endParaRPr>
          </a:p>
        </p:txBody>
      </p:sp>
      <p:sp>
        <p:nvSpPr>
          <p:cNvPr id="3" name="Underrubrik 2"/>
          <p:cNvSpPr>
            <a:spLocks noGrp="1"/>
          </p:cNvSpPr>
          <p:nvPr>
            <p:ph type="subTitle" idx="1"/>
          </p:nvPr>
        </p:nvSpPr>
        <p:spPr>
          <a:xfrm>
            <a:off x="1619672" y="2492896"/>
            <a:ext cx="6408712" cy="4104456"/>
          </a:xfrm>
        </p:spPr>
        <p:txBody>
          <a:bodyPr/>
          <a:lstStyle/>
          <a:p>
            <a:r>
              <a:rPr lang="sv-SE" b="1" dirty="0" smtClean="0">
                <a:solidFill>
                  <a:schemeClr val="bg2"/>
                </a:solidFill>
              </a:rPr>
              <a:t>Uppdrag:</a:t>
            </a:r>
          </a:p>
          <a:p>
            <a:endParaRPr lang="sv-SE" b="1" dirty="0">
              <a:solidFill>
                <a:schemeClr val="bg2"/>
              </a:solidFill>
            </a:endParaRPr>
          </a:p>
          <a:p>
            <a:pPr marL="342900" indent="-342900" algn="l">
              <a:buFont typeface="Arial" panose="020B0604020202020204" pitchFamily="34" charset="0"/>
              <a:buChar char="•"/>
            </a:pPr>
            <a:r>
              <a:rPr lang="sv-SE" sz="2000" b="1" dirty="0">
                <a:solidFill>
                  <a:schemeClr val="bg2"/>
                </a:solidFill>
              </a:rPr>
              <a:t>Förebyggande föräldrastöd</a:t>
            </a:r>
          </a:p>
          <a:p>
            <a:pPr marL="342900" indent="-342900" algn="l">
              <a:buFont typeface="Arial" panose="020B0604020202020204" pitchFamily="34" charset="0"/>
              <a:buChar char="•"/>
            </a:pPr>
            <a:r>
              <a:rPr lang="sv-SE" sz="2000" b="1" dirty="0">
                <a:solidFill>
                  <a:schemeClr val="bg2"/>
                </a:solidFill>
              </a:rPr>
              <a:t>Länk mellan hem och skola</a:t>
            </a:r>
          </a:p>
          <a:p>
            <a:pPr marL="342900" indent="-342900" algn="l">
              <a:buFont typeface="Arial" panose="020B0604020202020204" pitchFamily="34" charset="0"/>
              <a:buChar char="•"/>
            </a:pPr>
            <a:r>
              <a:rPr lang="sv-SE" sz="2000" b="1" dirty="0">
                <a:solidFill>
                  <a:schemeClr val="bg2"/>
                </a:solidFill>
              </a:rPr>
              <a:t>Råd- och vägledning</a:t>
            </a:r>
          </a:p>
          <a:p>
            <a:pPr marL="342900" indent="-342900" algn="l">
              <a:buFont typeface="Arial" panose="020B0604020202020204" pitchFamily="34" charset="0"/>
              <a:buChar char="•"/>
            </a:pPr>
            <a:r>
              <a:rPr lang="sv-SE" sz="2000" b="1" dirty="0">
                <a:solidFill>
                  <a:schemeClr val="bg2"/>
                </a:solidFill>
              </a:rPr>
              <a:t>Öka föräldraengagemanget i skolorna</a:t>
            </a:r>
          </a:p>
          <a:p>
            <a:endParaRPr lang="sv-SE" b="1" dirty="0">
              <a:solidFill>
                <a:schemeClr val="bg2"/>
              </a:solidFill>
            </a:endParaRPr>
          </a:p>
        </p:txBody>
      </p:sp>
    </p:spTree>
    <p:extLst>
      <p:ext uri="{BB962C8B-B14F-4D97-AF65-F5344CB8AC3E}">
        <p14:creationId xmlns:p14="http://schemas.microsoft.com/office/powerpoint/2010/main" xmlns="" val="449248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solidFill>
                  <a:schemeClr val="bg2"/>
                </a:solidFill>
              </a:rPr>
              <a:t>Förebyggande verksamhet - Föräldrakommunikatörerna</a:t>
            </a:r>
            <a:endParaRPr lang="sv-SE" dirty="0"/>
          </a:p>
        </p:txBody>
      </p:sp>
      <p:sp>
        <p:nvSpPr>
          <p:cNvPr id="3" name="Platshållare för innehåll 2"/>
          <p:cNvSpPr>
            <a:spLocks noGrp="1"/>
          </p:cNvSpPr>
          <p:nvPr>
            <p:ph idx="1"/>
          </p:nvPr>
        </p:nvSpPr>
        <p:spPr/>
        <p:txBody>
          <a:bodyPr>
            <a:normAutofit fontScale="92500" lnSpcReduction="10000"/>
          </a:bodyPr>
          <a:lstStyle/>
          <a:p>
            <a:pPr marL="0" indent="0" algn="ctr">
              <a:buNone/>
            </a:pPr>
            <a:r>
              <a:rPr lang="sv-SE" b="1" dirty="0" smtClean="0">
                <a:solidFill>
                  <a:schemeClr val="bg2"/>
                </a:solidFill>
              </a:rPr>
              <a:t>Arbetssätt:</a:t>
            </a:r>
          </a:p>
          <a:p>
            <a:pPr marL="0" indent="0" algn="ctr">
              <a:buNone/>
            </a:pPr>
            <a:endParaRPr lang="sv-SE" b="1" dirty="0">
              <a:solidFill>
                <a:schemeClr val="bg2"/>
              </a:solidFill>
            </a:endParaRPr>
          </a:p>
          <a:p>
            <a:pPr marL="285750" indent="-285750"/>
            <a:r>
              <a:rPr lang="sv-SE" b="1" dirty="0">
                <a:solidFill>
                  <a:schemeClr val="bg2"/>
                </a:solidFill>
              </a:rPr>
              <a:t>”Vara där föräldrarna är”; skolor, medborgarkontor, mötesplatser, BVC</a:t>
            </a:r>
          </a:p>
          <a:p>
            <a:pPr marL="285750" indent="-285750"/>
            <a:r>
              <a:rPr lang="sv-SE" b="1" dirty="0">
                <a:solidFill>
                  <a:schemeClr val="bg2"/>
                </a:solidFill>
              </a:rPr>
              <a:t>Skapa forum där föräldrar kan mötas. Exempelvis dialog- och tematräffar</a:t>
            </a:r>
          </a:p>
          <a:p>
            <a:pPr marL="285750" indent="-285750"/>
            <a:r>
              <a:rPr lang="sv-SE" b="1" dirty="0">
                <a:solidFill>
                  <a:schemeClr val="bg2"/>
                </a:solidFill>
              </a:rPr>
              <a:t>Individuella samtal</a:t>
            </a:r>
          </a:p>
          <a:p>
            <a:pPr marL="285750" indent="-285750"/>
            <a:r>
              <a:rPr lang="sv-SE" b="1" dirty="0">
                <a:solidFill>
                  <a:schemeClr val="bg2"/>
                </a:solidFill>
              </a:rPr>
              <a:t>Stöd i kontakt med föräldrar. Närvara vid föräldramöten, stöd vid start av föräldraråd, hembesök, telefonsamtal, familjeevenemang</a:t>
            </a:r>
          </a:p>
          <a:p>
            <a:pPr marL="285750" indent="-285750"/>
            <a:r>
              <a:rPr lang="sv-SE" b="1" dirty="0">
                <a:solidFill>
                  <a:schemeClr val="bg2"/>
                </a:solidFill>
              </a:rPr>
              <a:t>COPE , ALLT, Familjeklass, Föräldracafé, Nätverksmöten</a:t>
            </a:r>
          </a:p>
          <a:p>
            <a:pPr marL="0" indent="0" algn="ctr">
              <a:buNone/>
            </a:pPr>
            <a:endParaRPr lang="sv-SE" b="1" dirty="0">
              <a:solidFill>
                <a:schemeClr val="bg2"/>
              </a:solidFill>
            </a:endParaRPr>
          </a:p>
        </p:txBody>
      </p:sp>
    </p:spTree>
    <p:extLst>
      <p:ext uri="{BB962C8B-B14F-4D97-AF65-F5344CB8AC3E}">
        <p14:creationId xmlns:p14="http://schemas.microsoft.com/office/powerpoint/2010/main" xmlns="" val="2329825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solidFill>
                  <a:schemeClr val="bg2"/>
                </a:solidFill>
              </a:rPr>
              <a:t>ALLT – Att Leka Och Lära Tillsammans</a:t>
            </a:r>
            <a:endParaRPr lang="sv-SE" dirty="0"/>
          </a:p>
        </p:txBody>
      </p:sp>
      <p:sp>
        <p:nvSpPr>
          <p:cNvPr id="3" name="Platshållare för innehåll 2"/>
          <p:cNvSpPr>
            <a:spLocks noGrp="1"/>
          </p:cNvSpPr>
          <p:nvPr>
            <p:ph idx="1"/>
          </p:nvPr>
        </p:nvSpPr>
        <p:spPr/>
        <p:txBody>
          <a:bodyPr/>
          <a:lstStyle/>
          <a:p>
            <a:pPr>
              <a:buFontTx/>
              <a:buChar char="-"/>
            </a:pPr>
            <a:r>
              <a:rPr lang="sv-SE" dirty="0" smtClean="0">
                <a:solidFill>
                  <a:schemeClr val="bg2"/>
                </a:solidFill>
              </a:rPr>
              <a:t>Målgrupp; Barn 3-5, Herrgården, hela Malmö</a:t>
            </a:r>
          </a:p>
          <a:p>
            <a:pPr>
              <a:buFontTx/>
              <a:buChar char="-"/>
            </a:pPr>
            <a:r>
              <a:rPr lang="sv-SE" dirty="0" smtClean="0">
                <a:solidFill>
                  <a:schemeClr val="bg2"/>
                </a:solidFill>
              </a:rPr>
              <a:t>15 till 20 familjer</a:t>
            </a:r>
          </a:p>
          <a:p>
            <a:pPr>
              <a:buFontTx/>
              <a:buChar char="-"/>
            </a:pPr>
            <a:r>
              <a:rPr lang="sv-SE" dirty="0" smtClean="0">
                <a:solidFill>
                  <a:schemeClr val="bg2"/>
                </a:solidFill>
              </a:rPr>
              <a:t>Samarbete med Förskoleförvaltningen</a:t>
            </a:r>
          </a:p>
          <a:p>
            <a:pPr>
              <a:buFontTx/>
              <a:buChar char="-"/>
            </a:pPr>
            <a:r>
              <a:rPr lang="sv-SE" dirty="0" smtClean="0">
                <a:solidFill>
                  <a:schemeClr val="bg2"/>
                </a:solidFill>
              </a:rPr>
              <a:t>Rekrytering</a:t>
            </a:r>
          </a:p>
          <a:p>
            <a:pPr>
              <a:buFontTx/>
              <a:buChar char="-"/>
            </a:pPr>
            <a:r>
              <a:rPr lang="sv-SE" dirty="0" smtClean="0">
                <a:solidFill>
                  <a:schemeClr val="bg2"/>
                </a:solidFill>
              </a:rPr>
              <a:t>Oktober till Maj</a:t>
            </a:r>
          </a:p>
          <a:p>
            <a:pPr>
              <a:buFontTx/>
              <a:buChar char="-"/>
            </a:pPr>
            <a:r>
              <a:rPr lang="sv-SE" dirty="0" smtClean="0">
                <a:solidFill>
                  <a:schemeClr val="bg2"/>
                </a:solidFill>
              </a:rPr>
              <a:t>Hembesök</a:t>
            </a:r>
          </a:p>
          <a:p>
            <a:pPr>
              <a:buFontTx/>
              <a:buChar char="-"/>
            </a:pPr>
            <a:r>
              <a:rPr lang="sv-SE" dirty="0" smtClean="0">
                <a:solidFill>
                  <a:schemeClr val="bg2"/>
                </a:solidFill>
              </a:rPr>
              <a:t>Gemensamma träffar</a:t>
            </a:r>
          </a:p>
          <a:p>
            <a:pPr>
              <a:buFontTx/>
              <a:buChar char="-"/>
            </a:pPr>
            <a:r>
              <a:rPr lang="sv-SE" dirty="0" smtClean="0">
                <a:solidFill>
                  <a:schemeClr val="bg2"/>
                </a:solidFill>
              </a:rPr>
              <a:t>Språkkompetens</a:t>
            </a:r>
          </a:p>
          <a:p>
            <a:pPr>
              <a:buFontTx/>
              <a:buChar char="-"/>
            </a:pPr>
            <a:r>
              <a:rPr lang="sv-SE" dirty="0" smtClean="0">
                <a:solidFill>
                  <a:schemeClr val="bg2"/>
                </a:solidFill>
              </a:rPr>
              <a:t>Utvärdering, följeforskning</a:t>
            </a:r>
          </a:p>
          <a:p>
            <a:pPr>
              <a:buFontTx/>
              <a:buChar char="-"/>
            </a:pPr>
            <a:endParaRPr lang="sv-SE" dirty="0" smtClean="0">
              <a:solidFill>
                <a:schemeClr val="bg2"/>
              </a:solidFill>
            </a:endParaRPr>
          </a:p>
          <a:p>
            <a:pPr>
              <a:buFontTx/>
              <a:buChar char="-"/>
            </a:pPr>
            <a:endParaRPr lang="sv-SE" dirty="0" smtClean="0">
              <a:solidFill>
                <a:schemeClr val="bg2"/>
              </a:solidFill>
            </a:endParaRPr>
          </a:p>
          <a:p>
            <a:pPr>
              <a:buFontTx/>
              <a:buChar char="-"/>
            </a:pPr>
            <a:endParaRPr lang="sv-SE" dirty="0" smtClean="0">
              <a:solidFill>
                <a:schemeClr val="bg2"/>
              </a:solidFill>
            </a:endParaRPr>
          </a:p>
          <a:p>
            <a:pPr>
              <a:buFontTx/>
              <a:buChar char="-"/>
            </a:pPr>
            <a:endParaRPr lang="sv-SE" dirty="0" smtClean="0">
              <a:solidFill>
                <a:schemeClr val="bg2"/>
              </a:solidFill>
            </a:endParaRPr>
          </a:p>
          <a:p>
            <a:pPr>
              <a:buFontTx/>
              <a:buChar char="-"/>
            </a:pPr>
            <a:endParaRPr lang="sv-SE" dirty="0" smtClean="0">
              <a:solidFill>
                <a:schemeClr val="bg2"/>
              </a:solidFill>
            </a:endParaRPr>
          </a:p>
          <a:p>
            <a:endParaRPr lang="sv-SE" dirty="0">
              <a:solidFill>
                <a:schemeClr val="bg2"/>
              </a:solidFill>
            </a:endParaRPr>
          </a:p>
        </p:txBody>
      </p:sp>
    </p:spTree>
    <p:extLst>
      <p:ext uri="{BB962C8B-B14F-4D97-AF65-F5344CB8AC3E}">
        <p14:creationId xmlns:p14="http://schemas.microsoft.com/office/powerpoint/2010/main" xmlns="" val="3240017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YALLA-TRAPPAN</a:t>
            </a:r>
            <a:endParaRPr lang="nb-NO" dirty="0"/>
          </a:p>
        </p:txBody>
      </p:sp>
      <p:pic>
        <p:nvPicPr>
          <p:cNvPr id="1331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4932040" y="1556792"/>
            <a:ext cx="3394472"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Plassholder for innhold 5"/>
          <p:cNvSpPr>
            <a:spLocks noGrp="1"/>
          </p:cNvSpPr>
          <p:nvPr>
            <p:ph sz="half" idx="2"/>
          </p:nvPr>
        </p:nvSpPr>
        <p:spPr/>
        <p:txBody>
          <a:bodyPr/>
          <a:lstStyle/>
          <a:p>
            <a:endParaRPr lang="nb-NO" dirty="0"/>
          </a:p>
        </p:txBody>
      </p:sp>
      <p:pic>
        <p:nvPicPr>
          <p:cNvPr id="13315" name="Picture 3" descr="C:\Users\pz301\AppData\Local\Microsoft\Windows\Temporary Internet Files\Content.Outlook\0OJCM7RJ\IMG_0902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2420888"/>
            <a:ext cx="4608512" cy="3456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0771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endParaRPr lang="nb-NO"/>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404664"/>
            <a:ext cx="7512578" cy="550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7765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332656"/>
            <a:ext cx="7301767" cy="5433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7133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43013" y="973138"/>
            <a:ext cx="6657975" cy="491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393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Er det noen av disse tiltakene som kan være aktuelt for MOLA eller andre?</a:t>
            </a:r>
            <a:endParaRPr lang="nb-NO" dirty="0"/>
          </a:p>
        </p:txBody>
      </p:sp>
      <p:sp>
        <p:nvSpPr>
          <p:cNvPr id="3" name="Plassholder for innhold 2"/>
          <p:cNvSpPr>
            <a:spLocks noGrp="1"/>
          </p:cNvSpPr>
          <p:nvPr>
            <p:ph idx="1"/>
          </p:nvPr>
        </p:nvSpPr>
        <p:spPr/>
        <p:txBody>
          <a:bodyPr/>
          <a:lstStyle/>
          <a:p>
            <a:r>
              <a:rPr lang="nb-NO" dirty="0" smtClean="0"/>
              <a:t>Drøft 5 min med sidemannen din</a:t>
            </a:r>
          </a:p>
          <a:p>
            <a:r>
              <a:rPr lang="nb-NO" dirty="0" smtClean="0"/>
              <a:t>En felles runde i plenum</a:t>
            </a:r>
            <a:endParaRPr lang="nb-NO" dirty="0"/>
          </a:p>
        </p:txBody>
      </p:sp>
    </p:spTree>
    <p:extLst>
      <p:ext uri="{BB962C8B-B14F-4D97-AF65-F5344CB8AC3E}">
        <p14:creationId xmlns:p14="http://schemas.microsoft.com/office/powerpoint/2010/main" xmlns="" val="349957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2050" name="Picture 2" descr="C:\Users\pz301\AppData\Local\Microsoft\Windows\Temporary Internet Files\Content.Outlook\0OJCM7RJ\IMG_10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785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København 24.september 2015</a:t>
            </a:r>
            <a:endParaRPr lang="nb-NO" dirty="0"/>
          </a:p>
        </p:txBody>
      </p:sp>
      <p:sp>
        <p:nvSpPr>
          <p:cNvPr id="3" name="Plassholder for innhold 2"/>
          <p:cNvSpPr>
            <a:spLocks noGrp="1"/>
          </p:cNvSpPr>
          <p:nvPr>
            <p:ph idx="1"/>
          </p:nvPr>
        </p:nvSpPr>
        <p:spPr/>
        <p:txBody>
          <a:bodyPr/>
          <a:lstStyle/>
          <a:p>
            <a:r>
              <a:rPr lang="nb-NO" dirty="0" smtClean="0"/>
              <a:t>Først besøk i et kommunalt tiltak</a:t>
            </a:r>
          </a:p>
          <a:p>
            <a:r>
              <a:rPr lang="nb-NO" dirty="0" smtClean="0"/>
              <a:t>Så besøk hos SSP som koordinerer ulike kommunale og statlige tiltak</a:t>
            </a:r>
          </a:p>
          <a:p>
            <a:r>
              <a:rPr lang="nb-NO" dirty="0" smtClean="0"/>
              <a:t>Tilslutt besøk hos departementet</a:t>
            </a:r>
            <a:endParaRPr lang="nb-NO" dirty="0"/>
          </a:p>
        </p:txBody>
      </p:sp>
    </p:spTree>
    <p:extLst>
      <p:ext uri="{BB962C8B-B14F-4D97-AF65-F5344CB8AC3E}">
        <p14:creationId xmlns:p14="http://schemas.microsoft.com/office/powerpoint/2010/main" xmlns="" val="233288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VINK </a:t>
            </a:r>
            <a:endParaRPr lang="nb-NO" dirty="0"/>
          </a:p>
        </p:txBody>
      </p:sp>
      <p:sp>
        <p:nvSpPr>
          <p:cNvPr id="5" name="Plassholder for tekst 4"/>
          <p:cNvSpPr>
            <a:spLocks noGrp="1"/>
          </p:cNvSpPr>
          <p:nvPr>
            <p:ph type="body" idx="1"/>
          </p:nvPr>
        </p:nvSpPr>
        <p:spPr/>
        <p:txBody>
          <a:bodyPr/>
          <a:lstStyle/>
          <a:p>
            <a:r>
              <a:rPr lang="nb-NO" dirty="0" smtClean="0"/>
              <a:t>Vestkanten tar aldri fri</a:t>
            </a:r>
            <a:endParaRPr lang="nb-NO" dirty="0"/>
          </a:p>
        </p:txBody>
      </p:sp>
      <p:sp>
        <p:nvSpPr>
          <p:cNvPr id="6" name="Plassholder for innhold 5"/>
          <p:cNvSpPr>
            <a:spLocks noGrp="1"/>
          </p:cNvSpPr>
          <p:nvPr>
            <p:ph sz="half" idx="2"/>
          </p:nvPr>
        </p:nvSpPr>
        <p:spPr/>
        <p:txBody>
          <a:bodyPr/>
          <a:lstStyle/>
          <a:p>
            <a:endParaRPr lang="nb-NO" dirty="0"/>
          </a:p>
        </p:txBody>
      </p:sp>
      <p:sp>
        <p:nvSpPr>
          <p:cNvPr id="7" name="Plassholder for tekst 6"/>
          <p:cNvSpPr>
            <a:spLocks noGrp="1"/>
          </p:cNvSpPr>
          <p:nvPr>
            <p:ph type="body" sz="quarter" idx="3"/>
          </p:nvPr>
        </p:nvSpPr>
        <p:spPr/>
        <p:txBody>
          <a:bodyPr>
            <a:normAutofit/>
          </a:bodyPr>
          <a:lstStyle/>
          <a:p>
            <a:r>
              <a:rPr lang="nb-NO" dirty="0" err="1" smtClean="0"/>
              <a:t>Satnam</a:t>
            </a:r>
            <a:r>
              <a:rPr lang="nb-NO" dirty="0" smtClean="0"/>
              <a:t> Singh fra VINK</a:t>
            </a:r>
            <a:endParaRPr lang="nb-NO" dirty="0"/>
          </a:p>
        </p:txBody>
      </p:sp>
      <p:sp>
        <p:nvSpPr>
          <p:cNvPr id="8" name="Plassholder for innhold 7"/>
          <p:cNvSpPr>
            <a:spLocks noGrp="1"/>
          </p:cNvSpPr>
          <p:nvPr>
            <p:ph sz="quarter" idx="4"/>
          </p:nvPr>
        </p:nvSpPr>
        <p:spPr/>
        <p:txBody>
          <a:bodyPr/>
          <a:lstStyle/>
          <a:p>
            <a:endParaRPr lang="nb-NO" dirty="0"/>
          </a:p>
        </p:txBody>
      </p:sp>
      <p:pic>
        <p:nvPicPr>
          <p:cNvPr id="3074" name="Picture 2" descr="C:\Users\pz301\AppData\Local\Microsoft\Windows\Temporary Internet Files\Content.Outlook\0OJCM7RJ\IMG_107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348880"/>
            <a:ext cx="3644842" cy="2736304"/>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pz301\AppData\Local\Microsoft\Windows\Temporary Internet Files\Content.Outlook\0OJCM7RJ\IMG_103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2329180"/>
            <a:ext cx="3923928" cy="29429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483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pPr eaLnBrk="1" hangingPunct="1"/>
            <a:endParaRPr lang="da-DK" smtClean="0"/>
          </a:p>
        </p:txBody>
      </p:sp>
      <p:sp>
        <p:nvSpPr>
          <p:cNvPr id="2051" name="Pladsholder til tekst 2"/>
          <p:cNvSpPr>
            <a:spLocks noGrp="1"/>
          </p:cNvSpPr>
          <p:nvPr>
            <p:ph type="body" idx="1"/>
          </p:nvPr>
        </p:nvSpPr>
        <p:spPr/>
        <p:txBody>
          <a:bodyPr/>
          <a:lstStyle/>
          <a:p>
            <a:pPr eaLnBrk="1" hangingPunct="1"/>
            <a:r>
              <a:rPr lang="da-DK" smtClean="0"/>
              <a:t>VINKs tilbud til borgere </a:t>
            </a:r>
          </a:p>
        </p:txBody>
      </p:sp>
      <p:sp>
        <p:nvSpPr>
          <p:cNvPr id="4" name="Pladsholder til indhold 3"/>
          <p:cNvSpPr>
            <a:spLocks noGrp="1"/>
          </p:cNvSpPr>
          <p:nvPr>
            <p:ph sz="half" idx="2"/>
          </p:nvPr>
        </p:nvSpPr>
        <p:spPr>
          <a:xfrm>
            <a:off x="468313" y="1989138"/>
            <a:ext cx="4040187" cy="4176712"/>
          </a:xfrm>
        </p:spPr>
        <p:txBody>
          <a:bodyPr rtlCol="0">
            <a:normAutofit fontScale="92500" lnSpcReduction="10000"/>
          </a:bodyPr>
          <a:lstStyle/>
          <a:p>
            <a:pPr eaLnBrk="1" fontAlgn="auto" hangingPunct="1">
              <a:spcAft>
                <a:spcPts val="0"/>
              </a:spcAft>
              <a:buFont typeface="Arial" charset="0"/>
              <a:buNone/>
              <a:defRPr/>
            </a:pPr>
            <a:endParaRPr lang="da-DK" dirty="0" smtClean="0"/>
          </a:p>
          <a:p>
            <a:pPr eaLnBrk="1" fontAlgn="auto" hangingPunct="1">
              <a:spcAft>
                <a:spcPts val="0"/>
              </a:spcAft>
              <a:defRPr/>
            </a:pPr>
            <a:r>
              <a:rPr lang="da-DK" sz="2600" dirty="0" smtClean="0"/>
              <a:t>Mentorforløb til de unge</a:t>
            </a:r>
          </a:p>
          <a:p>
            <a:pPr eaLnBrk="1" fontAlgn="auto" hangingPunct="1">
              <a:spcAft>
                <a:spcPts val="0"/>
              </a:spcAft>
              <a:defRPr/>
            </a:pPr>
            <a:r>
              <a:rPr lang="da-DK" sz="2600" dirty="0" smtClean="0"/>
              <a:t>Coachforløb til forældre</a:t>
            </a:r>
          </a:p>
          <a:p>
            <a:pPr eaLnBrk="1" fontAlgn="auto" hangingPunct="1">
              <a:spcAft>
                <a:spcPts val="0"/>
              </a:spcAft>
              <a:defRPr/>
            </a:pPr>
            <a:r>
              <a:rPr lang="da-DK" sz="2600" dirty="0" smtClean="0"/>
              <a:t>Forældrenetværk</a:t>
            </a:r>
          </a:p>
          <a:p>
            <a:pPr eaLnBrk="1" fontAlgn="auto" hangingPunct="1">
              <a:spcAft>
                <a:spcPts val="0"/>
              </a:spcAft>
              <a:defRPr/>
            </a:pPr>
            <a:r>
              <a:rPr lang="da-DK" sz="2600" dirty="0" smtClean="0"/>
              <a:t>Støtte til den unge ift. uddannelse, beskæftigelse,  bolig og psykologhjælp</a:t>
            </a:r>
          </a:p>
          <a:p>
            <a:pPr eaLnBrk="1" fontAlgn="auto" hangingPunct="1">
              <a:spcAft>
                <a:spcPts val="0"/>
              </a:spcAft>
              <a:defRPr/>
            </a:pPr>
            <a:r>
              <a:rPr lang="da-DK" sz="2600" dirty="0" smtClean="0"/>
              <a:t>Borgermøder </a:t>
            </a:r>
          </a:p>
          <a:p>
            <a:pPr eaLnBrk="1" fontAlgn="auto" hangingPunct="1">
              <a:spcAft>
                <a:spcPts val="0"/>
              </a:spcAft>
              <a:defRPr/>
            </a:pPr>
            <a:r>
              <a:rPr lang="da-DK" sz="2600" dirty="0" smtClean="0"/>
              <a:t>Telefonisk hotline 24/7</a:t>
            </a:r>
          </a:p>
          <a:p>
            <a:pPr eaLnBrk="1" fontAlgn="auto" hangingPunct="1">
              <a:spcAft>
                <a:spcPts val="0"/>
              </a:spcAft>
              <a:defRPr/>
            </a:pPr>
            <a:endParaRPr lang="da-DK" dirty="0" smtClean="0"/>
          </a:p>
          <a:p>
            <a:pPr eaLnBrk="1" fontAlgn="auto" hangingPunct="1">
              <a:spcAft>
                <a:spcPts val="0"/>
              </a:spcAft>
              <a:buFont typeface="Arial" pitchFamily="34" charset="0"/>
              <a:buChar char="•"/>
              <a:defRPr/>
            </a:pPr>
            <a:endParaRPr lang="da-DK" dirty="0" smtClean="0"/>
          </a:p>
          <a:p>
            <a:pPr eaLnBrk="1" fontAlgn="auto" hangingPunct="1">
              <a:spcAft>
                <a:spcPts val="0"/>
              </a:spcAft>
              <a:buFont typeface="Arial" pitchFamily="34" charset="0"/>
              <a:buChar char="•"/>
              <a:defRPr/>
            </a:pPr>
            <a:endParaRPr lang="da-DK" dirty="0" smtClean="0"/>
          </a:p>
        </p:txBody>
      </p:sp>
      <p:sp>
        <p:nvSpPr>
          <p:cNvPr id="2053" name="Pladsholder til tekst 4"/>
          <p:cNvSpPr>
            <a:spLocks noGrp="1"/>
          </p:cNvSpPr>
          <p:nvPr>
            <p:ph type="body" sz="quarter" idx="3"/>
          </p:nvPr>
        </p:nvSpPr>
        <p:spPr>
          <a:xfrm>
            <a:off x="4572000" y="1700808"/>
            <a:ext cx="4041775" cy="639762"/>
          </a:xfrm>
        </p:spPr>
        <p:txBody>
          <a:bodyPr/>
          <a:lstStyle/>
          <a:p>
            <a:pPr eaLnBrk="1" hangingPunct="1"/>
            <a:r>
              <a:rPr lang="da-DK" dirty="0" err="1" smtClean="0"/>
              <a:t>VINKs</a:t>
            </a:r>
            <a:r>
              <a:rPr lang="da-DK" dirty="0" smtClean="0"/>
              <a:t> tilbud til professionelle </a:t>
            </a:r>
          </a:p>
        </p:txBody>
      </p:sp>
      <p:sp>
        <p:nvSpPr>
          <p:cNvPr id="2054" name="Pladsholder til indhold 5"/>
          <p:cNvSpPr>
            <a:spLocks noGrp="1"/>
          </p:cNvSpPr>
          <p:nvPr>
            <p:ph sz="quarter" idx="4"/>
          </p:nvPr>
        </p:nvSpPr>
        <p:spPr>
          <a:xfrm>
            <a:off x="4572000" y="1989138"/>
            <a:ext cx="4392488" cy="4176712"/>
          </a:xfrm>
        </p:spPr>
        <p:txBody>
          <a:bodyPr/>
          <a:lstStyle/>
          <a:p>
            <a:pPr eaLnBrk="1" hangingPunct="1"/>
            <a:endParaRPr lang="da-DK" dirty="0" smtClean="0"/>
          </a:p>
          <a:p>
            <a:pPr eaLnBrk="1" hangingPunct="1"/>
            <a:r>
              <a:rPr lang="da-DK" dirty="0" smtClean="0"/>
              <a:t>Ressourcepersoner </a:t>
            </a:r>
          </a:p>
          <a:p>
            <a:pPr eaLnBrk="1" hangingPunct="1"/>
            <a:r>
              <a:rPr lang="da-DK" dirty="0" smtClean="0"/>
              <a:t>Skræddersyede </a:t>
            </a:r>
            <a:r>
              <a:rPr lang="da-DK" dirty="0" err="1" smtClean="0"/>
              <a:t>vidensoplæg</a:t>
            </a:r>
            <a:r>
              <a:rPr lang="da-DK" dirty="0" smtClean="0"/>
              <a:t>  </a:t>
            </a:r>
          </a:p>
          <a:p>
            <a:pPr eaLnBrk="1" hangingPunct="1"/>
            <a:r>
              <a:rPr lang="da-DK" dirty="0" smtClean="0"/>
              <a:t>Seminarer </a:t>
            </a:r>
          </a:p>
          <a:p>
            <a:pPr eaLnBrk="1" hangingPunct="1"/>
            <a:r>
              <a:rPr lang="da-DK" dirty="0" smtClean="0"/>
              <a:t>Tværfaglige dialogmøder</a:t>
            </a:r>
          </a:p>
          <a:p>
            <a:pPr eaLnBrk="1" hangingPunct="1"/>
            <a:r>
              <a:rPr lang="da-DK" dirty="0" smtClean="0"/>
              <a:t>Webbaseret værktøjskasse</a:t>
            </a:r>
          </a:p>
          <a:p>
            <a:pPr eaLnBrk="1" hangingPunct="1">
              <a:lnSpc>
                <a:spcPct val="150000"/>
              </a:lnSpc>
            </a:pPr>
            <a:r>
              <a:rPr lang="da-DK" dirty="0" smtClean="0"/>
              <a:t>Opkvalificering og rådgivning</a:t>
            </a:r>
          </a:p>
          <a:p>
            <a:pPr eaLnBrk="1" hangingPunct="1">
              <a:lnSpc>
                <a:spcPct val="150000"/>
              </a:lnSpc>
            </a:pPr>
            <a:r>
              <a:rPr lang="da-DK" dirty="0" smtClean="0"/>
              <a:t>Telefonisk rådgivning 9-17</a:t>
            </a:r>
          </a:p>
          <a:p>
            <a:pPr eaLnBrk="1" hangingPunct="1">
              <a:buFont typeface="Arial" charset="0"/>
              <a:buNone/>
            </a:pPr>
            <a:endParaRPr lang="da-DK" dirty="0" smtClean="0"/>
          </a:p>
          <a:p>
            <a:pPr eaLnBrk="1" hangingPunct="1">
              <a:buFont typeface="Arial" charset="0"/>
              <a:buNone/>
            </a:pPr>
            <a:endParaRPr lang="da-DK" dirty="0" smtClean="0"/>
          </a:p>
          <a:p>
            <a:pPr eaLnBrk="1" hangingPunct="1"/>
            <a:endParaRPr lang="da-DK" dirty="0" smtClean="0"/>
          </a:p>
          <a:p>
            <a:pPr eaLnBrk="1" hangingPunct="1"/>
            <a:endParaRPr lang="da-DK" dirty="0" smtClean="0"/>
          </a:p>
        </p:txBody>
      </p:sp>
      <p:pic>
        <p:nvPicPr>
          <p:cNvPr id="2055" name="Picture 3"/>
          <p:cNvPicPr>
            <a:picLocks noChangeAspect="1" noChangeArrowheads="1"/>
          </p:cNvPicPr>
          <p:nvPr/>
        </p:nvPicPr>
        <p:blipFill>
          <a:blip r:embed="rId2" cstate="print"/>
          <a:srcRect/>
          <a:stretch>
            <a:fillRect/>
          </a:stretch>
        </p:blipFill>
        <p:spPr bwMode="auto">
          <a:xfrm>
            <a:off x="0" y="0"/>
            <a:ext cx="9144000" cy="1484313"/>
          </a:xfrm>
          <a:prstGeom prst="rect">
            <a:avLst/>
          </a:prstGeom>
          <a:noFill/>
          <a:ln w="9525">
            <a:noFill/>
            <a:round/>
            <a:headEnd/>
            <a:tailEnd/>
          </a:ln>
        </p:spPr>
      </p:pic>
      <p:sp>
        <p:nvSpPr>
          <p:cNvPr id="8" name="Rektangel 7"/>
          <p:cNvSpPr/>
          <p:nvPr/>
        </p:nvSpPr>
        <p:spPr>
          <a:xfrm>
            <a:off x="1043608" y="6093296"/>
            <a:ext cx="3340502" cy="5032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8" charset="0"/>
              <a:buNone/>
              <a:defRPr/>
            </a:pPr>
            <a:r>
              <a:rPr lang="da-DK" sz="2800" dirty="0">
                <a:solidFill>
                  <a:srgbClr val="000000"/>
                </a:solidFill>
              </a:rPr>
              <a:t> RING 3317 2929</a:t>
            </a:r>
          </a:p>
        </p:txBody>
      </p:sp>
      <p:sp>
        <p:nvSpPr>
          <p:cNvPr id="2057" name="Tekstboks 8"/>
          <p:cNvSpPr txBox="1">
            <a:spLocks noChangeArrowheads="1"/>
          </p:cNvSpPr>
          <p:nvPr/>
        </p:nvSpPr>
        <p:spPr bwMode="auto">
          <a:xfrm>
            <a:off x="4932363" y="2565400"/>
            <a:ext cx="184150" cy="368300"/>
          </a:xfrm>
          <a:prstGeom prst="rect">
            <a:avLst/>
          </a:prstGeom>
          <a:noFill/>
          <a:ln w="9525">
            <a:noFill/>
            <a:miter lim="800000"/>
            <a:headEnd/>
            <a:tailEnd/>
          </a:ln>
        </p:spPr>
        <p:txBody>
          <a:bodyPr wrap="none">
            <a:spAutoFit/>
          </a:bodyPr>
          <a:lstStyle/>
          <a:p>
            <a:pPr defTabSz="449263" fontAlgn="base">
              <a:spcBef>
                <a:spcPct val="0"/>
              </a:spcBef>
              <a:spcAft>
                <a:spcPct val="0"/>
              </a:spcAft>
              <a:buClr>
                <a:srgbClr val="000000"/>
              </a:buClr>
              <a:buSzPct val="100000"/>
              <a:buFont typeface="Times New Roman" pitchFamily="18" charset="0"/>
              <a:buNone/>
            </a:pPr>
            <a:endParaRPr lang="da-DK">
              <a:solidFill>
                <a:srgbClr val="FFFFFF"/>
              </a:solidFill>
            </a:endParaRPr>
          </a:p>
        </p:txBody>
      </p:sp>
    </p:spTree>
    <p:extLst>
      <p:ext uri="{BB962C8B-B14F-4D97-AF65-F5344CB8AC3E}">
        <p14:creationId xmlns:p14="http://schemas.microsoft.com/office/powerpoint/2010/main" xmlns="" val="655079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Lunsj må vi ha…</a:t>
            </a:r>
            <a:endParaRPr lang="nb-NO" dirty="0"/>
          </a:p>
        </p:txBody>
      </p:sp>
      <p:sp>
        <p:nvSpPr>
          <p:cNvPr id="9" name="Plassholder for innhold 8"/>
          <p:cNvSpPr>
            <a:spLocks noGrp="1"/>
          </p:cNvSpPr>
          <p:nvPr>
            <p:ph sz="half" idx="2"/>
          </p:nvPr>
        </p:nvSpPr>
        <p:spPr/>
        <p:txBody>
          <a:bodyPr/>
          <a:lstStyle/>
          <a:p>
            <a:endParaRPr lang="nb-NO" dirty="0"/>
          </a:p>
        </p:txBody>
      </p:sp>
      <p:pic>
        <p:nvPicPr>
          <p:cNvPr id="614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9066" y="1600200"/>
            <a:ext cx="3393281" cy="452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descr="C:\Users\pz301\AppData\Local\Microsoft\Windows\Temporary Internet Files\Content.Outlook\0OJCM7RJ\IMG_08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2132856"/>
            <a:ext cx="3936438" cy="295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934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SSP København</a:t>
            </a:r>
            <a:endParaRPr lang="nb-NO"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7481" y="1733550"/>
            <a:ext cx="6267450" cy="4257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977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710" y="1600200"/>
            <a:ext cx="6622992" cy="452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04487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Arial Unicode MS"/>
        <a:cs typeface="Arial Unicode MS"/>
      </a:majorFont>
      <a:minorFont>
        <a:latin typeface="Arial"/>
        <a:ea typeface="Arial Unicode MS"/>
        <a:cs typeface="Arial Unicode MS"/>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ew_Orange">
  <a:themeElements>
    <a:clrScheme name="Orange Malmö stad">
      <a:dk1>
        <a:sysClr val="windowText" lastClr="000000"/>
      </a:dk1>
      <a:lt1>
        <a:sysClr val="window" lastClr="FFFFFF"/>
      </a:lt1>
      <a:dk2>
        <a:srgbClr val="A1DEE9"/>
      </a:dk2>
      <a:lt2>
        <a:srgbClr val="C3C8C8"/>
      </a:lt2>
      <a:accent1>
        <a:srgbClr val="00693C"/>
      </a:accent1>
      <a:accent2>
        <a:srgbClr val="000000"/>
      </a:accent2>
      <a:accent3>
        <a:srgbClr val="C3C8C8"/>
      </a:accent3>
      <a:accent4>
        <a:srgbClr val="FBC34E"/>
      </a:accent4>
      <a:accent5>
        <a:srgbClr val="F3EC7A"/>
      </a:accent5>
      <a:accent6>
        <a:srgbClr val="DEDD3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ew_Green_Yellow">
  <a:themeElements>
    <a:clrScheme name="Green Yellow Malmö stad">
      <a:dk1>
        <a:sysClr val="windowText" lastClr="000000"/>
      </a:dk1>
      <a:lt1>
        <a:sysClr val="window" lastClr="FFFFFF"/>
      </a:lt1>
      <a:dk2>
        <a:srgbClr val="00693C"/>
      </a:dk2>
      <a:lt2>
        <a:srgbClr val="DEDD3A"/>
      </a:lt2>
      <a:accent1>
        <a:srgbClr val="00693C"/>
      </a:accent1>
      <a:accent2>
        <a:srgbClr val="000000"/>
      </a:accent2>
      <a:accent3>
        <a:srgbClr val="C3C8C8"/>
      </a:accent3>
      <a:accent4>
        <a:srgbClr val="DEDD3A"/>
      </a:accent4>
      <a:accent5>
        <a:srgbClr val="F3EC7A"/>
      </a:accent5>
      <a:accent6>
        <a:srgbClr val="FBC34E"/>
      </a:accent6>
      <a:hlink>
        <a:srgbClr val="0000FF"/>
      </a:hlink>
      <a:folHlink>
        <a:srgbClr val="CC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646</Words>
  <Application>Microsoft Office PowerPoint</Application>
  <PresentationFormat>Skjermfremvisning (4:3)</PresentationFormat>
  <Paragraphs>128</Paragraphs>
  <Slides>28</Slides>
  <Notes>1</Notes>
  <HiddenSlides>0</HiddenSlides>
  <MMClips>0</MMClips>
  <ScaleCrop>false</ScaleCrop>
  <HeadingPairs>
    <vt:vector size="4" baseType="variant">
      <vt:variant>
        <vt:lpstr>Tema</vt:lpstr>
      </vt:variant>
      <vt:variant>
        <vt:i4>5</vt:i4>
      </vt:variant>
      <vt:variant>
        <vt:lpstr>Lysbildetitler</vt:lpstr>
      </vt:variant>
      <vt:variant>
        <vt:i4>28</vt:i4>
      </vt:variant>
    </vt:vector>
  </HeadingPairs>
  <TitlesOfParts>
    <vt:vector size="33" baseType="lpstr">
      <vt:lpstr>Office-tema</vt:lpstr>
      <vt:lpstr>Standarddesign</vt:lpstr>
      <vt:lpstr>Kontortema</vt:lpstr>
      <vt:lpstr>new_Orange</vt:lpstr>
      <vt:lpstr>new_Green_Yellow</vt:lpstr>
      <vt:lpstr>MINI-Seminar 2. desember 2015</vt:lpstr>
      <vt:lpstr>23 representanter fra skole, barnevern, politi,  Bergen kommune,kirken, PPT, næringsliv og MOLA</vt:lpstr>
      <vt:lpstr>Lysbilde 3</vt:lpstr>
      <vt:lpstr>København 24.september 2015</vt:lpstr>
      <vt:lpstr>VINK </vt:lpstr>
      <vt:lpstr>Lysbilde 6</vt:lpstr>
      <vt:lpstr>Lunsj må vi ha…</vt:lpstr>
      <vt:lpstr>SSP København</vt:lpstr>
      <vt:lpstr>Lysbilde 9</vt:lpstr>
      <vt:lpstr>Lysbilde 10</vt:lpstr>
      <vt:lpstr> At færdes i ekstremistiske miljøer =  risikoadfærd på linje med andre former  for risikoadfærd</vt:lpstr>
      <vt:lpstr>Middag om kvelden</vt:lpstr>
      <vt:lpstr>LaLama…</vt:lpstr>
      <vt:lpstr>Malmø 25.september 2015</vt:lpstr>
      <vt:lpstr>Välkomna till avdelningen för Områdesutveckling i Stadsområde Öster.</vt:lpstr>
      <vt:lpstr>Lysbilde 16</vt:lpstr>
      <vt:lpstr>Lärande hela dagen  </vt:lpstr>
      <vt:lpstr>Ungdomshuset </vt:lpstr>
      <vt:lpstr>Tegelhuset är </vt:lpstr>
      <vt:lpstr>Foreldrekommunikatørene</vt:lpstr>
      <vt:lpstr>Förebyggande verksamhet - Föräldrakommunikatörerna</vt:lpstr>
      <vt:lpstr>Förebyggande verksamhet - Föräldrakommunikatörerna</vt:lpstr>
      <vt:lpstr>ALLT – Att Leka Och Lära Tillsammans</vt:lpstr>
      <vt:lpstr>YALLA-TRAPPAN</vt:lpstr>
      <vt:lpstr>Lysbilde 25</vt:lpstr>
      <vt:lpstr>Lysbilde 26</vt:lpstr>
      <vt:lpstr>Lysbilde 27</vt:lpstr>
      <vt:lpstr>Er det noen av disse tiltakene som kan være aktuelt for MOLA eller andre?</vt:lpstr>
    </vt:vector>
  </TitlesOfParts>
  <Company>Bergen kommune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MINI-Seminar 2. desember 2015</dc:title>
  <dc:creator>Nordeide, Kari</dc:creator>
  <cp:lastModifiedBy>Geir</cp:lastModifiedBy>
  <cp:revision>7</cp:revision>
  <dcterms:created xsi:type="dcterms:W3CDTF">2015-11-29T18:54:05Z</dcterms:created>
  <dcterms:modified xsi:type="dcterms:W3CDTF">2016-01-06T23:14:54Z</dcterms:modified>
</cp:coreProperties>
</file>