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265" r:id="rId2"/>
    <p:sldId id="344" r:id="rId3"/>
    <p:sldId id="343" r:id="rId4"/>
    <p:sldId id="357" r:id="rId5"/>
    <p:sldId id="369" r:id="rId6"/>
    <p:sldId id="358" r:id="rId7"/>
    <p:sldId id="345" r:id="rId8"/>
    <p:sldId id="346" r:id="rId9"/>
    <p:sldId id="370" r:id="rId10"/>
    <p:sldId id="371" r:id="rId11"/>
    <p:sldId id="348" r:id="rId12"/>
    <p:sldId id="349" r:id="rId13"/>
    <p:sldId id="372" r:id="rId14"/>
    <p:sldId id="359" r:id="rId15"/>
    <p:sldId id="351" r:id="rId16"/>
    <p:sldId id="353" r:id="rId17"/>
    <p:sldId id="354" r:id="rId18"/>
    <p:sldId id="373" r:id="rId19"/>
    <p:sldId id="365" r:id="rId20"/>
    <p:sldId id="355" r:id="rId21"/>
    <p:sldId id="366" r:id="rId22"/>
    <p:sldId id="367" r:id="rId23"/>
    <p:sldId id="368" r:id="rId24"/>
  </p:sldIdLst>
  <p:sldSz cx="9144000" cy="6858000" type="screen4x3"/>
  <p:notesSz cx="6810375" cy="99425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33333"/>
    <a:srgbClr val="4D4D4D"/>
    <a:srgbClr val="4C4C4C"/>
    <a:srgbClr val="95030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7354" autoAdjust="0"/>
  </p:normalViewPr>
  <p:slideViewPr>
    <p:cSldViewPr>
      <p:cViewPr>
        <p:scale>
          <a:sx n="80" d="100"/>
          <a:sy n="80" d="100"/>
        </p:scale>
        <p:origin x="-1878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86" tIns="45793" rIns="91586" bIns="45793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9213" y="0"/>
            <a:ext cx="29511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86" tIns="45793" rIns="91586" bIns="4579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686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22813"/>
            <a:ext cx="4994275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86" tIns="45793" rIns="91586" bIns="457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Click to edit Master text styles</a:t>
            </a:r>
          </a:p>
          <a:p>
            <a:pPr lvl="1"/>
            <a:r>
              <a:rPr lang="nb-NO" noProof="0" smtClean="0"/>
              <a:t>Second level</a:t>
            </a:r>
          </a:p>
          <a:p>
            <a:pPr lvl="2"/>
            <a:r>
              <a:rPr lang="nb-NO" noProof="0" smtClean="0"/>
              <a:t>Third level</a:t>
            </a:r>
          </a:p>
          <a:p>
            <a:pPr lvl="3"/>
            <a:r>
              <a:rPr lang="nb-NO" noProof="0" smtClean="0"/>
              <a:t>Fourth level</a:t>
            </a:r>
          </a:p>
          <a:p>
            <a:pPr lvl="4"/>
            <a:r>
              <a:rPr lang="nb-NO" noProof="0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625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86" tIns="45793" rIns="91586" bIns="45793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9213" y="9445625"/>
            <a:ext cx="29511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86" tIns="45793" rIns="91586" bIns="4579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fld id="{600476DA-AEE3-4288-A37E-56AE9A004FA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altLang="nb-NO" smtClean="0">
                <a:latin typeface="Arial" charset="0"/>
              </a:rPr>
              <a:t>Vedtatt i Bergen bystyre 23. september</a:t>
            </a:r>
          </a:p>
          <a:p>
            <a:endParaRPr lang="nb-NO" altLang="nb-NO" smtClean="0">
              <a:latin typeface="Arial" charset="0"/>
            </a:endParaRPr>
          </a:p>
          <a:p>
            <a:r>
              <a:rPr lang="nb-NO" altLang="nb-NO" smtClean="0">
                <a:latin typeface="Arial" charset="0"/>
              </a:rPr>
              <a:t>Inspirasjon fra regjeringens og Oslo sin handlingsplan</a:t>
            </a:r>
          </a:p>
          <a:p>
            <a:endParaRPr lang="nb-NO" altLang="nb-NO" smtClean="0">
              <a:latin typeface="Arial" charset="0"/>
            </a:endParaRPr>
          </a:p>
          <a:p>
            <a:r>
              <a:rPr lang="nb-NO" altLang="nb-NO" smtClean="0">
                <a:latin typeface="Arial" charset="0"/>
              </a:rPr>
              <a:t>Utarbeidet i samarbeid mellom Bergen kommune, Hordaland politidistrikt, RVTS Vest og Hordaland fylkeskommune</a:t>
            </a:r>
          </a:p>
          <a:p>
            <a:endParaRPr lang="nb-NO" altLang="nb-NO" smtClean="0">
              <a:latin typeface="Arial" charset="0"/>
            </a:endParaRPr>
          </a:p>
        </p:txBody>
      </p:sp>
      <p:sp>
        <p:nvSpPr>
          <p:cNvPr id="3789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429669-0D22-4413-BE81-537A8822B6B2}" type="slidenum">
              <a:rPr lang="nb-NO" altLang="nb-NO" smtClean="0">
                <a:ea typeface="MS PGothic" pitchFamily="34" charset="-128"/>
              </a:rPr>
              <a:pPr/>
              <a:t>1</a:t>
            </a:fld>
            <a:endParaRPr lang="nb-NO" altLang="nb-NO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Plassholder for notat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nb-NO" altLang="nb-NO" dirty="0" smtClean="0">
                <a:latin typeface="Arial" charset="0"/>
              </a:rPr>
              <a:t>Konfliktrådet; samtaler og stormøter</a:t>
            </a:r>
          </a:p>
          <a:p>
            <a:pPr>
              <a:defRPr/>
            </a:pPr>
            <a:r>
              <a:rPr lang="nb-NO" altLang="nb-NO" dirty="0" smtClean="0">
                <a:latin typeface="Arial" charset="0"/>
              </a:rPr>
              <a:t>Tilbud til alle, uavhengig av alder</a:t>
            </a:r>
          </a:p>
          <a:p>
            <a:pPr>
              <a:defRPr/>
            </a:pPr>
            <a:r>
              <a:rPr lang="nb-NO" dirty="0" smtClean="0"/>
              <a:t>Konfliktrådet behandler både straffbare forhold og sivile konflikter. </a:t>
            </a:r>
          </a:p>
          <a:p>
            <a:pPr>
              <a:defRPr/>
            </a:pPr>
            <a:r>
              <a:rPr lang="nb-NO" dirty="0" smtClean="0"/>
              <a:t>I straffesaker er mekling et viktig alternativ til tradisjonelle straffereaksjoner</a:t>
            </a:r>
            <a:endParaRPr lang="nb-NO" altLang="nb-NO" dirty="0" smtClean="0">
              <a:latin typeface="Arial" charset="0"/>
            </a:endParaRPr>
          </a:p>
          <a:p>
            <a:pPr>
              <a:defRPr/>
            </a:pPr>
            <a:endParaRPr lang="nb-NO" altLang="nb-NO" dirty="0" smtClean="0">
              <a:latin typeface="Arial" charset="0"/>
            </a:endParaRPr>
          </a:p>
          <a:p>
            <a:pPr>
              <a:defRPr/>
            </a:pPr>
            <a:r>
              <a:rPr lang="nb-NO" altLang="nb-NO" dirty="0" smtClean="0">
                <a:latin typeface="Arial" charset="0"/>
              </a:rPr>
              <a:t>Gatemekling; </a:t>
            </a:r>
            <a:r>
              <a:rPr lang="nb-NO" altLang="nb-NO" dirty="0" err="1" smtClean="0">
                <a:latin typeface="Arial" charset="0"/>
              </a:rPr>
              <a:t>voldsforebyggende</a:t>
            </a:r>
            <a:r>
              <a:rPr lang="nb-NO" altLang="nb-NO" dirty="0" smtClean="0">
                <a:latin typeface="Arial" charset="0"/>
              </a:rPr>
              <a:t>, lære å løse konflikter uten vold</a:t>
            </a:r>
          </a:p>
          <a:p>
            <a:pPr defTabSz="915863">
              <a:defRPr/>
            </a:pPr>
            <a:r>
              <a:rPr lang="nb-NO" dirty="0" smtClean="0"/>
              <a:t>Gatemeglere som positive endringsagenter i sine egne miljøer. </a:t>
            </a:r>
          </a:p>
          <a:p>
            <a:pPr marL="228966" indent="-228966">
              <a:buFontTx/>
              <a:buAutoNum type="arabicPeriod"/>
              <a:defRPr/>
            </a:pPr>
            <a:r>
              <a:rPr lang="nb-NO" dirty="0" smtClean="0"/>
              <a:t>På </a:t>
            </a:r>
            <a:r>
              <a:rPr lang="nb-NO" b="1" dirty="0" smtClean="0"/>
              <a:t>Konfliktverkstedet</a:t>
            </a:r>
            <a:r>
              <a:rPr lang="nb-NO" dirty="0" smtClean="0"/>
              <a:t> øver deltakerne på å mestre egne konflikter</a:t>
            </a:r>
          </a:p>
          <a:p>
            <a:pPr marL="228966" indent="-228966">
              <a:buFontTx/>
              <a:buAutoNum type="arabicPeriod"/>
              <a:defRPr/>
            </a:pPr>
            <a:r>
              <a:rPr lang="nb-NO" dirty="0" smtClean="0"/>
              <a:t>På </a:t>
            </a:r>
            <a:r>
              <a:rPr lang="nb-NO" b="1" dirty="0" smtClean="0"/>
              <a:t>Meglingsverkstedet </a:t>
            </a:r>
            <a:r>
              <a:rPr lang="nb-NO" dirty="0" smtClean="0"/>
              <a:t>lærer deltagerne å megle i andres konflikter</a:t>
            </a:r>
          </a:p>
          <a:p>
            <a:pPr marL="228966" indent="-228966">
              <a:buFontTx/>
              <a:buAutoNum type="arabicPeriod"/>
              <a:defRPr/>
            </a:pPr>
            <a:r>
              <a:rPr lang="nb-NO" dirty="0" smtClean="0"/>
              <a:t>På </a:t>
            </a:r>
            <a:r>
              <a:rPr lang="nb-NO" b="1" dirty="0" smtClean="0"/>
              <a:t>Instruktørverkstedet </a:t>
            </a:r>
            <a:r>
              <a:rPr lang="nb-NO" dirty="0" smtClean="0"/>
              <a:t>blir deltagerne kvalifiserte som ungdomsinstruktører som leder konfliktverkstedene </a:t>
            </a:r>
            <a:endParaRPr lang="nb-NO" altLang="nb-NO" dirty="0" smtClean="0">
              <a:latin typeface="Arial" charset="0"/>
            </a:endParaRPr>
          </a:p>
          <a:p>
            <a:pPr>
              <a:defRPr/>
            </a:pPr>
            <a:endParaRPr lang="nb-NO" altLang="nb-NO" dirty="0" smtClean="0">
              <a:latin typeface="Arial" charset="0"/>
            </a:endParaRPr>
          </a:p>
        </p:txBody>
      </p:sp>
      <p:sp>
        <p:nvSpPr>
          <p:cNvPr id="47108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AF2AF6-5EB6-44D7-B485-D8DEE836F5F7}" type="slidenum">
              <a:rPr lang="nb-NO" altLang="nb-NO" smtClean="0">
                <a:ea typeface="MS PGothic" pitchFamily="34" charset="-128"/>
              </a:rPr>
              <a:pPr/>
              <a:t>14</a:t>
            </a:fld>
            <a:endParaRPr lang="nb-NO" altLang="nb-NO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altLang="nb-NO" smtClean="0">
                <a:latin typeface="Arial" charset="0"/>
              </a:rPr>
              <a:t>Benytte bekymringssamtalen i en videreutviklet utgave som et utgangspunkt for dialog med unge.</a:t>
            </a:r>
          </a:p>
          <a:p>
            <a:endParaRPr lang="nb-NO" altLang="nb-NO" smtClean="0">
              <a:latin typeface="Arial" charset="0"/>
            </a:endParaRPr>
          </a:p>
          <a:p>
            <a:r>
              <a:rPr lang="nb-NO" altLang="nb-NO" smtClean="0">
                <a:latin typeface="Arial" charset="0"/>
              </a:rPr>
              <a:t>Dette for å avklare og forebygge hatkriminalitet og voldelig ekstremisme. </a:t>
            </a:r>
          </a:p>
          <a:p>
            <a:endParaRPr lang="nb-NO" altLang="nb-NO" smtClean="0">
              <a:latin typeface="Arial" charset="0"/>
            </a:endParaRPr>
          </a:p>
          <a:p>
            <a:r>
              <a:rPr lang="nb-NO" altLang="nb-NO" smtClean="0">
                <a:latin typeface="Arial" charset="0"/>
              </a:rPr>
              <a:t>Politiet kan gjennomføre samtalen alene eller i samarbeid med personer og/eller instanser som er relevante i</a:t>
            </a:r>
          </a:p>
          <a:p>
            <a:r>
              <a:rPr lang="nb-NO" altLang="nb-NO" smtClean="0">
                <a:latin typeface="Arial" charset="0"/>
              </a:rPr>
              <a:t>hvert enkelt tilfelle.</a:t>
            </a:r>
          </a:p>
        </p:txBody>
      </p:sp>
      <p:sp>
        <p:nvSpPr>
          <p:cNvPr id="4813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85052D-893F-428C-98F2-4C546AF12F40}" type="slidenum">
              <a:rPr lang="nb-NO" altLang="nb-NO" smtClean="0">
                <a:ea typeface="MS PGothic" pitchFamily="34" charset="-128"/>
              </a:rPr>
              <a:pPr/>
              <a:t>15</a:t>
            </a:fld>
            <a:endParaRPr lang="nb-NO" altLang="nb-NO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Plassholder for notat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nb-NO" altLang="nb-NO" dirty="0" smtClean="0">
                <a:latin typeface="Arial" charset="0"/>
              </a:rPr>
              <a:t>Mentorordningen tilbys til personer som </a:t>
            </a:r>
          </a:p>
          <a:p>
            <a:pPr marL="171724" indent="-171724">
              <a:buFontTx/>
              <a:buChar char="-"/>
              <a:defRPr/>
            </a:pPr>
            <a:r>
              <a:rPr lang="nb-NO" altLang="nb-NO" dirty="0" smtClean="0">
                <a:latin typeface="Arial" charset="0"/>
              </a:rPr>
              <a:t>står i fare for å bli del av en radikaliseringsprosess</a:t>
            </a:r>
          </a:p>
          <a:p>
            <a:pPr marL="171724" indent="-171724">
              <a:buFontTx/>
              <a:buChar char="-"/>
              <a:defRPr/>
            </a:pPr>
            <a:r>
              <a:rPr lang="nb-NO" altLang="nb-NO" dirty="0" smtClean="0">
                <a:latin typeface="Arial" charset="0"/>
              </a:rPr>
              <a:t>har returnert fra irregulær krigføring</a:t>
            </a:r>
          </a:p>
          <a:p>
            <a:pPr marL="171724" indent="-171724">
              <a:buFontTx/>
              <a:buChar char="-"/>
              <a:defRPr/>
            </a:pPr>
            <a:r>
              <a:rPr lang="nb-NO" altLang="nb-NO" dirty="0" smtClean="0">
                <a:latin typeface="Arial" charset="0"/>
              </a:rPr>
              <a:t>er en del av ekstreme nettverk </a:t>
            </a:r>
          </a:p>
          <a:p>
            <a:pPr>
              <a:defRPr/>
            </a:pPr>
            <a:r>
              <a:rPr lang="nb-NO" altLang="nb-NO" dirty="0" smtClean="0">
                <a:latin typeface="Arial" charset="0"/>
              </a:rPr>
              <a:t>og til familier der en eller flere familiemedlemmer enten er del av eller på vei inn i ekstreme grupperinger.</a:t>
            </a:r>
          </a:p>
          <a:p>
            <a:pPr>
              <a:defRPr/>
            </a:pPr>
            <a:endParaRPr lang="nb-NO" altLang="nb-NO" dirty="0" smtClean="0">
              <a:latin typeface="Arial" charset="0"/>
            </a:endParaRPr>
          </a:p>
          <a:p>
            <a:pPr>
              <a:defRPr/>
            </a:pPr>
            <a:r>
              <a:rPr lang="nb-NO" altLang="nb-NO" dirty="0" smtClean="0">
                <a:latin typeface="Arial" charset="0"/>
              </a:rPr>
              <a:t>Utfordringen blir å identifisere disse personene</a:t>
            </a:r>
          </a:p>
          <a:p>
            <a:pPr>
              <a:defRPr/>
            </a:pPr>
            <a:endParaRPr lang="nb-NO" altLang="nb-NO" dirty="0" smtClean="0">
              <a:latin typeface="Arial" charset="0"/>
            </a:endParaRPr>
          </a:p>
          <a:p>
            <a:pPr>
              <a:defRPr/>
            </a:pPr>
            <a:r>
              <a:rPr lang="nb-NO" altLang="nb-NO" dirty="0" smtClean="0">
                <a:latin typeface="Arial" charset="0"/>
              </a:rPr>
              <a:t>Søkt tilskudd til dette arbeidet, men ikke fått tildeling. Vurdere intern finansiering eller utvikle innenfor budsjett</a:t>
            </a:r>
          </a:p>
          <a:p>
            <a:pPr>
              <a:defRPr/>
            </a:pPr>
            <a:endParaRPr lang="nb-NO" altLang="nb-NO" dirty="0" smtClean="0">
              <a:latin typeface="Arial" charset="0"/>
            </a:endParaRPr>
          </a:p>
        </p:txBody>
      </p:sp>
      <p:sp>
        <p:nvSpPr>
          <p:cNvPr id="49156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017BBF-9740-4918-B09A-69B79A0CC0EC}" type="slidenum">
              <a:rPr lang="nb-NO" altLang="nb-NO" smtClean="0">
                <a:ea typeface="MS PGothic" pitchFamily="34" charset="-128"/>
              </a:rPr>
              <a:pPr/>
              <a:t>16</a:t>
            </a:fld>
            <a:endParaRPr lang="nb-NO" altLang="nb-NO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altLang="nb-NO" smtClean="0">
                <a:latin typeface="Arial" charset="0"/>
              </a:rPr>
              <a:t>Denne veilederen skal lages snarlig av kontaktgruppe.</a:t>
            </a:r>
          </a:p>
          <a:p>
            <a:endParaRPr lang="nb-NO" altLang="nb-NO" smtClean="0">
              <a:latin typeface="Arial" charset="0"/>
            </a:endParaRPr>
          </a:p>
          <a:p>
            <a:r>
              <a:rPr lang="nb-NO" altLang="nb-NO" smtClean="0">
                <a:latin typeface="Arial" charset="0"/>
              </a:rPr>
              <a:t>Må vurdere grad av konkretisering; tilpasse spesifikt ift forebygging (førarbeid) og etterarbeid</a:t>
            </a:r>
          </a:p>
          <a:p>
            <a:endParaRPr lang="nb-NO" altLang="nb-NO" smtClean="0">
              <a:latin typeface="Arial" charset="0"/>
            </a:endParaRPr>
          </a:p>
          <a:p>
            <a:endParaRPr lang="nb-NO" altLang="nb-NO" smtClean="0">
              <a:latin typeface="Arial" charset="0"/>
            </a:endParaRPr>
          </a:p>
        </p:txBody>
      </p:sp>
      <p:sp>
        <p:nvSpPr>
          <p:cNvPr id="50180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1DFEDF-ACBD-468F-991E-A85DA5D784E9}" type="slidenum">
              <a:rPr lang="nb-NO" altLang="nb-NO" smtClean="0">
                <a:ea typeface="MS PGothic" pitchFamily="34" charset="-128"/>
              </a:rPr>
              <a:pPr/>
              <a:t>17</a:t>
            </a:fld>
            <a:endParaRPr lang="nb-NO" altLang="nb-NO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altLang="nb-NO" smtClean="0">
                <a:latin typeface="Arial" charset="0"/>
              </a:rPr>
              <a:t>Målet er gjennom  støtte og dialog å forebygge, resosialisere og avradikalisere.</a:t>
            </a:r>
          </a:p>
          <a:p>
            <a:endParaRPr lang="nb-NO" altLang="nb-NO" smtClean="0">
              <a:latin typeface="Arial" charset="0"/>
            </a:endParaRPr>
          </a:p>
          <a:p>
            <a:r>
              <a:rPr lang="nb-NO" altLang="nb-NO" smtClean="0">
                <a:latin typeface="Arial" charset="0"/>
              </a:rPr>
              <a:t>Det samarbeides nært med livssynsmedarbeidere i kriminalomsorgen.</a:t>
            </a:r>
          </a:p>
          <a:p>
            <a:endParaRPr lang="nb-NO" altLang="nb-NO" smtClean="0">
              <a:latin typeface="Arial" charset="0"/>
            </a:endParaRPr>
          </a:p>
          <a:p>
            <a:r>
              <a:rPr lang="nb-NO" altLang="nb-NO" smtClean="0">
                <a:latin typeface="Arial" charset="0"/>
              </a:rPr>
              <a:t>Christian (fredag)</a:t>
            </a:r>
          </a:p>
        </p:txBody>
      </p:sp>
      <p:sp>
        <p:nvSpPr>
          <p:cNvPr id="51204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2D0701-F1AD-486C-89C7-3EA9CAE95C97}" type="slidenum">
              <a:rPr lang="nb-NO" altLang="nb-NO" smtClean="0">
                <a:ea typeface="MS PGothic" pitchFamily="34" charset="-128"/>
              </a:rPr>
              <a:pPr/>
              <a:t>19</a:t>
            </a:fld>
            <a:endParaRPr lang="nb-NO" altLang="nb-NO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altLang="nb-NO" smtClean="0">
                <a:latin typeface="Arial" charset="0"/>
              </a:rPr>
              <a:t>Informasjon spres svært hurtig</a:t>
            </a:r>
          </a:p>
          <a:p>
            <a:endParaRPr lang="nb-NO" altLang="nb-NO" smtClean="0">
              <a:latin typeface="Arial" charset="0"/>
            </a:endParaRPr>
          </a:p>
          <a:p>
            <a:r>
              <a:rPr lang="nb-NO" altLang="nb-NO" smtClean="0">
                <a:latin typeface="Arial" charset="0"/>
              </a:rPr>
              <a:t>Utfordring å skille ut potensielle trusselaktører</a:t>
            </a:r>
          </a:p>
          <a:p>
            <a:endParaRPr lang="nb-NO" altLang="nb-NO" smtClean="0">
              <a:latin typeface="Arial" charset="0"/>
            </a:endParaRPr>
          </a:p>
          <a:p>
            <a:r>
              <a:rPr lang="nb-NO" altLang="nb-NO" smtClean="0">
                <a:latin typeface="Arial" charset="0"/>
              </a:rPr>
              <a:t>Ekstremistiske budskap kan enkelt nå personer i randsonen av ekstreme miljø og som er lett påvirkelige</a:t>
            </a:r>
          </a:p>
          <a:p>
            <a:endParaRPr lang="nb-NO" altLang="nb-NO" smtClean="0">
              <a:latin typeface="Arial" charset="0"/>
            </a:endParaRPr>
          </a:p>
          <a:p>
            <a:endParaRPr lang="nb-NO" altLang="nb-NO" smtClean="0">
              <a:latin typeface="Arial" charset="0"/>
            </a:endParaRPr>
          </a:p>
        </p:txBody>
      </p:sp>
      <p:sp>
        <p:nvSpPr>
          <p:cNvPr id="52228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608EE6-9E90-4305-B391-E797DAFAA831}" type="slidenum">
              <a:rPr lang="nb-NO" altLang="nb-NO" smtClean="0">
                <a:ea typeface="MS PGothic" pitchFamily="34" charset="-128"/>
              </a:rPr>
              <a:pPr/>
              <a:t>20</a:t>
            </a:fld>
            <a:endParaRPr lang="nb-NO" altLang="nb-NO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altLang="nb-NO" smtClean="0">
                <a:latin typeface="Arial" charset="0"/>
              </a:rPr>
              <a:t>SLT i praksis mest fokus på rus</a:t>
            </a:r>
          </a:p>
          <a:p>
            <a:endParaRPr lang="nb-NO" altLang="nb-NO" smtClean="0">
              <a:latin typeface="Arial" charset="0"/>
            </a:endParaRPr>
          </a:p>
          <a:p>
            <a:r>
              <a:rPr lang="nb-NO" altLang="nb-NO" smtClean="0">
                <a:latin typeface="Arial" charset="0"/>
              </a:rPr>
              <a:t>Har nå også fokus på yngre barn og unge (0-13 år); vurdere tidlig fokus og innsats i barnehage og skole</a:t>
            </a:r>
          </a:p>
        </p:txBody>
      </p:sp>
      <p:sp>
        <p:nvSpPr>
          <p:cNvPr id="5325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47E40C-5EBF-46EE-8954-0C8B96A0B0B8}" type="slidenum">
              <a:rPr lang="nb-NO" altLang="nb-NO" smtClean="0">
                <a:ea typeface="MS PGothic" pitchFamily="34" charset="-128"/>
              </a:rPr>
              <a:pPr/>
              <a:t>21</a:t>
            </a:fld>
            <a:endParaRPr lang="nb-NO" altLang="nb-NO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b-NO" altLang="nb-NO" smtClean="0">
              <a:latin typeface="Arial" charset="0"/>
            </a:endParaRPr>
          </a:p>
        </p:txBody>
      </p:sp>
      <p:sp>
        <p:nvSpPr>
          <p:cNvPr id="54276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18997B-363A-4C1E-BD87-2EC63061CC27}" type="slidenum">
              <a:rPr lang="nb-NO" altLang="nb-NO" smtClean="0">
                <a:ea typeface="MS PGothic" pitchFamily="34" charset="-128"/>
              </a:rPr>
              <a:pPr/>
              <a:t>22</a:t>
            </a:fld>
            <a:endParaRPr lang="nb-NO" altLang="nb-NO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b-NO" altLang="nb-NO" smtClean="0">
              <a:latin typeface="Arial" charset="0"/>
            </a:endParaRPr>
          </a:p>
        </p:txBody>
      </p:sp>
      <p:sp>
        <p:nvSpPr>
          <p:cNvPr id="55300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A0211E-CD6B-4A54-BFE5-3D6E8D031F64}" type="slidenum">
              <a:rPr lang="nb-NO" altLang="nb-NO" smtClean="0">
                <a:ea typeface="MS PGothic" pitchFamily="34" charset="-128"/>
              </a:rPr>
              <a:pPr/>
              <a:t>23</a:t>
            </a:fld>
            <a:endParaRPr lang="nb-NO" altLang="nb-NO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altLang="nb-NO" smtClean="0">
                <a:latin typeface="Arial" charset="0"/>
              </a:rPr>
              <a:t>Generelt en stabil sikkerhetssituasjon i Bergen og Hordaland. </a:t>
            </a:r>
          </a:p>
          <a:p>
            <a:endParaRPr lang="nb-NO" altLang="nb-NO" smtClean="0">
              <a:latin typeface="Arial" charset="0"/>
            </a:endParaRPr>
          </a:p>
          <a:p>
            <a:r>
              <a:rPr lang="nb-NO" altLang="nb-NO" smtClean="0">
                <a:latin typeface="Arial" charset="0"/>
              </a:rPr>
              <a:t>Men situasjonen i andre deler av verden – ytterligere aktualisert i det siste – følge med miljøer, grupper og personer i vårt nærmiljø. </a:t>
            </a:r>
          </a:p>
          <a:p>
            <a:endParaRPr lang="nb-NO" altLang="nb-NO" smtClean="0">
              <a:latin typeface="Arial" charset="0"/>
            </a:endParaRPr>
          </a:p>
          <a:p>
            <a:r>
              <a:rPr lang="nb-NO" altLang="nb-NO" smtClean="0">
                <a:latin typeface="Arial" charset="0"/>
              </a:rPr>
              <a:t>Planen tar for seg hvordan forebygge radikaliseringsprosesser og gi hjelp til personer som kan stå i fare for å bli radikalisert.</a:t>
            </a:r>
          </a:p>
          <a:p>
            <a:endParaRPr lang="nb-NO" altLang="nb-NO" smtClean="0">
              <a:latin typeface="Arial" charset="0"/>
            </a:endParaRPr>
          </a:p>
          <a:p>
            <a:r>
              <a:rPr lang="nb-NO" altLang="nb-NO" smtClean="0">
                <a:latin typeface="Arial" charset="0"/>
              </a:rPr>
              <a:t>Fange opp så tidlig som mulig, med tiltak som virker.</a:t>
            </a:r>
          </a:p>
          <a:p>
            <a:endParaRPr lang="nb-NO" altLang="nb-NO" smtClean="0">
              <a:latin typeface="Arial" charset="0"/>
            </a:endParaRPr>
          </a:p>
          <a:p>
            <a:r>
              <a:rPr lang="nb-NO" altLang="nb-NO" smtClean="0">
                <a:latin typeface="Arial" charset="0"/>
              </a:rPr>
              <a:t>Forebygging i et bredt perspektiv handler om å sikre gode oppvekstvilkår for barn og unge, bekjempe fattigdom, samt å arbeide for at alle, uavhengig av bakgrunn, skal oppleve tilhørighet og beskyttes mot diskriminiering – forebygge utenforskap (Christian si mer om på fredag)</a:t>
            </a:r>
          </a:p>
        </p:txBody>
      </p:sp>
      <p:sp>
        <p:nvSpPr>
          <p:cNvPr id="38916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00F32F-6EE2-4DA7-A873-86B7376480EF}" type="slidenum">
              <a:rPr lang="nb-NO" altLang="nb-NO" smtClean="0">
                <a:ea typeface="MS PGothic" pitchFamily="34" charset="-128"/>
              </a:rPr>
              <a:pPr/>
              <a:t>2</a:t>
            </a:fld>
            <a:endParaRPr lang="nb-NO" altLang="nb-NO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altLang="nb-NO" smtClean="0">
                <a:latin typeface="Arial" charset="0"/>
              </a:rPr>
              <a:t>Fokus på forebygging – generelt og spesifikt på personer i risikosonen.</a:t>
            </a:r>
          </a:p>
          <a:p>
            <a:endParaRPr lang="nb-NO" altLang="nb-NO" smtClean="0">
              <a:latin typeface="Arial" charset="0"/>
            </a:endParaRPr>
          </a:p>
          <a:p>
            <a:r>
              <a:rPr lang="nb-NO" altLang="nb-NO" smtClean="0">
                <a:latin typeface="Arial" charset="0"/>
              </a:rPr>
              <a:t>Suksessfaktor: tverrfaglig/-etatlig arbeid – og ressurser (…?)</a:t>
            </a:r>
          </a:p>
          <a:p>
            <a:endParaRPr lang="nb-NO" altLang="nb-NO" smtClean="0">
              <a:latin typeface="Arial" charset="0"/>
            </a:endParaRPr>
          </a:p>
          <a:p>
            <a:r>
              <a:rPr lang="nb-NO" altLang="nb-NO" smtClean="0">
                <a:latin typeface="Arial" charset="0"/>
              </a:rPr>
              <a:t>Arbeidet her må ses i sammenheng med etablerte samarbeidsstrukturer for  kriminalitetsforebyggende arbeid i Bergen (SLT)</a:t>
            </a:r>
          </a:p>
          <a:p>
            <a:endParaRPr lang="nb-NO" altLang="nb-NO" smtClean="0">
              <a:latin typeface="Arial" charset="0"/>
            </a:endParaRPr>
          </a:p>
          <a:p>
            <a:r>
              <a:rPr lang="nb-NO" altLang="nb-NO" smtClean="0">
                <a:latin typeface="Arial" charset="0"/>
              </a:rPr>
              <a:t>1 Politiråd; samordner strategisk</a:t>
            </a:r>
          </a:p>
          <a:p>
            <a:r>
              <a:rPr lang="nb-NO" altLang="nb-NO" smtClean="0">
                <a:latin typeface="Arial" charset="0"/>
              </a:rPr>
              <a:t>2 Sentralt fagråd; praktisk koordinering av innsatsen mot barn og unge i risiko</a:t>
            </a:r>
          </a:p>
          <a:p>
            <a:r>
              <a:rPr lang="nb-NO" altLang="nb-NO" smtClean="0">
                <a:latin typeface="Arial" charset="0"/>
              </a:rPr>
              <a:t>3 Tverrfaglige ressursgrupper i hver bydel; oppmerksomhet mot grupper og miljøer som har behov for tverrfaglig innsats</a:t>
            </a:r>
          </a:p>
          <a:p>
            <a:endParaRPr lang="nb-NO" altLang="nb-NO" smtClean="0">
              <a:latin typeface="Arial" charset="0"/>
            </a:endParaRPr>
          </a:p>
          <a:p>
            <a:endParaRPr lang="nb-NO" altLang="nb-NO" smtClean="0">
              <a:latin typeface="Arial" charset="0"/>
            </a:endParaRPr>
          </a:p>
          <a:p>
            <a:endParaRPr lang="nb-NO" altLang="nb-NO" smtClean="0">
              <a:latin typeface="Arial" charset="0"/>
            </a:endParaRPr>
          </a:p>
        </p:txBody>
      </p:sp>
      <p:sp>
        <p:nvSpPr>
          <p:cNvPr id="39940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75247E-654D-4DCC-A750-6271F11D5A09}" type="slidenum">
              <a:rPr lang="nb-NO" altLang="nb-NO" smtClean="0">
                <a:ea typeface="MS PGothic" pitchFamily="34" charset="-128"/>
              </a:rPr>
              <a:pPr/>
              <a:t>3</a:t>
            </a:fld>
            <a:endParaRPr lang="nb-NO" altLang="nb-NO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altLang="nb-NO" smtClean="0">
                <a:latin typeface="Arial" charset="0"/>
              </a:rPr>
              <a:t>1 Prosessen kan være kompleks med mange faktorer som spiller inn eller mer enkel hvor noen få faktorer blir avgjørende</a:t>
            </a:r>
          </a:p>
          <a:p>
            <a:r>
              <a:rPr lang="nb-NO" altLang="nb-NO" smtClean="0">
                <a:latin typeface="Arial" charset="0"/>
              </a:rPr>
              <a:t>Virkemiddelet, altså viljen til å bruke vold, som står sentralt og målet helliger midlene</a:t>
            </a:r>
          </a:p>
          <a:p>
            <a:endParaRPr lang="nb-NO" altLang="nb-NO" smtClean="0">
              <a:latin typeface="Arial" charset="0"/>
            </a:endParaRPr>
          </a:p>
          <a:p>
            <a:r>
              <a:rPr lang="nb-NO" altLang="nb-NO" smtClean="0">
                <a:latin typeface="Arial" charset="0"/>
              </a:rPr>
              <a:t>2 Voldelig ekstremisme kan være hatkriminalitet, men også trusler og skadeverk</a:t>
            </a:r>
          </a:p>
          <a:p>
            <a:r>
              <a:rPr lang="nb-NO" altLang="nb-NO" smtClean="0">
                <a:latin typeface="Arial" charset="0"/>
              </a:rPr>
              <a:t>Hatkriminalitet inn i den nye straffeloven som i 2006</a:t>
            </a:r>
          </a:p>
          <a:p>
            <a:endParaRPr lang="nb-NO" altLang="nb-NO" smtClean="0">
              <a:latin typeface="Arial" charset="0"/>
            </a:endParaRPr>
          </a:p>
          <a:p>
            <a:r>
              <a:rPr lang="nb-NO" altLang="nb-NO" smtClean="0">
                <a:latin typeface="Arial" charset="0"/>
              </a:rPr>
              <a:t>3 Kan skje innen alle typer ideologier eller politiske retninger</a:t>
            </a:r>
          </a:p>
          <a:p>
            <a:endParaRPr lang="nb-NO" altLang="nb-NO" smtClean="0">
              <a:latin typeface="Arial" charset="0"/>
            </a:endParaRPr>
          </a:p>
          <a:p>
            <a:r>
              <a:rPr lang="nb-NO" altLang="nb-NO" smtClean="0">
                <a:latin typeface="Arial" charset="0"/>
              </a:rPr>
              <a:t>4 Få programmer i Norge per i dag som benyttes mot avradikalisering, men det forskes på området. Ofte individbaserte løsninger</a:t>
            </a:r>
          </a:p>
        </p:txBody>
      </p:sp>
      <p:sp>
        <p:nvSpPr>
          <p:cNvPr id="40964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44CF9A-3FD0-4A0A-8BCF-A573B692EFB9}" type="slidenum">
              <a:rPr lang="nb-NO" altLang="nb-NO" smtClean="0">
                <a:ea typeface="MS PGothic" pitchFamily="34" charset="-128"/>
              </a:rPr>
              <a:pPr/>
              <a:t>4</a:t>
            </a:fld>
            <a:endParaRPr lang="nb-NO" altLang="nb-NO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altLang="nb-NO" smtClean="0">
                <a:latin typeface="Arial" charset="0"/>
              </a:rPr>
              <a:t>Sissel Bekkevold ut, Christian Stoutland ivaretar forebyggingsfunksjonen – generelt og spesielt</a:t>
            </a:r>
          </a:p>
          <a:p>
            <a:endParaRPr lang="nb-NO" altLang="nb-NO" smtClean="0">
              <a:latin typeface="Arial" charset="0"/>
            </a:endParaRPr>
          </a:p>
          <a:p>
            <a:r>
              <a:rPr lang="nb-NO" altLang="nb-NO" smtClean="0">
                <a:latin typeface="Arial" charset="0"/>
              </a:rPr>
              <a:t>Den diskret og ikke-kriminelle adferden som preger mange i en radikaliseringsprosess gjør dette utfordrende å identifisere eller overvåke for politi og andre aktører.</a:t>
            </a:r>
          </a:p>
          <a:p>
            <a:endParaRPr lang="nb-NO" altLang="nb-NO" smtClean="0">
              <a:latin typeface="Arial" charset="0"/>
            </a:endParaRPr>
          </a:p>
          <a:p>
            <a:r>
              <a:rPr lang="nb-NO" altLang="nb-NO" smtClean="0">
                <a:latin typeface="Arial" charset="0"/>
              </a:rPr>
              <a:t>Mye skjer «skjult» på internett og prosesser kan skje raskt</a:t>
            </a:r>
          </a:p>
          <a:p>
            <a:endParaRPr lang="nb-NO" altLang="nb-NO" smtClean="0">
              <a:latin typeface="Arial" charset="0"/>
            </a:endParaRPr>
          </a:p>
          <a:p>
            <a:r>
              <a:rPr lang="nb-NO" altLang="nb-NO" smtClean="0">
                <a:latin typeface="Arial" charset="0"/>
              </a:rPr>
              <a:t>PST: åpen for kontakt v/uro og bekymring</a:t>
            </a:r>
          </a:p>
        </p:txBody>
      </p:sp>
      <p:sp>
        <p:nvSpPr>
          <p:cNvPr id="41988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264F64-55B5-4B6D-A0EB-A041BEA1A6D0}" type="slidenum">
              <a:rPr lang="nb-NO" altLang="nb-NO" smtClean="0">
                <a:ea typeface="MS PGothic" pitchFamily="34" charset="-128"/>
              </a:rPr>
              <a:pPr/>
              <a:t>6</a:t>
            </a:fld>
            <a:endParaRPr lang="nb-NO" altLang="nb-NO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altLang="nb-NO" smtClean="0">
                <a:latin typeface="Arial" charset="0"/>
              </a:rPr>
              <a:t>Ledes av Bergen kommune. </a:t>
            </a:r>
          </a:p>
          <a:p>
            <a:endParaRPr lang="nb-NO" altLang="nb-NO" smtClean="0">
              <a:latin typeface="Arial" charset="0"/>
            </a:endParaRPr>
          </a:p>
          <a:p>
            <a:r>
              <a:rPr lang="nb-NO" altLang="nb-NO" smtClean="0">
                <a:latin typeface="Arial" charset="0"/>
              </a:rPr>
              <a:t>Ett møte gjennomført </a:t>
            </a:r>
          </a:p>
          <a:p>
            <a:endParaRPr lang="nb-NO" altLang="nb-NO" smtClean="0">
              <a:latin typeface="Arial" charset="0"/>
            </a:endParaRPr>
          </a:p>
          <a:p>
            <a:r>
              <a:rPr lang="nb-NO" altLang="nb-NO" smtClean="0">
                <a:latin typeface="Arial" charset="0"/>
              </a:rPr>
              <a:t>Invitert til rektormøte vgs (Solstrand) </a:t>
            </a:r>
          </a:p>
          <a:p>
            <a:endParaRPr lang="nb-NO" altLang="nb-NO" smtClean="0">
              <a:latin typeface="Arial" charset="0"/>
            </a:endParaRPr>
          </a:p>
          <a:p>
            <a:r>
              <a:rPr lang="nb-NO" altLang="nb-NO" smtClean="0">
                <a:latin typeface="Arial" charset="0"/>
              </a:rPr>
              <a:t>Elisabeth Harnes</a:t>
            </a:r>
          </a:p>
          <a:p>
            <a:endParaRPr lang="nb-NO" altLang="nb-NO" smtClean="0">
              <a:latin typeface="Arial" charset="0"/>
            </a:endParaRPr>
          </a:p>
        </p:txBody>
      </p:sp>
      <p:sp>
        <p:nvSpPr>
          <p:cNvPr id="4301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823113-2C33-421D-82CA-51298BEAED70}" type="slidenum">
              <a:rPr lang="nb-NO" altLang="nb-NO" smtClean="0">
                <a:ea typeface="MS PGothic" pitchFamily="34" charset="-128"/>
              </a:rPr>
              <a:pPr/>
              <a:t>7</a:t>
            </a:fld>
            <a:endParaRPr lang="nb-NO" altLang="nb-NO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altLang="nb-NO" smtClean="0">
                <a:latin typeface="Arial" charset="0"/>
              </a:rPr>
              <a:t>Opprette samarbeidsforum (inkl fylkeskommune, evt andre statlige aktører)</a:t>
            </a:r>
          </a:p>
          <a:p>
            <a:endParaRPr lang="nb-NO" altLang="nb-NO" smtClean="0">
              <a:latin typeface="Arial" charset="0"/>
            </a:endParaRPr>
          </a:p>
          <a:p>
            <a:r>
              <a:rPr lang="nb-NO" altLang="nb-NO" smtClean="0">
                <a:latin typeface="Arial" charset="0"/>
              </a:rPr>
              <a:t>Kontakt med Koranskolen</a:t>
            </a:r>
          </a:p>
          <a:p>
            <a:endParaRPr lang="nb-NO" altLang="nb-NO" smtClean="0">
              <a:latin typeface="Arial" charset="0"/>
            </a:endParaRPr>
          </a:p>
          <a:p>
            <a:r>
              <a:rPr lang="nb-NO" altLang="nb-NO" smtClean="0">
                <a:latin typeface="Arial" charset="0"/>
              </a:rPr>
              <a:t>Møte gjennomført med sunnimuslimene (m/komm.dir og byråd)</a:t>
            </a:r>
          </a:p>
          <a:p>
            <a:endParaRPr lang="nb-NO" altLang="nb-NO" smtClean="0">
              <a:latin typeface="Arial" charset="0"/>
            </a:endParaRPr>
          </a:p>
          <a:p>
            <a:r>
              <a:rPr lang="nb-NO" altLang="nb-NO" smtClean="0">
                <a:latin typeface="Arial" charset="0"/>
              </a:rPr>
              <a:t>Treffpunkt med somalske damer</a:t>
            </a:r>
          </a:p>
        </p:txBody>
      </p:sp>
      <p:sp>
        <p:nvSpPr>
          <p:cNvPr id="44036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A7CD4A-9CBB-449F-A9C6-0FEACAE324A0}" type="slidenum">
              <a:rPr lang="nb-NO" altLang="nb-NO" smtClean="0">
                <a:ea typeface="MS PGothic" pitchFamily="34" charset="-128"/>
              </a:rPr>
              <a:pPr/>
              <a:t>8</a:t>
            </a:fld>
            <a:endParaRPr lang="nb-NO" altLang="nb-NO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altLang="nb-NO" smtClean="0">
                <a:latin typeface="Arial" charset="0"/>
              </a:rPr>
              <a:t>I skolene er det fokus på trygge og inkluderende læringsmiljø </a:t>
            </a:r>
          </a:p>
          <a:p>
            <a:endParaRPr lang="nb-NO" altLang="nb-NO" smtClean="0">
              <a:latin typeface="Arial" charset="0"/>
            </a:endParaRPr>
          </a:p>
          <a:p>
            <a:r>
              <a:rPr lang="nb-NO" altLang="nb-NO" smtClean="0">
                <a:latin typeface="Arial" charset="0"/>
              </a:rPr>
              <a:t>Utekontakten driver oppsøkende innsats mot sårbare ungdomsmiljøer. </a:t>
            </a:r>
          </a:p>
          <a:p>
            <a:endParaRPr lang="nb-NO" altLang="nb-NO" smtClean="0">
              <a:latin typeface="Arial" charset="0"/>
            </a:endParaRPr>
          </a:p>
          <a:p>
            <a:r>
              <a:rPr lang="nb-NO" altLang="nb-NO" smtClean="0">
                <a:latin typeface="Arial" charset="0"/>
              </a:rPr>
              <a:t>Det er viktig at aktørene som jobber med ungdom i risikosonen har kompetanse på temaet radikalisering </a:t>
            </a:r>
          </a:p>
          <a:p>
            <a:endParaRPr lang="nb-NO" altLang="nb-NO" smtClean="0">
              <a:latin typeface="Arial" charset="0"/>
            </a:endParaRPr>
          </a:p>
          <a:p>
            <a:r>
              <a:rPr lang="nb-NO" altLang="nb-NO" smtClean="0">
                <a:latin typeface="Arial" charset="0"/>
              </a:rPr>
              <a:t>Kan være viktig når vi nå skal bosette mange flyktninger.</a:t>
            </a:r>
          </a:p>
          <a:p>
            <a:endParaRPr lang="nb-NO" altLang="nb-NO" smtClean="0">
              <a:latin typeface="Arial" charset="0"/>
            </a:endParaRPr>
          </a:p>
          <a:p>
            <a:r>
              <a:rPr lang="nb-NO" altLang="nb-NO" smtClean="0">
                <a:latin typeface="Arial" charset="0"/>
              </a:rPr>
              <a:t>PS! Utfordring å ikke tenke for «smalt» og ensidig. Kombinasjon generelt og konkret ift risikoutvikling</a:t>
            </a:r>
          </a:p>
          <a:p>
            <a:endParaRPr lang="nb-NO" altLang="nb-NO" smtClean="0">
              <a:latin typeface="Arial" charset="0"/>
            </a:endParaRPr>
          </a:p>
          <a:p>
            <a:r>
              <a:rPr lang="nb-NO" altLang="nb-NO" smtClean="0">
                <a:latin typeface="Arial" charset="0"/>
              </a:rPr>
              <a:t>Bergen kommune skal i sine prioriteringer og forvalting av tiltak og tilskuddsordninger legge vekt på inkludering og forebygging av utenforskap (tiltak 11)</a:t>
            </a:r>
          </a:p>
          <a:p>
            <a:endParaRPr lang="nb-NO" altLang="nb-NO" smtClean="0">
              <a:latin typeface="Arial" charset="0"/>
            </a:endParaRPr>
          </a:p>
        </p:txBody>
      </p:sp>
      <p:sp>
        <p:nvSpPr>
          <p:cNvPr id="45060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45F8A3-C426-4C2D-88F2-7E2DBE8C7936}" type="slidenum">
              <a:rPr lang="nb-NO" altLang="nb-NO" smtClean="0">
                <a:ea typeface="MS PGothic" pitchFamily="34" charset="-128"/>
              </a:rPr>
              <a:pPr/>
              <a:t>11</a:t>
            </a:fld>
            <a:endParaRPr lang="nb-NO" altLang="nb-NO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Plassholder for notat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nb-NO" altLang="nb-NO" dirty="0" smtClean="0">
                <a:latin typeface="Arial" charset="0"/>
              </a:rPr>
              <a:t>Implementeres i relevante kompetansemål ungdomsskole og videregående skole</a:t>
            </a:r>
          </a:p>
          <a:p>
            <a:pPr>
              <a:defRPr/>
            </a:pPr>
            <a:endParaRPr lang="nb-NO" altLang="nb-NO" dirty="0" smtClean="0">
              <a:latin typeface="Arial" charset="0"/>
            </a:endParaRPr>
          </a:p>
          <a:p>
            <a:pPr marL="171724" indent="-171724">
              <a:buFontTx/>
              <a:buChar char="-"/>
              <a:defRPr/>
            </a:pPr>
            <a:r>
              <a:rPr lang="nb-NO" altLang="nb-NO" dirty="0" smtClean="0">
                <a:latin typeface="Arial" charset="0"/>
              </a:rPr>
              <a:t>refleksjon hos elever</a:t>
            </a:r>
          </a:p>
          <a:p>
            <a:pPr marL="171724" indent="-171724">
              <a:buFontTx/>
              <a:buChar char="-"/>
              <a:defRPr/>
            </a:pPr>
            <a:r>
              <a:rPr lang="nb-NO" altLang="nb-NO" dirty="0" smtClean="0">
                <a:latin typeface="Arial" charset="0"/>
              </a:rPr>
              <a:t>gi læreren mulighet til å fange opp eventuelle tegn på radikalisering og voldelig ekstremisme. </a:t>
            </a:r>
          </a:p>
          <a:p>
            <a:pPr>
              <a:defRPr/>
            </a:pPr>
            <a:endParaRPr lang="nb-NO" altLang="nb-NO" dirty="0" smtClean="0">
              <a:latin typeface="Arial" charset="0"/>
            </a:endParaRPr>
          </a:p>
          <a:p>
            <a:pPr>
              <a:defRPr/>
            </a:pPr>
            <a:r>
              <a:rPr lang="nb-NO" altLang="nb-NO" dirty="0" smtClean="0">
                <a:latin typeface="Arial" charset="0"/>
              </a:rPr>
              <a:t>RVTS laget undervisningsmateriell, men ikke budsjett til å implementere)</a:t>
            </a:r>
          </a:p>
          <a:p>
            <a:pPr>
              <a:defRPr/>
            </a:pPr>
            <a:endParaRPr lang="nb-NO" altLang="nb-NO" dirty="0" smtClean="0">
              <a:latin typeface="Arial" charset="0"/>
            </a:endParaRPr>
          </a:p>
          <a:p>
            <a:pPr>
              <a:defRPr/>
            </a:pPr>
            <a:r>
              <a:rPr lang="nb-NO" altLang="nb-NO" dirty="0" smtClean="0">
                <a:latin typeface="Arial" charset="0"/>
              </a:rPr>
              <a:t>Nygård skole har kompetanse</a:t>
            </a:r>
          </a:p>
        </p:txBody>
      </p:sp>
      <p:sp>
        <p:nvSpPr>
          <p:cNvPr id="46084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8A7B03-36A6-4E95-AE79-D38B88D6DF7F}" type="slidenum">
              <a:rPr lang="nb-NO" altLang="nb-NO" smtClean="0">
                <a:ea typeface="MS PGothic" pitchFamily="34" charset="-128"/>
              </a:rPr>
              <a:pPr/>
              <a:t>12</a:t>
            </a:fld>
            <a:endParaRPr lang="nb-NO" altLang="nb-NO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Click to edit Master subtitle style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DEB23-87CF-4B63-9B73-6CB6B46ECE42}" type="datetime1">
              <a:rPr lang="nb-NO"/>
              <a:pPr>
                <a:defRPr/>
              </a:pPr>
              <a:t>07.01.2016</a:t>
            </a:fld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Byrådsavd. for næring, eiendomsforvaltning og samferdsel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737BB-9277-458E-83B8-538B31A7D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045C6-A5BD-4A41-A88A-84397BB2F0FF}" type="datetime1">
              <a:rPr lang="nb-NO"/>
              <a:pPr>
                <a:defRPr/>
              </a:pPr>
              <a:t>07.01.2016</a:t>
            </a:fld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Byrådsavd. for næring, eiendomsforvaltning og samferdsel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B6320-231D-4F2E-B4DC-7D5FEFB75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70384-72C1-48ED-9CE9-ADA9021F0B6D}" type="datetime1">
              <a:rPr lang="nb-NO"/>
              <a:pPr>
                <a:defRPr/>
              </a:pPr>
              <a:t>07.01.2016</a:t>
            </a:fld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Byrådsavd. for næring, eiendomsforvaltning og samferdsel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53BDA-B1E9-4D65-A547-383504CDF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97056-F874-4E24-AF62-433AAAC8C4A2}" type="datetime1">
              <a:rPr lang="nb-NO"/>
              <a:pPr>
                <a:defRPr/>
              </a:pPr>
              <a:t>07.01.2016</a:t>
            </a:fld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Byrådsavd. for næring, eiendomsforvaltning og samferdsel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C902F-526F-48CC-940A-64080E160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090C4-57F3-4469-923C-3A50DCC7F84B}" type="datetime1">
              <a:rPr lang="nb-NO"/>
              <a:pPr>
                <a:defRPr/>
              </a:pPr>
              <a:t>07.01.2016</a:t>
            </a:fld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Byrådsavd. for næring, eiendomsforvaltning og samferdsel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B6DE3-718D-46F3-A486-7B4E89ED2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628F7-F06B-4621-8A54-766F7EF05075}" type="datetime1">
              <a:rPr lang="nb-NO"/>
              <a:pPr>
                <a:defRPr/>
              </a:pPr>
              <a:t>07.01.2016</a:t>
            </a:fld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Byrådsavd. for næring, eiendomsforvaltning og samferdsel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468F4-6EF1-4CB8-82EE-1E8E1EF86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9162B-764A-499F-891F-1B76F3C315AD}" type="datetime1">
              <a:rPr lang="nb-NO"/>
              <a:pPr>
                <a:defRPr/>
              </a:pPr>
              <a:t>07.01.2016</a:t>
            </a:fld>
            <a:endParaRPr lang="nb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Byrådsavd. for næring, eiendomsforvaltning og samferdsel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5A592-AFC8-494D-AA21-8E448D408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5332E-3727-4203-962D-66DFE3E9C69A}" type="datetime1">
              <a:rPr lang="nb-NO"/>
              <a:pPr>
                <a:defRPr/>
              </a:pPr>
              <a:t>07.01.2016</a:t>
            </a:fld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Byrådsavd. for næring, eiendomsforvaltning og samferdsel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71A32-2470-47D6-80C7-ED5A7116A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46354-99AF-4215-9B22-E895B5BA1165}" type="datetime1">
              <a:rPr lang="nb-NO"/>
              <a:pPr>
                <a:defRPr/>
              </a:pPr>
              <a:t>07.01.2016</a:t>
            </a:fld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Byrådsavd. for næring, eiendomsforvaltning og samferdsel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5DB12-E5BE-488F-87DB-D8A4226C0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019E4-555C-4C27-8FB7-6B8C0A4FAF27}" type="datetime1">
              <a:rPr lang="nb-NO"/>
              <a:pPr>
                <a:defRPr/>
              </a:pPr>
              <a:t>07.01.2016</a:t>
            </a:fld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Byrådsavd. for næring, eiendomsforvaltning og samferdsel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0611E-96DE-4BCD-ABBF-CE357FAC8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77917-B5A6-49C8-A2F3-5A0AB231F90B}" type="datetime1">
              <a:rPr lang="nb-NO"/>
              <a:pPr>
                <a:defRPr/>
              </a:pPr>
              <a:t>07.01.2016</a:t>
            </a:fld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Byrådsavd. for næring, eiendomsforvaltning og samferdsel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941DD-0AB8-4A44-B0E3-8115986AF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text styles</a:t>
            </a:r>
          </a:p>
          <a:p>
            <a:pPr lvl="1"/>
            <a:r>
              <a:rPr lang="en-US" altLang="nb-NO" smtClean="0"/>
              <a:t>Second level</a:t>
            </a:r>
          </a:p>
          <a:p>
            <a:pPr lvl="2"/>
            <a:r>
              <a:rPr lang="en-US" altLang="nb-NO" smtClean="0"/>
              <a:t>Third level</a:t>
            </a:r>
          </a:p>
          <a:p>
            <a:pPr lvl="3"/>
            <a:r>
              <a:rPr lang="en-US" altLang="nb-NO" smtClean="0"/>
              <a:t>Fourth level</a:t>
            </a:r>
          </a:p>
          <a:p>
            <a:pPr lvl="4"/>
            <a:r>
              <a:rPr lang="en-US" altLang="nb-NO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96188" y="6345238"/>
            <a:ext cx="1295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4D4D4D"/>
                </a:solidFill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fld id="{9EC9E68E-C383-4737-A64B-0146EF0C47E6}" type="datetime1">
              <a:rPr lang="nb-NO"/>
              <a:pPr>
                <a:defRPr/>
              </a:pPr>
              <a:t>07.01.2016</a:t>
            </a:fld>
            <a:endParaRPr lang="nb-N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68538" y="6418263"/>
            <a:ext cx="460851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4C4C4C"/>
                </a:solidFill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r>
              <a:rPr lang="nb-NO"/>
              <a:t>Byrådsavd. for næring, eiendomsforvaltning og samferdsel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561138"/>
            <a:ext cx="1293812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4D4D4D"/>
                </a:solidFill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fld id="{6C998AC0-955E-41A8-876F-BF098019A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9" descr="BERGENK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23838" y="6262688"/>
            <a:ext cx="16843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88" r:id="rId1"/>
    <p:sldLayoutId id="2147484289" r:id="rId2"/>
    <p:sldLayoutId id="2147484290" r:id="rId3"/>
    <p:sldLayoutId id="2147484291" r:id="rId4"/>
    <p:sldLayoutId id="2147484292" r:id="rId5"/>
    <p:sldLayoutId id="2147484293" r:id="rId6"/>
    <p:sldLayoutId id="2147484294" r:id="rId7"/>
    <p:sldLayoutId id="2147484295" r:id="rId8"/>
    <p:sldLayoutId id="2147484296" r:id="rId9"/>
    <p:sldLayoutId id="2147484297" r:id="rId10"/>
    <p:sldLayoutId id="2147484298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3333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3333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33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33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33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tel 1"/>
          <p:cNvSpPr>
            <a:spLocks noGrp="1"/>
          </p:cNvSpPr>
          <p:nvPr>
            <p:ph type="ctrTitle"/>
          </p:nvPr>
        </p:nvSpPr>
        <p:spPr>
          <a:xfrm>
            <a:off x="684213" y="1700213"/>
            <a:ext cx="7772400" cy="1684337"/>
          </a:xfrm>
        </p:spPr>
        <p:txBody>
          <a:bodyPr/>
          <a:lstStyle/>
          <a:p>
            <a:r>
              <a:rPr lang="nb-NO" altLang="nb-NO" sz="3600" smtClean="0"/>
              <a:t>Handlingsplan for forebygging av radikalisering og voldelig ekstremisme i Bergen.</a:t>
            </a:r>
          </a:p>
        </p:txBody>
      </p:sp>
      <p:sp>
        <p:nvSpPr>
          <p:cNvPr id="13315" name="Undertittel 2"/>
          <p:cNvSpPr>
            <a:spLocks noGrp="1"/>
          </p:cNvSpPr>
          <p:nvPr>
            <p:ph type="subTitle" idx="1"/>
          </p:nvPr>
        </p:nvSpPr>
        <p:spPr>
          <a:xfrm>
            <a:off x="1403350" y="4005263"/>
            <a:ext cx="6400800" cy="1343025"/>
          </a:xfrm>
        </p:spPr>
        <p:txBody>
          <a:bodyPr/>
          <a:lstStyle/>
          <a:p>
            <a:r>
              <a:rPr lang="nb-NO" altLang="nb-NO" sz="2800" smtClean="0"/>
              <a:t>Hordaland politidistrikt</a:t>
            </a:r>
          </a:p>
          <a:p>
            <a:r>
              <a:rPr lang="nb-NO" altLang="nb-NO" sz="2800" smtClean="0"/>
              <a:t>Bergen kommune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Bild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69850"/>
            <a:ext cx="3810000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2060575"/>
            <a:ext cx="8624888" cy="4032250"/>
          </a:xfrm>
          <a:noFill/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333375"/>
            <a:ext cx="2352675" cy="1247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altLang="nb-NO" sz="3200" b="1" smtClean="0"/>
              <a:t>Tiltak 8: Motvirke utenforskap </a:t>
            </a:r>
          </a:p>
        </p:txBody>
      </p:sp>
      <p:sp>
        <p:nvSpPr>
          <p:cNvPr id="24579" name="Plassholder for innhol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022600" cy="4114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nb-NO" altLang="nb-NO" dirty="0" smtClean="0"/>
              <a:t>Motvirke </a:t>
            </a:r>
          </a:p>
          <a:p>
            <a:pPr>
              <a:defRPr/>
            </a:pPr>
            <a:endParaRPr lang="nb-NO" altLang="nb-NO" sz="2400" dirty="0" smtClean="0"/>
          </a:p>
          <a:p>
            <a:pPr>
              <a:defRPr/>
            </a:pPr>
            <a:r>
              <a:rPr lang="nb-NO" altLang="nb-NO" sz="2400" dirty="0" smtClean="0"/>
              <a:t>mobbing </a:t>
            </a:r>
          </a:p>
          <a:p>
            <a:pPr>
              <a:defRPr/>
            </a:pPr>
            <a:r>
              <a:rPr lang="nb-NO" altLang="nb-NO" sz="2400" dirty="0" smtClean="0"/>
              <a:t>krenkelser </a:t>
            </a:r>
          </a:p>
          <a:p>
            <a:pPr>
              <a:defRPr/>
            </a:pPr>
            <a:r>
              <a:rPr lang="nb-NO" altLang="nb-NO" sz="2400" dirty="0" smtClean="0"/>
              <a:t>vold </a:t>
            </a:r>
          </a:p>
          <a:p>
            <a:pPr>
              <a:defRPr/>
            </a:pPr>
            <a:r>
              <a:rPr lang="nb-NO" altLang="nb-NO" sz="2400" dirty="0" smtClean="0"/>
              <a:t>hatkriminalitet</a:t>
            </a:r>
          </a:p>
        </p:txBody>
      </p:sp>
      <p:sp>
        <p:nvSpPr>
          <p:cNvPr id="23556" name="Plassholder for innhold 1"/>
          <p:cNvSpPr>
            <a:spLocks noGrp="1"/>
          </p:cNvSpPr>
          <p:nvPr>
            <p:ph sz="half" idx="2"/>
          </p:nvPr>
        </p:nvSpPr>
        <p:spPr>
          <a:xfrm>
            <a:off x="3851275" y="1989138"/>
            <a:ext cx="4606925" cy="4114800"/>
          </a:xfrm>
        </p:spPr>
        <p:txBody>
          <a:bodyPr/>
          <a:lstStyle/>
          <a:p>
            <a:pPr marL="0" indent="0">
              <a:buFontTx/>
              <a:buNone/>
            </a:pPr>
            <a:endParaRPr lang="nb-NO" sz="1800" i="1" smtClean="0"/>
          </a:p>
          <a:p>
            <a:pPr marL="0" indent="0">
              <a:buFontTx/>
              <a:buNone/>
            </a:pPr>
            <a:r>
              <a:rPr lang="nb-NO" sz="1800" i="1" smtClean="0"/>
              <a:t>«Det viktigste vi kan gjøre i arbeidet mot voldelig ekstremisme, er å arbeide for mangfold og inkludering. Fellesnevner for dem som velger ekstreme miljøer, er ofte at de kjenner på en form for utenforskap. De søker tilhørighet»</a:t>
            </a:r>
          </a:p>
          <a:p>
            <a:pPr marL="0" indent="0">
              <a:buFontTx/>
              <a:buNone/>
            </a:pPr>
            <a:r>
              <a:rPr lang="nb-NO" sz="1800" i="1" smtClean="0"/>
              <a:t>	</a:t>
            </a:r>
          </a:p>
          <a:p>
            <a:pPr marL="0" indent="0">
              <a:buFontTx/>
              <a:buNone/>
            </a:pPr>
            <a:r>
              <a:rPr lang="nb-NO" sz="1800" i="1" smtClean="0"/>
              <a:t>		Johanne Marie B Nilsen</a:t>
            </a: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altLang="nb-NO" sz="3200" b="1" smtClean="0"/>
              <a:t>Tiltak 9: Radikalisering og ekstremisme – undervisningsopplegg</a:t>
            </a:r>
          </a:p>
        </p:txBody>
      </p:sp>
      <p:sp>
        <p:nvSpPr>
          <p:cNvPr id="24579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b-NO" altLang="nb-NO" sz="2800" smtClean="0"/>
              <a:t>Utarbeide et tilpasset undervisningsopplegg «mot radikalisering og voldelig ekstremisme».</a:t>
            </a:r>
          </a:p>
          <a:p>
            <a:pPr marL="0" indent="0">
              <a:buFontTx/>
              <a:buNone/>
            </a:pPr>
            <a:endParaRPr lang="nb-NO" altLang="nb-NO" sz="2800" smtClean="0"/>
          </a:p>
          <a:p>
            <a:pPr marL="0" indent="0">
              <a:buFontTx/>
              <a:buNone/>
            </a:pPr>
            <a:r>
              <a:rPr lang="nb-NO" altLang="nb-NO" sz="2800" smtClean="0"/>
              <a:t>Samarbeid med Rafto-stiftelsen</a:t>
            </a:r>
          </a:p>
          <a:p>
            <a:pPr marL="0" indent="0">
              <a:buFontTx/>
              <a:buNone/>
            </a:pPr>
            <a:endParaRPr lang="nb-NO" altLang="nb-NO" sz="2800" smtClean="0"/>
          </a:p>
          <a:p>
            <a:pPr marL="0" indent="0">
              <a:buFontTx/>
              <a:buNone/>
            </a:pPr>
            <a:r>
              <a:rPr lang="nb-NO" altLang="nb-NO" sz="2000" i="1" smtClean="0"/>
              <a:t>Spørsmål (skolene): Hva er status per i dag?</a:t>
            </a: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tel 3"/>
          <p:cNvSpPr>
            <a:spLocks noGrp="1"/>
          </p:cNvSpPr>
          <p:nvPr>
            <p:ph type="title"/>
          </p:nvPr>
        </p:nvSpPr>
        <p:spPr>
          <a:xfrm>
            <a:off x="685800" y="404813"/>
            <a:ext cx="7772400" cy="1152525"/>
          </a:xfrm>
        </p:spPr>
        <p:txBody>
          <a:bodyPr/>
          <a:lstStyle/>
          <a:p>
            <a:pPr algn="l"/>
            <a:r>
              <a:rPr lang="nb-NO" sz="3200" b="1" smtClean="0"/>
              <a:t/>
            </a:r>
            <a:br>
              <a:rPr lang="nb-NO" sz="3200" b="1" smtClean="0"/>
            </a:br>
            <a:r>
              <a:rPr lang="nb-NO" sz="3200" b="1" smtClean="0"/>
              <a:t>DEMBRA - Demokratisk beredskap mot rasisme og antisemittisme </a:t>
            </a:r>
            <a:r>
              <a:rPr lang="nb-NO" sz="2400" b="1" smtClean="0"/>
              <a:t>(Utd.dir)</a:t>
            </a:r>
            <a:r>
              <a:rPr lang="nb-NO" b="1" smtClean="0"/>
              <a:t/>
            </a:r>
            <a:br>
              <a:rPr lang="nb-NO" b="1" smtClean="0"/>
            </a:br>
            <a:endParaRPr lang="nb-NO" smtClean="0"/>
          </a:p>
        </p:txBody>
      </p:sp>
      <p:sp>
        <p:nvSpPr>
          <p:cNvPr id="25603" name="Plassholder for innhold 4"/>
          <p:cNvSpPr>
            <a:spLocks noGrp="1"/>
          </p:cNvSpPr>
          <p:nvPr>
            <p:ph sz="half" idx="1"/>
          </p:nvPr>
        </p:nvSpPr>
        <p:spPr>
          <a:xfrm>
            <a:off x="468313" y="1700213"/>
            <a:ext cx="4464050" cy="4395787"/>
          </a:xfrm>
        </p:spPr>
        <p:txBody>
          <a:bodyPr/>
          <a:lstStyle/>
          <a:p>
            <a:r>
              <a:rPr lang="nb-NO" sz="2000" smtClean="0"/>
              <a:t>Kursopplegg for ungdomsskoler og videregående skoler</a:t>
            </a:r>
          </a:p>
          <a:p>
            <a:endParaRPr lang="nb-NO" sz="2000" smtClean="0"/>
          </a:p>
          <a:p>
            <a:r>
              <a:rPr lang="nb-NO" sz="2000" smtClean="0"/>
              <a:t>Forebygging av rasisme og antisemittisme, radikalisering og udemokratiske holdninger</a:t>
            </a:r>
          </a:p>
          <a:p>
            <a:endParaRPr lang="nb-NO" sz="2000" smtClean="0"/>
          </a:p>
          <a:p>
            <a:r>
              <a:rPr lang="nb-NO" sz="2000" smtClean="0"/>
              <a:t>Tar utgangspunkt i skolens egne erfaringer</a:t>
            </a:r>
          </a:p>
          <a:p>
            <a:endParaRPr lang="nb-NO" sz="2000" smtClean="0"/>
          </a:p>
          <a:p>
            <a:r>
              <a:rPr lang="nb-NO" sz="2000" smtClean="0"/>
              <a:t>Gir konkrete metodiske verktøy for lærere til bruk i skolehverdagen</a:t>
            </a:r>
          </a:p>
        </p:txBody>
      </p:sp>
      <p:pic>
        <p:nvPicPr>
          <p:cNvPr id="2560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3800" y="2492375"/>
            <a:ext cx="4025900" cy="2100263"/>
          </a:xfrm>
          <a:noFill/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altLang="nb-NO" sz="3200" b="1" smtClean="0"/>
              <a:t>Tiltak 10: Konflikthåndtering</a:t>
            </a:r>
          </a:p>
        </p:txBody>
      </p:sp>
      <p:sp>
        <p:nvSpPr>
          <p:cNvPr id="26627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altLang="nb-NO" sz="2800" smtClean="0"/>
          </a:p>
          <a:p>
            <a:r>
              <a:rPr lang="nb-NO" altLang="nb-NO" sz="2800" smtClean="0"/>
              <a:t>Konfliktrådet i Hordaland – håndtering av konflikter</a:t>
            </a:r>
          </a:p>
          <a:p>
            <a:endParaRPr lang="nb-NO" altLang="nb-NO" sz="2800" smtClean="0"/>
          </a:p>
          <a:p>
            <a:r>
              <a:rPr lang="nb-NO" altLang="nb-NO" sz="2800" smtClean="0"/>
              <a:t>Røde Kors – Gatemegling</a:t>
            </a:r>
          </a:p>
          <a:p>
            <a:endParaRPr lang="nb-NO" altLang="nb-NO" sz="2800" smtClean="0"/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altLang="nb-NO" sz="3200" b="1" smtClean="0"/>
              <a:t>Tiltak 13: Bekymrings-, avklarings- og oppfølgingssamtale i regi av politiet</a:t>
            </a:r>
          </a:p>
        </p:txBody>
      </p:sp>
      <p:sp>
        <p:nvSpPr>
          <p:cNvPr id="2560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nb-NO" altLang="nb-NO" sz="2400" dirty="0" smtClean="0"/>
          </a:p>
          <a:p>
            <a:pPr>
              <a:defRPr/>
            </a:pPr>
            <a:r>
              <a:rPr lang="nb-NO" altLang="nb-NO" sz="2400" dirty="0" smtClean="0"/>
              <a:t>Avklaringssamtale </a:t>
            </a:r>
          </a:p>
          <a:p>
            <a:pPr>
              <a:defRPr/>
            </a:pPr>
            <a:r>
              <a:rPr lang="nb-NO" altLang="nb-NO" sz="2400" dirty="0" smtClean="0"/>
              <a:t>Frivillig</a:t>
            </a:r>
          </a:p>
          <a:p>
            <a:pPr>
              <a:defRPr/>
            </a:pPr>
            <a:r>
              <a:rPr lang="nb-NO" altLang="nb-NO" sz="2400" dirty="0" smtClean="0"/>
              <a:t>Så tvil og skape refleksjon</a:t>
            </a:r>
          </a:p>
          <a:p>
            <a:pPr>
              <a:defRPr/>
            </a:pPr>
            <a:r>
              <a:rPr lang="nb-NO" altLang="nb-NO" sz="2400" dirty="0" smtClean="0"/>
              <a:t>Lokalt</a:t>
            </a:r>
          </a:p>
          <a:p>
            <a:pPr>
              <a:defRPr/>
            </a:pPr>
            <a:r>
              <a:rPr lang="nb-NO" altLang="nb-NO" sz="2400" dirty="0" smtClean="0"/>
              <a:t>Individuell vurdering</a:t>
            </a:r>
          </a:p>
          <a:p>
            <a:pPr>
              <a:defRPr/>
            </a:pPr>
            <a:r>
              <a:rPr lang="nb-NO" altLang="nb-NO" sz="2400" dirty="0" smtClean="0"/>
              <a:t>Oppfølgingssamtaler</a:t>
            </a:r>
          </a:p>
          <a:p>
            <a:pPr>
              <a:defRPr/>
            </a:pPr>
            <a:endParaRPr lang="nb-NO" altLang="nb-NO" sz="1800" dirty="0" smtClean="0"/>
          </a:p>
          <a:p>
            <a:pPr marL="0" indent="0">
              <a:buFontTx/>
              <a:buNone/>
              <a:defRPr/>
            </a:pPr>
            <a:r>
              <a:rPr lang="nb-NO" altLang="nb-NO" sz="2000" dirty="0" smtClean="0"/>
              <a:t>(Tore utdype..?)</a:t>
            </a: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altLang="nb-NO" sz="3200" b="1" smtClean="0"/>
              <a:t>Tiltak 15: Mentorordning</a:t>
            </a:r>
          </a:p>
        </p:txBody>
      </p:sp>
      <p:sp>
        <p:nvSpPr>
          <p:cNvPr id="28675" name="Plassholder for innhold 2"/>
          <p:cNvSpPr>
            <a:spLocks noGrp="1"/>
          </p:cNvSpPr>
          <p:nvPr>
            <p:ph idx="1"/>
          </p:nvPr>
        </p:nvSpPr>
        <p:spPr>
          <a:xfrm>
            <a:off x="685800" y="1981200"/>
            <a:ext cx="7918450" cy="4114800"/>
          </a:xfrm>
        </p:spPr>
        <p:txBody>
          <a:bodyPr/>
          <a:lstStyle/>
          <a:p>
            <a:pPr marL="0" indent="0">
              <a:buFontTx/>
              <a:buNone/>
            </a:pPr>
            <a:endParaRPr lang="nb-NO" altLang="nb-NO" smtClean="0"/>
          </a:p>
          <a:p>
            <a:pPr marL="0" indent="0">
              <a:buFontTx/>
              <a:buNone/>
            </a:pPr>
            <a:r>
              <a:rPr lang="nb-NO" altLang="nb-NO" sz="2800" smtClean="0"/>
              <a:t>Det skal jobbes med å innføre en mentorordning i Bergen kommune. </a:t>
            </a: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altLang="nb-NO" sz="3200" b="1" smtClean="0"/>
              <a:t>Tiltak 16: Utarbeide en veileder</a:t>
            </a:r>
          </a:p>
        </p:txBody>
      </p:sp>
      <p:sp>
        <p:nvSpPr>
          <p:cNvPr id="29699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b-NO" altLang="nb-NO" sz="2800" smtClean="0"/>
              <a:t>Utarbeidelse av veileder for oppfølging av personer som </a:t>
            </a:r>
            <a:r>
              <a:rPr lang="nb-NO" altLang="nb-NO" sz="2800" u="sng" smtClean="0"/>
              <a:t>kan</a:t>
            </a:r>
            <a:r>
              <a:rPr lang="nb-NO" altLang="nb-NO" sz="2800" smtClean="0"/>
              <a:t> bli rekruttert til, eller som har deltatt i, konflikter/kamphandlinger i privat regi i utlandet.</a:t>
            </a:r>
          </a:p>
          <a:p>
            <a:pPr marL="0" indent="0">
              <a:buFontTx/>
              <a:buNone/>
            </a:pPr>
            <a:endParaRPr lang="nb-NO" altLang="nb-NO" sz="2800" smtClean="0"/>
          </a:p>
          <a:p>
            <a:pPr marL="0" indent="0">
              <a:buFontTx/>
              <a:buNone/>
            </a:pPr>
            <a:r>
              <a:rPr lang="nb-NO" altLang="nb-NO" sz="2800" smtClean="0"/>
              <a:t>Kontaktforum bidrar</a:t>
            </a: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260350"/>
            <a:ext cx="5678487" cy="5748338"/>
          </a:xfrm>
          <a:noFill/>
          <a:ln cap="flat" algn="ctr">
            <a:solidFill>
              <a:schemeClr val="tx1"/>
            </a:solidFill>
          </a:ln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tel 1"/>
          <p:cNvSpPr>
            <a:spLocks noGrp="1"/>
          </p:cNvSpPr>
          <p:nvPr>
            <p:ph type="title"/>
          </p:nvPr>
        </p:nvSpPr>
        <p:spPr>
          <a:xfrm>
            <a:off x="539750" y="620713"/>
            <a:ext cx="8208963" cy="1143000"/>
          </a:xfrm>
        </p:spPr>
        <p:txBody>
          <a:bodyPr/>
          <a:lstStyle/>
          <a:p>
            <a:pPr algn="l"/>
            <a:r>
              <a:rPr lang="nb-NO" altLang="nb-NO" sz="3200" b="1" smtClean="0"/>
              <a:t>Tiltak 17: Ungdomsoppfølging, ungdoms-straff, samfunnsstraff og fengsel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nb-NO" sz="2800" dirty="0" smtClean="0"/>
          </a:p>
          <a:p>
            <a:pPr marL="0" indent="0">
              <a:buFontTx/>
              <a:buNone/>
              <a:defRPr/>
            </a:pPr>
            <a:r>
              <a:rPr lang="nb-NO" sz="2800" dirty="0" smtClean="0"/>
              <a:t>Kommune og politi vil ha et nært samarbeid med straffegjennomføringsinstansene når det gjelder oppfølgingen av unge, radikaliserte og ekstremister.</a:t>
            </a:r>
          </a:p>
          <a:p>
            <a:pPr marL="0" indent="0">
              <a:buFontTx/>
              <a:buNone/>
              <a:defRPr/>
            </a:pPr>
            <a:endParaRPr lang="nb-NO" sz="1400" dirty="0"/>
          </a:p>
          <a:p>
            <a:pPr marL="0" indent="0">
              <a:buFontTx/>
              <a:buNone/>
              <a:defRPr/>
            </a:pPr>
            <a:r>
              <a:rPr lang="nb-NO" sz="2000" dirty="0" smtClean="0"/>
              <a:t>(Christian kan utdype på fredag)</a:t>
            </a:r>
            <a:endParaRPr lang="nb-NO" sz="2000" dirty="0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17463"/>
            <a:ext cx="4895850" cy="635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altLang="nb-NO" sz="3200" b="1" smtClean="0"/>
              <a:t>Tiltak 19: Hatkriminalitet og voldelig ekstremisme på internett</a:t>
            </a:r>
          </a:p>
        </p:txBody>
      </p:sp>
      <p:sp>
        <p:nvSpPr>
          <p:cNvPr id="32771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b-NO" altLang="nb-NO" sz="2800" smtClean="0"/>
          </a:p>
          <a:p>
            <a:pPr marL="0" indent="0">
              <a:buFontTx/>
              <a:buNone/>
            </a:pPr>
            <a:r>
              <a:rPr lang="nb-NO" altLang="nb-NO" sz="2800" smtClean="0"/>
              <a:t>Bergen kommune og Hordaland politidistrikt vil samarbeide med Kripos, PST og andre aktuelle aktører for å øke sin kunnskap om hatkriminalitet og voldelig ekstremisme på internett og sosiale medier.</a:t>
            </a: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tel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7772400" cy="1143000"/>
          </a:xfrm>
        </p:spPr>
        <p:txBody>
          <a:bodyPr/>
          <a:lstStyle/>
          <a:p>
            <a:pPr algn="l"/>
            <a:r>
              <a:rPr lang="nb-NO" altLang="nb-NO" sz="3200" b="1" smtClean="0"/>
              <a:t>Tiltak 20: Kurs og opplæring</a:t>
            </a:r>
          </a:p>
        </p:txBody>
      </p:sp>
      <p:sp>
        <p:nvSpPr>
          <p:cNvPr id="33795" name="Plassholder for innhold 2"/>
          <p:cNvSpPr>
            <a:spLocks noGrp="1"/>
          </p:cNvSpPr>
          <p:nvPr>
            <p:ph idx="1"/>
          </p:nvPr>
        </p:nvSpPr>
        <p:spPr>
          <a:xfrm>
            <a:off x="395288" y="1981200"/>
            <a:ext cx="8353425" cy="4114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nb-NO" altLang="nb-NO" sz="2400" smtClean="0"/>
              <a:t>Gjennom SLT-arbeidet i kommunen blir det gjennomført ulike rus- og kriminalitetsforebyggende seminar</a:t>
            </a:r>
          </a:p>
          <a:p>
            <a:pPr marL="0" indent="0">
              <a:buFontTx/>
              <a:buNone/>
            </a:pPr>
            <a:endParaRPr lang="nb-NO" altLang="nb-NO" sz="2400" smtClean="0"/>
          </a:p>
          <a:p>
            <a:pPr marL="0" indent="0">
              <a:buFontTx/>
              <a:buNone/>
            </a:pPr>
            <a:r>
              <a:rPr lang="nb-NO" altLang="nb-NO" sz="2400" smtClean="0"/>
              <a:t>RVTS Vest har også et regionalt ansvar for opplæring og kompetanseutvikling i regionen</a:t>
            </a:r>
          </a:p>
          <a:p>
            <a:pPr marL="0" indent="0">
              <a:buFontTx/>
              <a:buNone/>
            </a:pPr>
            <a:endParaRPr lang="nb-NO" altLang="nb-NO" sz="2400" smtClean="0"/>
          </a:p>
          <a:p>
            <a:pPr marL="0" indent="0">
              <a:buFontTx/>
              <a:buNone/>
            </a:pPr>
            <a:endParaRPr lang="nb-NO" altLang="nb-NO" sz="2400" smtClean="0"/>
          </a:p>
          <a:p>
            <a:pPr marL="0" indent="0">
              <a:buFontTx/>
              <a:buNone/>
            </a:pPr>
            <a:r>
              <a:rPr lang="nb-NO" altLang="nb-NO" sz="2000" i="1" smtClean="0"/>
              <a:t>Spørsmål: ønsker for tema i regi av SLT…?</a:t>
            </a:r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tel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7772400" cy="576262"/>
          </a:xfrm>
        </p:spPr>
        <p:txBody>
          <a:bodyPr/>
          <a:lstStyle/>
          <a:p>
            <a:pPr algn="l"/>
            <a:r>
              <a:rPr lang="nb-NO" altLang="nb-NO" sz="2400" b="1" smtClean="0"/>
              <a:t>Tiltak opplistet</a:t>
            </a:r>
          </a:p>
        </p:txBody>
      </p:sp>
      <p:sp>
        <p:nvSpPr>
          <p:cNvPr id="34819" name="Plassholder for innhold 2"/>
          <p:cNvSpPr>
            <a:spLocks noGrp="1"/>
          </p:cNvSpPr>
          <p:nvPr>
            <p:ph idx="1"/>
          </p:nvPr>
        </p:nvSpPr>
        <p:spPr>
          <a:xfrm>
            <a:off x="684213" y="836613"/>
            <a:ext cx="8134350" cy="5472112"/>
          </a:xfrm>
        </p:spPr>
        <p:txBody>
          <a:bodyPr/>
          <a:lstStyle/>
          <a:p>
            <a:r>
              <a:rPr lang="nb-NO" altLang="nb-NO" sz="1400" b="1" smtClean="0">
                <a:solidFill>
                  <a:schemeClr val="tx1"/>
                </a:solidFill>
              </a:rPr>
              <a:t>Tiltak 1: Nasjonal handlingsplan - oppfølging</a:t>
            </a:r>
          </a:p>
          <a:p>
            <a:r>
              <a:rPr lang="nb-NO" altLang="nb-NO" sz="1400" b="1" smtClean="0">
                <a:solidFill>
                  <a:schemeClr val="tx1"/>
                </a:solidFill>
              </a:rPr>
              <a:t>Tiltak 2: Forebyggende koordinator radikalisering</a:t>
            </a:r>
          </a:p>
          <a:p>
            <a:r>
              <a:rPr lang="nb-NO" altLang="nb-NO" sz="1400" b="1" smtClean="0">
                <a:solidFill>
                  <a:schemeClr val="tx1"/>
                </a:solidFill>
              </a:rPr>
              <a:t>Tiltak 3: Etablering av et regionalt kontaktforum - hatkriminalitet og voldelig ekstremisme</a:t>
            </a:r>
          </a:p>
          <a:p>
            <a:r>
              <a:rPr lang="nb-NO" altLang="nb-NO" sz="1400" b="1" smtClean="0">
                <a:solidFill>
                  <a:schemeClr val="tx1"/>
                </a:solidFill>
              </a:rPr>
              <a:t>Tiltak 4: Samarbeid mellom kommune, politi og trossamfunn</a:t>
            </a:r>
          </a:p>
          <a:p>
            <a:r>
              <a:rPr lang="nb-NO" altLang="nb-NO" sz="1400" b="1" smtClean="0">
                <a:solidFill>
                  <a:schemeClr val="tx1"/>
                </a:solidFill>
              </a:rPr>
              <a:t>Tiltak 5: Samarbeid med frivillige aktører</a:t>
            </a:r>
          </a:p>
          <a:p>
            <a:r>
              <a:rPr lang="nb-NO" altLang="nb-NO" sz="1400" b="1" smtClean="0">
                <a:solidFill>
                  <a:schemeClr val="tx1"/>
                </a:solidFill>
              </a:rPr>
              <a:t>Tiltak 6: Invitere til regionalt samarbeid</a:t>
            </a:r>
          </a:p>
          <a:p>
            <a:r>
              <a:rPr lang="nb-NO" altLang="nb-NO" sz="1400" b="1" smtClean="0">
                <a:solidFill>
                  <a:schemeClr val="tx1"/>
                </a:solidFill>
              </a:rPr>
              <a:t>Tiltak 7: Internasjonalt samarbeid</a:t>
            </a:r>
          </a:p>
          <a:p>
            <a:r>
              <a:rPr lang="nb-NO" altLang="nb-NO" sz="1400" b="1" smtClean="0">
                <a:solidFill>
                  <a:schemeClr val="tx1"/>
                </a:solidFill>
              </a:rPr>
              <a:t>Tiltak 8: Motvirke utenforskap </a:t>
            </a:r>
          </a:p>
          <a:p>
            <a:r>
              <a:rPr lang="nb-NO" altLang="nb-NO" sz="1400" b="1" smtClean="0">
                <a:solidFill>
                  <a:schemeClr val="tx1"/>
                </a:solidFill>
              </a:rPr>
              <a:t>Tiltak 9: Radikalisering og ekstremisme – undervisningsopplegg</a:t>
            </a:r>
          </a:p>
          <a:p>
            <a:r>
              <a:rPr lang="nb-NO" altLang="nb-NO" sz="1400" b="1" smtClean="0">
                <a:solidFill>
                  <a:schemeClr val="tx1"/>
                </a:solidFill>
              </a:rPr>
              <a:t>Tiltak 10: Konflikthåndtering</a:t>
            </a:r>
          </a:p>
          <a:p>
            <a:r>
              <a:rPr lang="nb-NO" altLang="nb-NO" sz="1400" b="1" smtClean="0">
                <a:solidFill>
                  <a:schemeClr val="tx1"/>
                </a:solidFill>
              </a:rPr>
              <a:t>Tiltak 11: Prioritering av tiltak som fremmer inkludering og forebygger utenforskap</a:t>
            </a:r>
          </a:p>
          <a:p>
            <a:r>
              <a:rPr lang="nb-NO" altLang="nb-NO" sz="1400" b="1" smtClean="0">
                <a:solidFill>
                  <a:schemeClr val="tx1"/>
                </a:solidFill>
              </a:rPr>
              <a:t>Tiltak 12: Styrke mulighetene til å forebygge når personer er over 18 år </a:t>
            </a:r>
          </a:p>
          <a:p>
            <a:r>
              <a:rPr lang="nb-NO" altLang="nb-NO" sz="1400" b="1" smtClean="0">
                <a:solidFill>
                  <a:schemeClr val="tx1"/>
                </a:solidFill>
              </a:rPr>
              <a:t>Tiltak 13: Bekymrings-, avklarings- og oppfølgingssamtale i regi av politiet</a:t>
            </a:r>
          </a:p>
          <a:p>
            <a:r>
              <a:rPr lang="nb-NO" altLang="nb-NO" sz="1400" b="1" smtClean="0">
                <a:solidFill>
                  <a:schemeClr val="tx1"/>
                </a:solidFill>
              </a:rPr>
              <a:t>Tiltak 14: Veiledning til familie</a:t>
            </a:r>
          </a:p>
          <a:p>
            <a:r>
              <a:rPr lang="nb-NO" altLang="nb-NO" sz="1400" b="1" smtClean="0">
                <a:solidFill>
                  <a:schemeClr val="tx1"/>
                </a:solidFill>
              </a:rPr>
              <a:t>Tiltak 15: Mentorordning</a:t>
            </a:r>
          </a:p>
          <a:p>
            <a:r>
              <a:rPr lang="nb-NO" altLang="nb-NO" sz="1400" b="1" smtClean="0">
                <a:solidFill>
                  <a:schemeClr val="tx1"/>
                </a:solidFill>
              </a:rPr>
              <a:t>Tiltak 16: Utarbeide en veileder</a:t>
            </a:r>
          </a:p>
          <a:p>
            <a:r>
              <a:rPr lang="nb-NO" altLang="nb-NO" sz="1400" b="1" smtClean="0">
                <a:solidFill>
                  <a:schemeClr val="tx1"/>
                </a:solidFill>
              </a:rPr>
              <a:t>Tiltak 17: Ungdomsoppfølging, ungdoms-straff, samfunnsstraff og fengsel</a:t>
            </a:r>
          </a:p>
          <a:p>
            <a:r>
              <a:rPr lang="nb-NO" altLang="nb-NO" sz="1400" b="1" smtClean="0">
                <a:solidFill>
                  <a:schemeClr val="tx1"/>
                </a:solidFill>
              </a:rPr>
              <a:t>Tiltak 18: Ekstremister uten fast bosted og/eller ulovlig opphold i Norge</a:t>
            </a:r>
          </a:p>
          <a:p>
            <a:r>
              <a:rPr lang="nb-NO" altLang="nb-NO" sz="1400" b="1" smtClean="0">
                <a:solidFill>
                  <a:schemeClr val="tx1"/>
                </a:solidFill>
              </a:rPr>
              <a:t>Tiltak 19: Hatkriminalitet og voldelig ekstremisme på internett</a:t>
            </a:r>
          </a:p>
          <a:p>
            <a:r>
              <a:rPr lang="nb-NO" altLang="nb-NO" sz="1400" b="1" smtClean="0">
                <a:solidFill>
                  <a:schemeClr val="tx1"/>
                </a:solidFill>
              </a:rPr>
              <a:t>Tiltak 20: Kurs og opplæring</a:t>
            </a:r>
            <a:br>
              <a:rPr lang="nb-NO" altLang="nb-NO" sz="1400" b="1" smtClean="0">
                <a:solidFill>
                  <a:schemeClr val="tx1"/>
                </a:solidFill>
              </a:rPr>
            </a:br>
            <a:endParaRPr lang="nb-NO" altLang="nb-NO" sz="14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tel 1"/>
          <p:cNvSpPr>
            <a:spLocks noGrp="1"/>
          </p:cNvSpPr>
          <p:nvPr>
            <p:ph type="title"/>
          </p:nvPr>
        </p:nvSpPr>
        <p:spPr>
          <a:xfrm>
            <a:off x="684213" y="404813"/>
            <a:ext cx="7772400" cy="1143000"/>
          </a:xfrm>
        </p:spPr>
        <p:txBody>
          <a:bodyPr/>
          <a:lstStyle/>
          <a:p>
            <a:pPr algn="l"/>
            <a:r>
              <a:rPr lang="nb-NO" altLang="nb-NO" sz="3600" b="1" smtClean="0"/>
              <a:t>Til drøfting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4213" y="1773238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nb-NO" sz="2400" dirty="0" smtClean="0"/>
              <a:t>Hva har vi behov for?</a:t>
            </a:r>
          </a:p>
          <a:p>
            <a:pPr lvl="1">
              <a:defRPr/>
            </a:pPr>
            <a:r>
              <a:rPr lang="nb-NO" sz="2000" dirty="0" smtClean="0"/>
              <a:t>I lys av tiltakene</a:t>
            </a:r>
          </a:p>
          <a:p>
            <a:pPr lvl="1">
              <a:defRPr/>
            </a:pPr>
            <a:r>
              <a:rPr lang="nb-NO" sz="2000" dirty="0" smtClean="0"/>
              <a:t>I tillegg til tiltakene</a:t>
            </a:r>
          </a:p>
          <a:p>
            <a:pPr>
              <a:defRPr/>
            </a:pPr>
            <a:endParaRPr lang="nb-NO" sz="2400" dirty="0" smtClean="0"/>
          </a:p>
          <a:p>
            <a:pPr>
              <a:defRPr/>
            </a:pPr>
            <a:r>
              <a:rPr lang="nb-NO" sz="2400" dirty="0" smtClean="0"/>
              <a:t>Spesielle utfordringer?</a:t>
            </a:r>
          </a:p>
          <a:p>
            <a:pPr lvl="1">
              <a:defRPr/>
            </a:pPr>
            <a:r>
              <a:rPr lang="nb-NO" sz="2000" dirty="0" smtClean="0"/>
              <a:t>Identifisering</a:t>
            </a:r>
          </a:p>
          <a:p>
            <a:pPr lvl="1">
              <a:defRPr/>
            </a:pPr>
            <a:r>
              <a:rPr lang="nb-NO" sz="2000" dirty="0" smtClean="0"/>
              <a:t>Tiltak</a:t>
            </a:r>
          </a:p>
          <a:p>
            <a:pPr lvl="1">
              <a:defRPr/>
            </a:pPr>
            <a:r>
              <a:rPr lang="nb-NO" sz="2000" dirty="0" smtClean="0"/>
              <a:t>Samarbeid</a:t>
            </a:r>
          </a:p>
          <a:p>
            <a:pPr lvl="1">
              <a:defRPr/>
            </a:pPr>
            <a:endParaRPr lang="nb-NO" sz="2000" dirty="0"/>
          </a:p>
          <a:p>
            <a:pPr lvl="2">
              <a:defRPr/>
            </a:pPr>
            <a:r>
              <a:rPr lang="nb-NO" sz="1600" dirty="0" smtClean="0"/>
              <a:t>overordnet</a:t>
            </a:r>
          </a:p>
          <a:p>
            <a:pPr lvl="2">
              <a:defRPr/>
            </a:pPr>
            <a:r>
              <a:rPr lang="nb-NO" sz="1600" dirty="0" smtClean="0"/>
              <a:t>lokalt</a:t>
            </a:r>
          </a:p>
          <a:p>
            <a:pPr marL="457200" lvl="1" indent="0">
              <a:buFontTx/>
              <a:buNone/>
              <a:defRPr/>
            </a:pPr>
            <a:endParaRPr lang="nb-NO" sz="2000" dirty="0" smtClean="0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altLang="nb-NO" sz="4000" b="1" smtClean="0"/>
              <a:t>Innhold </a:t>
            </a:r>
          </a:p>
        </p:txBody>
      </p:sp>
      <p:sp>
        <p:nvSpPr>
          <p:cNvPr id="15363" name="Plassholder for innhold 2"/>
          <p:cNvSpPr>
            <a:spLocks noGrp="1"/>
          </p:cNvSpPr>
          <p:nvPr>
            <p:ph idx="1"/>
          </p:nvPr>
        </p:nvSpPr>
        <p:spPr>
          <a:xfrm>
            <a:off x="684213" y="2205038"/>
            <a:ext cx="7918450" cy="3535362"/>
          </a:xfrm>
        </p:spPr>
        <p:txBody>
          <a:bodyPr/>
          <a:lstStyle/>
          <a:p>
            <a:r>
              <a:rPr lang="nb-NO" altLang="nb-NO" sz="2800" smtClean="0"/>
              <a:t>21 (20?) tiltak, 4 innsatsområder:</a:t>
            </a:r>
          </a:p>
          <a:p>
            <a:endParaRPr lang="nn-NO" altLang="nb-NO" sz="2400" smtClean="0">
              <a:latin typeface="Times New Roman" pitchFamily="18" charset="0"/>
            </a:endParaRPr>
          </a:p>
          <a:p>
            <a:r>
              <a:rPr lang="nn-NO" altLang="nb-NO" sz="2400" smtClean="0">
                <a:latin typeface="Times New Roman" pitchFamily="18" charset="0"/>
              </a:rPr>
              <a:t>1. Samordning, samarbeid og dialog</a:t>
            </a:r>
          </a:p>
          <a:p>
            <a:r>
              <a:rPr lang="nb-NO" altLang="nb-NO" sz="2400" smtClean="0">
                <a:latin typeface="Times New Roman" pitchFamily="18" charset="0"/>
              </a:rPr>
              <a:t>2. Trygge og inkluderende nærmiljø</a:t>
            </a:r>
          </a:p>
          <a:p>
            <a:r>
              <a:rPr lang="nb-NO" altLang="nb-NO" sz="2400" smtClean="0">
                <a:latin typeface="Times New Roman" pitchFamily="18" charset="0"/>
              </a:rPr>
              <a:t>3. Oppfølging der ekstreme personer og miljøer avdekkes</a:t>
            </a:r>
          </a:p>
          <a:p>
            <a:r>
              <a:rPr lang="nb-NO" altLang="nb-NO" sz="2400" smtClean="0">
                <a:latin typeface="Times New Roman" pitchFamily="18" charset="0"/>
              </a:rPr>
              <a:t>4. Informasjon, kunnskapsutvikling og kunnskapsoverføring</a:t>
            </a:r>
            <a:endParaRPr lang="nb-NO" altLang="nb-NO" sz="2400" smtClean="0"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tel 1"/>
          <p:cNvSpPr>
            <a:spLocks noGrp="1"/>
          </p:cNvSpPr>
          <p:nvPr>
            <p:ph type="title"/>
          </p:nvPr>
        </p:nvSpPr>
        <p:spPr>
          <a:xfrm>
            <a:off x="611188" y="333375"/>
            <a:ext cx="7772400" cy="863600"/>
          </a:xfrm>
        </p:spPr>
        <p:txBody>
          <a:bodyPr/>
          <a:lstStyle/>
          <a:p>
            <a:pPr algn="l"/>
            <a:r>
              <a:rPr lang="nb-NO" altLang="nb-NO" sz="3200" b="1" smtClean="0"/>
              <a:t>Noen sentrale begreper - definisjoner</a:t>
            </a:r>
          </a:p>
        </p:txBody>
      </p:sp>
      <p:sp>
        <p:nvSpPr>
          <p:cNvPr id="16387" name="Plassholder for innhold 2"/>
          <p:cNvSpPr>
            <a:spLocks noGrp="1"/>
          </p:cNvSpPr>
          <p:nvPr>
            <p:ph idx="1"/>
          </p:nvPr>
        </p:nvSpPr>
        <p:spPr>
          <a:xfrm>
            <a:off x="395288" y="1268413"/>
            <a:ext cx="8353425" cy="4827587"/>
          </a:xfrm>
        </p:spPr>
        <p:txBody>
          <a:bodyPr/>
          <a:lstStyle/>
          <a:p>
            <a:r>
              <a:rPr lang="nb-NO" altLang="nb-NO" sz="2000" u="sng" smtClean="0"/>
              <a:t>Radikaliserin</a:t>
            </a:r>
            <a:r>
              <a:rPr lang="nb-NO" altLang="nb-NO" sz="2000" smtClean="0"/>
              <a:t>g er en prosess der en person i økende grad er villig til å bruke vold for å oppnå politiske, religiøse eller ideologiske mål</a:t>
            </a:r>
          </a:p>
          <a:p>
            <a:endParaRPr lang="nb-NO" altLang="nb-NO" sz="2000" smtClean="0"/>
          </a:p>
          <a:p>
            <a:r>
              <a:rPr lang="nb-NO" altLang="nb-NO" sz="2000" u="sng" smtClean="0"/>
              <a:t>Hatkriminalitet</a:t>
            </a:r>
            <a:r>
              <a:rPr lang="nb-NO" altLang="nb-NO" sz="2000" smtClean="0"/>
              <a:t> er kriminalitet som har rasistiske, fremmed- fiendtlige eller homofobiske motiver, eller som på en eller annen måte er begrunnet mot en person eller gruppe av personer på grunnlag av deres faktiske eller oppfattede gruppetilhørighet</a:t>
            </a:r>
          </a:p>
          <a:p>
            <a:endParaRPr lang="nb-NO" altLang="nb-NO" sz="2000" u="sng" smtClean="0"/>
          </a:p>
          <a:p>
            <a:r>
              <a:rPr lang="nb-NO" altLang="nb-NO" sz="2000" u="sng" smtClean="0"/>
              <a:t>Voldelig ekstremisme</a:t>
            </a:r>
            <a:r>
              <a:rPr lang="nb-NO" altLang="nb-NO" sz="2000" smtClean="0"/>
              <a:t> er personer og organisasjoner som er villige til å bruke vold for å nå sine politiske, ideologiske eller religiøse må</a:t>
            </a:r>
          </a:p>
          <a:p>
            <a:endParaRPr lang="nb-NO" altLang="nb-NO" sz="2000" u="sng" smtClean="0"/>
          </a:p>
          <a:p>
            <a:r>
              <a:rPr lang="nb-NO" altLang="nb-NO" sz="2000" u="sng" smtClean="0"/>
              <a:t>Avradikalisering</a:t>
            </a:r>
            <a:r>
              <a:rPr lang="nb-NO" altLang="nb-NO" sz="2000" smtClean="0"/>
              <a:t> er en prosess som under gitte forutsetninger kan føre til at en person i mindre grad aksepterer bruk av vold for å nå politiske, ideologiske eller religiøse mål</a:t>
            </a:r>
            <a:endParaRPr lang="nb-NO" altLang="nb-NO" sz="2000" u="sng" smtClean="0"/>
          </a:p>
          <a:p>
            <a:endParaRPr lang="nb-NO" altLang="nb-NO" smtClean="0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tel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7772400" cy="1081088"/>
          </a:xfrm>
        </p:spPr>
        <p:txBody>
          <a:bodyPr/>
          <a:lstStyle/>
          <a:p>
            <a:pPr algn="l"/>
            <a:r>
              <a:rPr lang="nb-NO" altLang="nb-NO" sz="3200" b="1" smtClean="0"/>
              <a:t>4 typer terrorister</a:t>
            </a:r>
            <a:r>
              <a:rPr lang="nb-NO" altLang="nb-NO" sz="2000" b="1" smtClean="0"/>
              <a:t/>
            </a:r>
            <a:br>
              <a:rPr lang="nb-NO" altLang="nb-NO" sz="2000" b="1" smtClean="0"/>
            </a:br>
            <a:r>
              <a:rPr lang="nb-NO" sz="2000" smtClean="0"/>
              <a:t>«Islamist terrorism in Europe – a History» (Petter Nesser)</a:t>
            </a:r>
            <a:endParaRPr lang="nb-NO" altLang="nb-NO" sz="2000" b="1" smtClean="0"/>
          </a:p>
        </p:txBody>
      </p:sp>
      <p:sp>
        <p:nvSpPr>
          <p:cNvPr id="17411" name="Plassholder for innhold 2"/>
          <p:cNvSpPr>
            <a:spLocks noGrp="1"/>
          </p:cNvSpPr>
          <p:nvPr>
            <p:ph idx="1"/>
          </p:nvPr>
        </p:nvSpPr>
        <p:spPr>
          <a:xfrm>
            <a:off x="395288" y="1412875"/>
            <a:ext cx="8353425" cy="4683125"/>
          </a:xfrm>
        </p:spPr>
        <p:txBody>
          <a:bodyPr/>
          <a:lstStyle/>
          <a:p>
            <a:r>
              <a:rPr lang="nb-NO" altLang="nb-NO" sz="2400" smtClean="0"/>
              <a:t>Entrepenøren</a:t>
            </a:r>
          </a:p>
          <a:p>
            <a:pPr lvl="1"/>
            <a:r>
              <a:rPr lang="nb-NO" altLang="nb-NO" sz="2000" smtClean="0"/>
              <a:t>Sterke ideologiske, religiøse og politiske trekk</a:t>
            </a:r>
          </a:p>
          <a:p>
            <a:pPr lvl="1"/>
            <a:r>
              <a:rPr lang="nb-NO" altLang="nb-NO" sz="2000" smtClean="0"/>
              <a:t>Ofte politisk frustrert og har få fremtidsutsikter – søker jihad</a:t>
            </a:r>
          </a:p>
          <a:p>
            <a:r>
              <a:rPr lang="nb-NO" altLang="nb-NO" sz="2400" smtClean="0"/>
              <a:t>Protesjèen</a:t>
            </a:r>
          </a:p>
          <a:p>
            <a:pPr lvl="1"/>
            <a:r>
              <a:rPr lang="nb-NO" altLang="nb-NO" sz="2000" smtClean="0"/>
              <a:t>Ofte venn med entrepenøren, betrodd og får viktige oppgaver</a:t>
            </a:r>
          </a:p>
          <a:p>
            <a:pPr lvl="1"/>
            <a:r>
              <a:rPr lang="nb-NO" altLang="nb-NO" sz="2000" smtClean="0"/>
              <a:t>Gjerne velutdannet og intelligent (som entrepenøren)</a:t>
            </a:r>
          </a:p>
          <a:p>
            <a:r>
              <a:rPr lang="nb-NO" altLang="nb-NO" sz="2400" smtClean="0"/>
              <a:t>Den mistilpassede</a:t>
            </a:r>
          </a:p>
          <a:p>
            <a:pPr lvl="1"/>
            <a:r>
              <a:rPr lang="nb-NO" altLang="nb-NO" sz="2000" smtClean="0"/>
              <a:t>Langt mindre ideologisk informert og har mindre påvirkning</a:t>
            </a:r>
          </a:p>
          <a:p>
            <a:pPr lvl="1"/>
            <a:r>
              <a:rPr lang="nb-NO" altLang="nb-NO" sz="2000" smtClean="0"/>
              <a:t>Radikalisert som følge av personlig ulykke – mer sårbar</a:t>
            </a:r>
          </a:p>
          <a:p>
            <a:r>
              <a:rPr lang="nb-NO" altLang="nb-NO" sz="2400" smtClean="0"/>
              <a:t>Dagdriveren</a:t>
            </a:r>
          </a:p>
          <a:p>
            <a:pPr lvl="1"/>
            <a:r>
              <a:rPr lang="nb-NO" altLang="nb-NO" sz="2000" smtClean="0"/>
              <a:t>Lite spesifikk grunn til å bli ekstrem, uten klar agenda</a:t>
            </a:r>
          </a:p>
          <a:p>
            <a:pPr lvl="1"/>
            <a:r>
              <a:rPr lang="nb-NO" altLang="nb-NO" sz="2000" smtClean="0"/>
              <a:t>Lite sosiale problemer – på feil sted, på feil tid, med feil personer</a:t>
            </a:r>
          </a:p>
          <a:p>
            <a:pPr lvl="1"/>
            <a:endParaRPr lang="nb-NO" altLang="nb-NO" sz="2000" smtClean="0"/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altLang="nb-NO" sz="3200" b="1" smtClean="0"/>
              <a:t>Tiltak 2: Forebyggende koordinator radikalisering</a:t>
            </a:r>
          </a:p>
        </p:txBody>
      </p:sp>
      <p:sp>
        <p:nvSpPr>
          <p:cNvPr id="18435" name="Plassholder for innhold 2"/>
          <p:cNvSpPr>
            <a:spLocks noGrp="1"/>
          </p:cNvSpPr>
          <p:nvPr>
            <p:ph idx="1"/>
          </p:nvPr>
        </p:nvSpPr>
        <p:spPr>
          <a:xfrm>
            <a:off x="684213" y="2276475"/>
            <a:ext cx="7772400" cy="3455988"/>
          </a:xfrm>
        </p:spPr>
        <p:txBody>
          <a:bodyPr/>
          <a:lstStyle/>
          <a:p>
            <a:r>
              <a:rPr lang="nb-NO" altLang="nb-NO" sz="2800" smtClean="0"/>
              <a:t>Hordaland politidistrikt</a:t>
            </a:r>
          </a:p>
          <a:p>
            <a:endParaRPr lang="nb-NO" altLang="nb-NO" sz="2800" smtClean="0"/>
          </a:p>
          <a:p>
            <a:r>
              <a:rPr lang="nb-NO" altLang="nb-NO" sz="2800" smtClean="0"/>
              <a:t>Kontaktpunkt</a:t>
            </a:r>
          </a:p>
          <a:p>
            <a:endParaRPr lang="nb-NO" altLang="nb-NO" sz="2800" smtClean="0"/>
          </a:p>
          <a:p>
            <a:r>
              <a:rPr lang="nb-NO" altLang="nb-NO" sz="2800" smtClean="0"/>
              <a:t>Hvert politidistrikt skal ha en koordinator</a:t>
            </a:r>
          </a:p>
          <a:p>
            <a:endParaRPr lang="nb-NO" altLang="nb-NO" sz="2800" smtClean="0"/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tel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424862" cy="1008063"/>
          </a:xfrm>
        </p:spPr>
        <p:txBody>
          <a:bodyPr/>
          <a:lstStyle/>
          <a:p>
            <a:pPr algn="l"/>
            <a:r>
              <a:rPr lang="nb-NO" altLang="nb-NO" sz="2800" b="1" smtClean="0"/>
              <a:t/>
            </a:r>
            <a:br>
              <a:rPr lang="nb-NO" altLang="nb-NO" sz="2800" b="1" smtClean="0"/>
            </a:br>
            <a:r>
              <a:rPr lang="nb-NO" altLang="nb-NO" sz="2800" b="1" smtClean="0"/>
              <a:t>Tiltak 3: Etablering av et regionalt kontaktforum; hatkriminalitet og voldelig ekstremisme</a:t>
            </a:r>
            <a:br>
              <a:rPr lang="nb-NO" altLang="nb-NO" sz="2800" b="1" smtClean="0"/>
            </a:br>
            <a:endParaRPr lang="nb-NO" altLang="nb-NO" sz="2800" b="1" smtClean="0"/>
          </a:p>
        </p:txBody>
      </p:sp>
      <p:sp>
        <p:nvSpPr>
          <p:cNvPr id="19459" name="Plassholder for innhold 2"/>
          <p:cNvSpPr>
            <a:spLocks noGrp="1"/>
          </p:cNvSpPr>
          <p:nvPr>
            <p:ph idx="1"/>
          </p:nvPr>
        </p:nvSpPr>
        <p:spPr>
          <a:xfrm>
            <a:off x="685800" y="1700213"/>
            <a:ext cx="7772400" cy="4395787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nb-NO" altLang="nb-NO" sz="2400" dirty="0" smtClean="0"/>
              <a:t>Det etableres et kontaktforum om temaet med relevante kommunale, regionale og statlige aktører. </a:t>
            </a:r>
          </a:p>
          <a:p>
            <a:pPr marL="0" indent="0">
              <a:buFontTx/>
              <a:buNone/>
              <a:defRPr/>
            </a:pPr>
            <a:endParaRPr lang="nb-NO" altLang="nb-NO" sz="2400" dirty="0" smtClean="0"/>
          </a:p>
          <a:p>
            <a:pPr>
              <a:defRPr/>
            </a:pPr>
            <a:r>
              <a:rPr lang="nb-NO" altLang="nb-NO" sz="2000" dirty="0" smtClean="0"/>
              <a:t>Bergen kommune </a:t>
            </a:r>
          </a:p>
          <a:p>
            <a:pPr>
              <a:defRPr/>
            </a:pPr>
            <a:r>
              <a:rPr lang="nb-NO" altLang="nb-NO" sz="2000" dirty="0" smtClean="0"/>
              <a:t>Hordaland politidistrikt </a:t>
            </a:r>
          </a:p>
          <a:p>
            <a:pPr>
              <a:defRPr/>
            </a:pPr>
            <a:r>
              <a:rPr lang="nb-NO" altLang="nb-NO" sz="2000" dirty="0" smtClean="0"/>
              <a:t>PST </a:t>
            </a:r>
          </a:p>
          <a:p>
            <a:pPr>
              <a:defRPr/>
            </a:pPr>
            <a:r>
              <a:rPr lang="nb-NO" altLang="nb-NO" sz="2000" dirty="0" smtClean="0"/>
              <a:t>RVTS Vest </a:t>
            </a:r>
          </a:p>
          <a:p>
            <a:pPr>
              <a:defRPr/>
            </a:pPr>
            <a:r>
              <a:rPr lang="nb-NO" altLang="nb-NO" sz="2000" dirty="0" smtClean="0"/>
              <a:t>Hordaland fylkeskommune </a:t>
            </a:r>
          </a:p>
          <a:p>
            <a:pPr>
              <a:defRPr/>
            </a:pPr>
            <a:r>
              <a:rPr lang="nb-NO" altLang="nb-NO" sz="2000" dirty="0" smtClean="0"/>
              <a:t>Kriminalomsorgen Vest </a:t>
            </a:r>
          </a:p>
          <a:p>
            <a:pPr>
              <a:defRPr/>
            </a:pPr>
            <a:r>
              <a:rPr lang="nb-NO" altLang="nb-NO" sz="2000" dirty="0" smtClean="0"/>
              <a:t>Konfliktrådet</a:t>
            </a:r>
          </a:p>
          <a:p>
            <a:pPr>
              <a:defRPr/>
            </a:pPr>
            <a:r>
              <a:rPr lang="nb-NO" altLang="nb-NO" sz="2000" dirty="0" smtClean="0"/>
              <a:t>Eventuelt andre instanser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tel 1"/>
          <p:cNvSpPr>
            <a:spLocks noGrp="1"/>
          </p:cNvSpPr>
          <p:nvPr>
            <p:ph type="title"/>
          </p:nvPr>
        </p:nvSpPr>
        <p:spPr>
          <a:xfrm>
            <a:off x="539750" y="609600"/>
            <a:ext cx="7918450" cy="1143000"/>
          </a:xfrm>
        </p:spPr>
        <p:txBody>
          <a:bodyPr/>
          <a:lstStyle/>
          <a:p>
            <a:pPr algn="l"/>
            <a:r>
              <a:rPr lang="nb-NO" altLang="nb-NO" sz="3200" b="1" smtClean="0"/>
              <a:t>Tiltak 4: Samarbeid mellom kommune, politi og trossamfunn </a:t>
            </a:r>
            <a:r>
              <a:rPr lang="nb-NO" altLang="nb-NO" sz="2400" b="1" smtClean="0"/>
              <a:t>(+ frivillige; tiltak 5)</a:t>
            </a:r>
            <a:r>
              <a:rPr lang="nb-NO" altLang="nb-NO" sz="3200" b="1" smtClean="0"/>
              <a:t/>
            </a:r>
            <a:br>
              <a:rPr lang="nb-NO" altLang="nb-NO" sz="3200" b="1" smtClean="0"/>
            </a:br>
            <a:endParaRPr lang="nb-NO" altLang="nb-NO" sz="3200" smtClean="0"/>
          </a:p>
        </p:txBody>
      </p:sp>
      <p:pic>
        <p:nvPicPr>
          <p:cNvPr id="20483" name="Plassholder for innhold 4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14400" y="1981200"/>
            <a:ext cx="7315200" cy="411480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tel 3"/>
          <p:cNvSpPr>
            <a:spLocks noGrp="1"/>
          </p:cNvSpPr>
          <p:nvPr>
            <p:ph type="title"/>
          </p:nvPr>
        </p:nvSpPr>
        <p:spPr>
          <a:xfrm>
            <a:off x="684213" y="404813"/>
            <a:ext cx="7772400" cy="863600"/>
          </a:xfrm>
        </p:spPr>
        <p:txBody>
          <a:bodyPr/>
          <a:lstStyle/>
          <a:p>
            <a:pPr algn="l"/>
            <a:r>
              <a:rPr lang="nb-NO" altLang="nb-NO" sz="3200" b="1" smtClean="0"/>
              <a:t>Forebygge og bekjempe radikalisering av somalisk ungdom i Bergen</a:t>
            </a:r>
          </a:p>
        </p:txBody>
      </p:sp>
      <p:sp>
        <p:nvSpPr>
          <p:cNvPr id="21507" name="Plassholder for innhold 4"/>
          <p:cNvSpPr>
            <a:spLocks noGrp="1"/>
          </p:cNvSpPr>
          <p:nvPr>
            <p:ph sz="half" idx="1"/>
          </p:nvPr>
        </p:nvSpPr>
        <p:spPr>
          <a:xfrm>
            <a:off x="539750" y="1628775"/>
            <a:ext cx="3954463" cy="4464050"/>
          </a:xfrm>
        </p:spPr>
        <p:txBody>
          <a:bodyPr/>
          <a:lstStyle/>
          <a:p>
            <a:r>
              <a:rPr lang="nb-NO" altLang="nb-NO" sz="1800" smtClean="0"/>
              <a:t>Bekjempe hatkriminalitet og voldelig ekstremisme på internett.</a:t>
            </a:r>
          </a:p>
          <a:p>
            <a:r>
              <a:rPr lang="nb-NO" altLang="nb-NO" sz="1800" smtClean="0"/>
              <a:t>Invitere til foreldresamtaler for å bedre kontakt mellom foreldre og unge.</a:t>
            </a:r>
          </a:p>
          <a:p>
            <a:r>
              <a:rPr lang="nb-NO" altLang="nb-NO" sz="1800" smtClean="0"/>
              <a:t>Organisere samtalegrupper for kvinner for å diskutere og bekjempe radikalisering av kvinner.</a:t>
            </a:r>
          </a:p>
          <a:p>
            <a:r>
              <a:rPr lang="nb-NO" altLang="nb-NO" sz="1800" smtClean="0"/>
              <a:t>Arrangere foredrag av kjente muslimske aktivister.</a:t>
            </a:r>
          </a:p>
          <a:p>
            <a:r>
              <a:rPr lang="nb-NO" altLang="nb-NO" sz="1800" smtClean="0"/>
              <a:t>Arrangere ulike tiltak for å aktivisere ungdom, blant annet informere om utdanningstilbud.</a:t>
            </a:r>
          </a:p>
          <a:p>
            <a:endParaRPr lang="nb-NO" altLang="nb-NO" smtClean="0"/>
          </a:p>
        </p:txBody>
      </p:sp>
      <p:pic>
        <p:nvPicPr>
          <p:cNvPr id="21508" name="Plassholder for innhold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16463" y="3429000"/>
            <a:ext cx="3810000" cy="2143125"/>
          </a:xfrm>
        </p:spPr>
      </p:pic>
      <p:sp>
        <p:nvSpPr>
          <p:cNvPr id="21509" name="Bildeforklaring formet som et avrundet rektangel 7"/>
          <p:cNvSpPr>
            <a:spLocks noChangeArrowheads="1"/>
          </p:cNvSpPr>
          <p:nvPr/>
        </p:nvSpPr>
        <p:spPr bwMode="auto">
          <a:xfrm>
            <a:off x="5724525" y="1628775"/>
            <a:ext cx="2447925" cy="1008063"/>
          </a:xfrm>
          <a:prstGeom prst="wedgeRoundRectCallout">
            <a:avLst>
              <a:gd name="adj1" fmla="val -31019"/>
              <a:gd name="adj2" fmla="val 108370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nb-NO" altLang="nb-NO" sz="2000" b="1" i="1">
                <a:solidFill>
                  <a:schemeClr val="tx1"/>
                </a:solidFill>
                <a:latin typeface="Bradley Hand ITC" pitchFamily="66" charset="0"/>
              </a:rPr>
              <a:t>Forebygging, ikke brannslukking !</a:t>
            </a: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BK minimal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44373</TotalTime>
  <Words>1734</Words>
  <Application>Microsoft Office PowerPoint</Application>
  <PresentationFormat>Skjermfremvisning (4:3)</PresentationFormat>
  <Paragraphs>283</Paragraphs>
  <Slides>23</Slides>
  <Notes>18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23</vt:i4>
      </vt:variant>
    </vt:vector>
  </HeadingPairs>
  <TitlesOfParts>
    <vt:vector size="28" baseType="lpstr">
      <vt:lpstr>Arial</vt:lpstr>
      <vt:lpstr>MS PGothic</vt:lpstr>
      <vt:lpstr>Times New Roman</vt:lpstr>
      <vt:lpstr>Bradley Hand ITC</vt:lpstr>
      <vt:lpstr>BK minimal</vt:lpstr>
      <vt:lpstr>Handlingsplan for forebygging av radikalisering og voldelig ekstremisme i Bergen.</vt:lpstr>
      <vt:lpstr>Lysbilde 2</vt:lpstr>
      <vt:lpstr>Innhold </vt:lpstr>
      <vt:lpstr>Noen sentrale begreper - definisjoner</vt:lpstr>
      <vt:lpstr>4 typer terrorister «Islamist terrorism in Europe – a History» (Petter Nesser)</vt:lpstr>
      <vt:lpstr>Tiltak 2: Forebyggende koordinator radikalisering</vt:lpstr>
      <vt:lpstr> Tiltak 3: Etablering av et regionalt kontaktforum; hatkriminalitet og voldelig ekstremisme </vt:lpstr>
      <vt:lpstr>Tiltak 4: Samarbeid mellom kommune, politi og trossamfunn (+ frivillige; tiltak 5) </vt:lpstr>
      <vt:lpstr>Forebygge og bekjempe radikalisering av somalisk ungdom i Bergen</vt:lpstr>
      <vt:lpstr>Lysbilde 10</vt:lpstr>
      <vt:lpstr>Tiltak 8: Motvirke utenforskap </vt:lpstr>
      <vt:lpstr>Tiltak 9: Radikalisering og ekstremisme – undervisningsopplegg</vt:lpstr>
      <vt:lpstr> DEMBRA - Demokratisk beredskap mot rasisme og antisemittisme (Utd.dir) </vt:lpstr>
      <vt:lpstr>Tiltak 10: Konflikthåndtering</vt:lpstr>
      <vt:lpstr>Tiltak 13: Bekymrings-, avklarings- og oppfølgingssamtale i regi av politiet</vt:lpstr>
      <vt:lpstr>Tiltak 15: Mentorordning</vt:lpstr>
      <vt:lpstr>Tiltak 16: Utarbeide en veileder</vt:lpstr>
      <vt:lpstr>Lysbilde 18</vt:lpstr>
      <vt:lpstr>Tiltak 17: Ungdomsoppfølging, ungdoms-straff, samfunnsstraff og fengsel</vt:lpstr>
      <vt:lpstr>Tiltak 19: Hatkriminalitet og voldelig ekstremisme på internett</vt:lpstr>
      <vt:lpstr>Tiltak 20: Kurs og opplæring</vt:lpstr>
      <vt:lpstr>Tiltak opplistet</vt:lpstr>
      <vt:lpstr>Til drøfting</vt:lpstr>
    </vt:vector>
  </TitlesOfParts>
  <Company>ole olsen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</dc:title>
  <dc:creator>ole olsen</dc:creator>
  <cp:lastModifiedBy>Geir</cp:lastModifiedBy>
  <cp:revision>231</cp:revision>
  <cp:lastPrinted>2015-12-01T13:57:23Z</cp:lastPrinted>
  <dcterms:created xsi:type="dcterms:W3CDTF">2008-08-19T11:25:03Z</dcterms:created>
  <dcterms:modified xsi:type="dcterms:W3CDTF">2016-01-06T23:16:46Z</dcterms:modified>
</cp:coreProperties>
</file>