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5" r:id="rId4"/>
    <p:sldId id="257" r:id="rId5"/>
    <p:sldId id="266" r:id="rId6"/>
    <p:sldId id="264" r:id="rId7"/>
    <p:sldId id="259" r:id="rId8"/>
    <p:sldId id="268" r:id="rId9"/>
    <p:sldId id="261" r:id="rId10"/>
    <p:sldId id="281" r:id="rId11"/>
    <p:sldId id="282" r:id="rId12"/>
    <p:sldId id="269" r:id="rId13"/>
    <p:sldId id="270" r:id="rId14"/>
    <p:sldId id="262" r:id="rId15"/>
    <p:sldId id="271" r:id="rId16"/>
    <p:sldId id="263" r:id="rId17"/>
    <p:sldId id="272" r:id="rId18"/>
    <p:sldId id="273" r:id="rId19"/>
    <p:sldId id="274" r:id="rId20"/>
    <p:sldId id="278" r:id="rId21"/>
    <p:sldId id="275" r:id="rId22"/>
    <p:sldId id="277" r:id="rId23"/>
    <p:sldId id="276" r:id="rId24"/>
    <p:sldId id="280" r:id="rId25"/>
    <p:sldId id="279" r:id="rId26"/>
    <p:sldId id="267" r:id="rId2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A0AE99-4506-4F67-8F03-25A8E884F050}" type="slidenum">
              <a:rPr lang="nb-NO" smtClean="0"/>
              <a:pPr/>
              <a:t>‹#›</a:t>
            </a:fld>
            <a:endParaRPr lang="nb-NO"/>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nb-NO" smtClean="0"/>
              <a:t>Klikk for å redigere tittelstil</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95" name="Title 94"/>
          <p:cNvSpPr>
            <a:spLocks noGrp="1"/>
          </p:cNvSpPr>
          <p:nvPr>
            <p:ph type="title"/>
          </p:nvPr>
        </p:nvSpPr>
        <p:spPr>
          <a:xfrm>
            <a:off x="457200" y="4463568"/>
            <a:ext cx="8305800" cy="1143000"/>
          </a:xfrm>
        </p:spPr>
        <p:txBody>
          <a:bodyPr/>
          <a:lstStyle/>
          <a:p>
            <a:r>
              <a:rPr lang="nb-NO" smtClean="0"/>
              <a:t>Klikk for å redigere tittelstil</a:t>
            </a:r>
            <a:endParaRPr lang="en-US"/>
          </a:p>
        </p:txBody>
      </p:sp>
      <p:sp>
        <p:nvSpPr>
          <p:cNvPr id="2" name="Date Placeholder 1"/>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91" name="Footer Placeholder 90"/>
          <p:cNvSpPr>
            <a:spLocks noGrp="1"/>
          </p:cNvSpPr>
          <p:nvPr>
            <p:ph type="ftr" sz="quarter" idx="11"/>
          </p:nvPr>
        </p:nvSpPr>
        <p:spPr/>
        <p:txBody>
          <a:bodyPr/>
          <a:lstStyle/>
          <a:p>
            <a:endParaRPr lang="nb-NO"/>
          </a:p>
        </p:txBody>
      </p:sp>
      <p:sp>
        <p:nvSpPr>
          <p:cNvPr id="92" name="Slide Number Placeholder 91"/>
          <p:cNvSpPr>
            <a:spLocks noGrp="1"/>
          </p:cNvSpPr>
          <p:nvPr>
            <p:ph type="sldNum" sz="quarter" idx="12"/>
          </p:nvPr>
        </p:nvSpPr>
        <p:spPr/>
        <p:txBody>
          <a:bodyPr/>
          <a:lstStyle/>
          <a:p>
            <a:fld id="{36A0AE99-4506-4F67-8F03-25A8E884F050}" type="slidenum">
              <a:rPr lang="nb-NO" smtClean="0"/>
              <a:pPr/>
              <a:t>‹#›</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Date Placeholder 4"/>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Date Placeholder 6"/>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A0AE99-4506-4F67-8F03-25A8E884F050}"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A0AE99-4506-4F67-8F03-25A8E884F050}" type="slidenum">
              <a:rPr lang="nb-NO" smtClean="0"/>
              <a:pPr/>
              <a:t>‹#›</a:t>
            </a:fld>
            <a:endParaRPr lang="nb-NO"/>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nb-NO" smtClean="0"/>
              <a:t>Klikk for å redigere tittelstil</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a:p>
        </p:txBody>
      </p:sp>
      <p:sp>
        <p:nvSpPr>
          <p:cNvPr id="5" name="Date Placeholder 4"/>
          <p:cNvSpPr>
            <a:spLocks noGrp="1"/>
          </p:cNvSpPr>
          <p:nvPr>
            <p:ph type="dt" sz="half" idx="10"/>
          </p:nvPr>
        </p:nvSpPr>
        <p:spPr/>
        <p:txBody>
          <a:bodyPr/>
          <a:lstStyle/>
          <a:p>
            <a:fld id="{A93F6C4B-1A55-439E-99FC-4EF339F35F5D}" type="datetimeFigureOut">
              <a:rPr lang="nb-NO" smtClean="0"/>
              <a:pPr/>
              <a:t>23.01.2016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A0AE99-4506-4F67-8F03-25A8E884F050}" type="slidenum">
              <a:rPr lang="nb-NO" smtClean="0"/>
              <a:pPr/>
              <a:t>‹#›</a:t>
            </a:fld>
            <a:endParaRPr lang="nb-NO"/>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nb-NO" smtClean="0"/>
              <a:t>Klikk for å redigere tittelstil</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93F6C4B-1A55-439E-99FC-4EF339F35F5D}" type="datetimeFigureOut">
              <a:rPr lang="nb-NO" smtClean="0"/>
              <a:pPr/>
              <a:t>23.01.2016</a:t>
            </a:fld>
            <a:endParaRPr lang="nb-NO"/>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6A0AE99-4506-4F67-8F03-25A8E884F050}" type="slidenum">
              <a:rPr lang="nb-NO" smtClean="0"/>
              <a:pPr/>
              <a:t>‹#›</a:t>
            </a:fld>
            <a:endParaRPr lang="nb-N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ubestemmer.no/" TargetMode="External"/><Relationship Id="rId7" Type="http://schemas.openxmlformats.org/officeDocument/2006/relationships/hyperlink" Target="http://www.udir.no/Laringsmiljo/Arbeid-mot-mobbing/" TargetMode="External"/><Relationship Id="rId2" Type="http://schemas.openxmlformats.org/officeDocument/2006/relationships/hyperlink" Target="http://www.iktsenteret.no/stikkord/digital-dommekraft" TargetMode="External"/><Relationship Id="rId1" Type="http://schemas.openxmlformats.org/officeDocument/2006/relationships/slideLayout" Target="../slideLayouts/slideLayout2.xml"/><Relationship Id="rId6" Type="http://schemas.openxmlformats.org/officeDocument/2006/relationships/hyperlink" Target="http://www.medietilsynet.no/" TargetMode="External"/><Relationship Id="rId5" Type="http://schemas.openxmlformats.org/officeDocument/2006/relationships/hyperlink" Target="http://www.barnevakten.no/" TargetMode="External"/><Relationship Id="rId4" Type="http://schemas.openxmlformats.org/officeDocument/2006/relationships/hyperlink" Target="http://www.laringsmiljosenteret.uis.no/mobbing/hva-er-mobbing/digital-mobb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Mobbing og trusler på nett</a:t>
            </a:r>
            <a:endParaRPr lang="nb-NO" dirty="0"/>
          </a:p>
        </p:txBody>
      </p:sp>
      <p:sp>
        <p:nvSpPr>
          <p:cNvPr id="3" name="Undertittel 2"/>
          <p:cNvSpPr>
            <a:spLocks noGrp="1"/>
          </p:cNvSpPr>
          <p:nvPr>
            <p:ph type="subTitle" idx="1"/>
          </p:nvPr>
        </p:nvSpPr>
        <p:spPr/>
        <p:txBody>
          <a:bodyPr>
            <a:normAutofit/>
          </a:bodyPr>
          <a:lstStyle/>
          <a:p>
            <a:r>
              <a:rPr lang="nb-NO" dirty="0" smtClean="0"/>
              <a:t>MOLA 3. desember 2015</a:t>
            </a:r>
          </a:p>
          <a:p>
            <a:r>
              <a:rPr lang="nb-NO" sz="1400" dirty="0" smtClean="0"/>
              <a:t>Tone Hauge, Kjellaug Tonheim Tønnesen og Rune Golf</a:t>
            </a:r>
            <a:endParaRPr lang="nb-NO" sz="1400" dirty="0"/>
          </a:p>
        </p:txBody>
      </p:sp>
    </p:spTree>
    <p:extLst>
      <p:ext uri="{BB962C8B-B14F-4D97-AF65-F5344CB8AC3E}">
        <p14:creationId xmlns:p14="http://schemas.microsoft.com/office/powerpoint/2010/main" xmlns="" val="51840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Fra bergensskolens regler for digitalt nett:</a:t>
            </a:r>
            <a:endParaRPr lang="nb-NO" dirty="0"/>
          </a:p>
        </p:txBody>
      </p:sp>
      <p:sp>
        <p:nvSpPr>
          <p:cNvPr id="3" name="Plassholder for innhold 2"/>
          <p:cNvSpPr>
            <a:spLocks noGrp="1"/>
          </p:cNvSpPr>
          <p:nvPr>
            <p:ph idx="1"/>
          </p:nvPr>
        </p:nvSpPr>
        <p:spPr/>
        <p:txBody>
          <a:bodyPr>
            <a:normAutofit fontScale="77500" lnSpcReduction="20000"/>
          </a:bodyPr>
          <a:lstStyle/>
          <a:p>
            <a:pPr marL="0" indent="0">
              <a:buNone/>
            </a:pPr>
            <a:r>
              <a:rPr lang="nb-NO" dirty="0"/>
              <a:t>• Jeg har fått tildelt egen brukeridentitet og et personlig passord som gir meg tilgang til skolens datanettverk og til It´s </a:t>
            </a:r>
            <a:r>
              <a:rPr lang="nb-NO" dirty="0" err="1"/>
              <a:t>learning</a:t>
            </a:r>
            <a:r>
              <a:rPr lang="nb-NO" dirty="0"/>
              <a:t>. </a:t>
            </a:r>
          </a:p>
          <a:p>
            <a:pPr marL="0" indent="0">
              <a:buNone/>
            </a:pPr>
            <a:r>
              <a:rPr lang="nb-NO" dirty="0" smtClean="0"/>
              <a:t>• Jeg </a:t>
            </a:r>
            <a:r>
              <a:rPr lang="nb-NO" dirty="0"/>
              <a:t>skal ikke la andre få vite mitt passord. </a:t>
            </a:r>
          </a:p>
          <a:p>
            <a:pPr marL="0" indent="0">
              <a:buNone/>
            </a:pPr>
            <a:r>
              <a:rPr lang="nb-NO" dirty="0" smtClean="0"/>
              <a:t>• Jeg </a:t>
            </a:r>
            <a:r>
              <a:rPr lang="nb-NO" dirty="0"/>
              <a:t>skal ikke søke frem, skrive ut eller sette bokmerker på sider med pornografisk, rasistisk eller nazistisk innhold av noe slag. Dersom nettsider med slikt innhold dukker opp på skjermen, skal jeg lukke disse nettsidene med en gang. Jeg skal ikke lage nettsider eller skrive innlegg på nettet med slikt innhold. </a:t>
            </a:r>
          </a:p>
          <a:p>
            <a:pPr marL="0" indent="0">
              <a:buNone/>
            </a:pPr>
            <a:r>
              <a:rPr lang="nb-NO" dirty="0"/>
              <a:t> </a:t>
            </a:r>
          </a:p>
          <a:p>
            <a:pPr marL="0" indent="0">
              <a:buNone/>
            </a:pPr>
            <a:r>
              <a:rPr lang="nb-NO" dirty="0"/>
              <a:t>• Jeg skal ikke opptre anonymt på nettet. </a:t>
            </a:r>
          </a:p>
          <a:p>
            <a:pPr marL="0" indent="0">
              <a:buNone/>
            </a:pPr>
            <a:r>
              <a:rPr lang="nb-NO" dirty="0"/>
              <a:t>• Jeg skal ikke mobbe eller skjelle ut eller fornærme andre på nettet. </a:t>
            </a:r>
          </a:p>
          <a:p>
            <a:pPr marL="0" indent="0">
              <a:buNone/>
            </a:pPr>
            <a:r>
              <a:rPr lang="nb-NO" dirty="0"/>
              <a:t>• Jeg vet at bergensskolen følger Datatilsynets regler om offentliggjøring av bilder på nett. Situasjonsbilder fra for eksempel skolens skidag eller skolens 17.mai-tog, kan legges på nett dersom det ikke er krenkende for noen av de som er med på bildet. Portrettbilder, som er bilde av en eller flere bestemte personer, krever samtykke fra de som er med på bildet, før bildet legges ut på nett. Er du som er med på bildet under 15 år, skal du ha tillatelse fra hjemmefra. </a:t>
            </a:r>
          </a:p>
          <a:p>
            <a:endParaRPr lang="nb-NO" dirty="0"/>
          </a:p>
        </p:txBody>
      </p:sp>
    </p:spTree>
    <p:extLst>
      <p:ext uri="{BB962C8B-B14F-4D97-AF65-F5344CB8AC3E}">
        <p14:creationId xmlns:p14="http://schemas.microsoft.com/office/powerpoint/2010/main" xmlns="" val="725675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Gode og trygge skolemiljø </a:t>
            </a:r>
            <a:endParaRPr lang="nb-NO" dirty="0"/>
          </a:p>
        </p:txBody>
      </p:sp>
      <p:sp>
        <p:nvSpPr>
          <p:cNvPr id="3" name="Plassholder for innhold 2"/>
          <p:cNvSpPr>
            <a:spLocks noGrp="1"/>
          </p:cNvSpPr>
          <p:nvPr>
            <p:ph idx="1"/>
          </p:nvPr>
        </p:nvSpPr>
        <p:spPr/>
        <p:txBody>
          <a:bodyPr/>
          <a:lstStyle/>
          <a:p>
            <a:r>
              <a:rPr lang="nb-NO" dirty="0"/>
              <a:t>Trygge tilskuerarenaer </a:t>
            </a:r>
            <a:r>
              <a:rPr lang="nb-NO" dirty="0" smtClean="0"/>
              <a:t>: mange ser mobbing, men sier ikke i fra</a:t>
            </a:r>
          </a:p>
          <a:p>
            <a:pPr marL="0" indent="0">
              <a:buNone/>
            </a:pPr>
            <a:endParaRPr lang="nb-NO" dirty="0"/>
          </a:p>
          <a:p>
            <a:r>
              <a:rPr lang="nb-NO" sz="2800" b="1" dirty="0"/>
              <a:t>F</a:t>
            </a:r>
            <a:r>
              <a:rPr lang="nb-NO" sz="2800" b="1" dirty="0" smtClean="0"/>
              <a:t>rykt</a:t>
            </a:r>
            <a:r>
              <a:rPr lang="nb-NO" dirty="0" smtClean="0"/>
              <a:t> </a:t>
            </a:r>
            <a:r>
              <a:rPr lang="nb-NO" dirty="0"/>
              <a:t>som </a:t>
            </a:r>
            <a:r>
              <a:rPr lang="nb-NO" dirty="0" smtClean="0"/>
              <a:t>motivasjonsfaktor for å la være å si i fra</a:t>
            </a:r>
          </a:p>
          <a:p>
            <a:pPr marL="0" indent="0">
              <a:buNone/>
            </a:pPr>
            <a:endParaRPr lang="nb-NO" dirty="0"/>
          </a:p>
          <a:p>
            <a:r>
              <a:rPr lang="nb-NO" dirty="0"/>
              <a:t>Vi må sammen skape et skoleklima som</a:t>
            </a:r>
            <a:r>
              <a:rPr lang="nb-NO" b="1" dirty="0"/>
              <a:t> ikke </a:t>
            </a:r>
            <a:r>
              <a:rPr lang="nb-NO" dirty="0"/>
              <a:t>tolererer digital </a:t>
            </a:r>
            <a:r>
              <a:rPr lang="nb-NO" dirty="0" smtClean="0"/>
              <a:t>mobbing: - Godt samarbeid mellom elev- skole –hjem</a:t>
            </a:r>
          </a:p>
          <a:p>
            <a:endParaRPr lang="nb-NO" dirty="0"/>
          </a:p>
          <a:p>
            <a:r>
              <a:rPr lang="nb-NO" dirty="0" smtClean="0"/>
              <a:t>Det vi snakker om, bruker og veileder i forhold til blir vi bedre på.</a:t>
            </a:r>
            <a:endParaRPr lang="nb-NO" dirty="0"/>
          </a:p>
          <a:p>
            <a:endParaRPr lang="nb-NO" dirty="0"/>
          </a:p>
        </p:txBody>
      </p:sp>
    </p:spTree>
    <p:extLst>
      <p:ext uri="{BB962C8B-B14F-4D97-AF65-F5344CB8AC3E}">
        <p14:creationId xmlns:p14="http://schemas.microsoft.com/office/powerpoint/2010/main" xmlns="" val="289059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Helhetlig plan for sosial kompetanse</a:t>
            </a:r>
            <a:endParaRPr lang="nb-NO"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28800"/>
            <a:ext cx="9109061" cy="2893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kstSylinder 3"/>
          <p:cNvSpPr txBox="1"/>
          <p:nvPr/>
        </p:nvSpPr>
        <p:spPr>
          <a:xfrm>
            <a:off x="323528" y="4365104"/>
            <a:ext cx="8352928" cy="1477328"/>
          </a:xfrm>
          <a:prstGeom prst="rect">
            <a:avLst/>
          </a:prstGeom>
          <a:noFill/>
        </p:spPr>
        <p:txBody>
          <a:bodyPr wrap="square" rtlCol="0">
            <a:spAutoFit/>
          </a:bodyPr>
          <a:lstStyle/>
          <a:p>
            <a:pPr marL="285750" indent="-285750">
              <a:buFontTx/>
              <a:buChar char="-"/>
            </a:pPr>
            <a:r>
              <a:rPr lang="nb-NO" dirty="0" smtClean="0"/>
              <a:t>Omsorg og vennskap		- Mot og ærlighet</a:t>
            </a:r>
          </a:p>
          <a:p>
            <a:pPr marL="285750" indent="-285750">
              <a:buFontTx/>
              <a:buChar char="-"/>
            </a:pPr>
            <a:r>
              <a:rPr lang="nb-NO" dirty="0" smtClean="0"/>
              <a:t>Respekt og ansvarsbevissthet	- Hjelpsomhet</a:t>
            </a:r>
          </a:p>
          <a:p>
            <a:pPr marL="285750" indent="-285750">
              <a:buFontTx/>
              <a:buChar char="-"/>
            </a:pPr>
            <a:r>
              <a:rPr lang="nb-NO" dirty="0" smtClean="0"/>
              <a:t>Selvtillit			- Utholdenhet og målrettethet</a:t>
            </a:r>
          </a:p>
          <a:p>
            <a:pPr marL="285750" indent="-285750">
              <a:buFontTx/>
              <a:buChar char="-"/>
            </a:pPr>
            <a:r>
              <a:rPr lang="nb-NO" dirty="0" smtClean="0"/>
              <a:t>Samarbeid			- Integritet</a:t>
            </a:r>
          </a:p>
          <a:p>
            <a:pPr marL="285750" indent="-285750">
              <a:buFontTx/>
              <a:buChar char="-"/>
            </a:pPr>
            <a:r>
              <a:rPr lang="nb-NO" dirty="0" smtClean="0"/>
              <a:t>Selvkontroll og tålmodighet</a:t>
            </a:r>
            <a:endParaRPr lang="nb-NO" dirty="0"/>
          </a:p>
        </p:txBody>
      </p:sp>
    </p:spTree>
    <p:extLst>
      <p:ext uri="{BB962C8B-B14F-4D97-AF65-F5344CB8AC3E}">
        <p14:creationId xmlns:p14="http://schemas.microsoft.com/office/powerpoint/2010/main" xmlns="" val="277711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Involvering av jevnaldrende</a:t>
            </a:r>
            <a:endParaRPr lang="nb-NO" dirty="0"/>
          </a:p>
        </p:txBody>
      </p:sp>
      <p:sp>
        <p:nvSpPr>
          <p:cNvPr id="3" name="Plassholder for innhold 2"/>
          <p:cNvSpPr>
            <a:spLocks noGrp="1"/>
          </p:cNvSpPr>
          <p:nvPr>
            <p:ph idx="1"/>
          </p:nvPr>
        </p:nvSpPr>
        <p:spPr/>
        <p:txBody>
          <a:bodyPr>
            <a:normAutofit lnSpcReduction="10000"/>
          </a:bodyPr>
          <a:lstStyle/>
          <a:p>
            <a:r>
              <a:rPr lang="nb-NO" sz="2800" b="1" dirty="0" smtClean="0"/>
              <a:t>Forståelse og kompetanse</a:t>
            </a:r>
            <a:r>
              <a:rPr lang="nb-NO" dirty="0" smtClean="0"/>
              <a:t>: Elevene må kunne kjenne igjen mobbing på nett, og vite om hvilke konsekvenser det kan påføre andre.</a:t>
            </a:r>
          </a:p>
          <a:p>
            <a:r>
              <a:rPr lang="nb-NO" sz="2800" b="1" dirty="0" smtClean="0"/>
              <a:t>Vite hvordan </a:t>
            </a:r>
            <a:r>
              <a:rPr lang="nb-NO" dirty="0" smtClean="0"/>
              <a:t>de skal handle når noe skjer:</a:t>
            </a:r>
          </a:p>
          <a:p>
            <a:pPr>
              <a:buFontTx/>
              <a:buChar char="-"/>
            </a:pPr>
            <a:r>
              <a:rPr lang="nb-NO" dirty="0" smtClean="0"/>
              <a:t>Unngå å gjengjelde/respondere</a:t>
            </a:r>
          </a:p>
          <a:p>
            <a:pPr>
              <a:buFontTx/>
              <a:buChar char="-"/>
            </a:pPr>
            <a:r>
              <a:rPr lang="nb-NO" dirty="0" smtClean="0"/>
              <a:t>Samle bevis</a:t>
            </a:r>
          </a:p>
          <a:p>
            <a:pPr>
              <a:buFontTx/>
              <a:buChar char="-"/>
            </a:pPr>
            <a:r>
              <a:rPr lang="nb-NO" dirty="0" smtClean="0"/>
              <a:t>Fortelle det videre… trygg kultur…</a:t>
            </a:r>
          </a:p>
          <a:p>
            <a:pPr>
              <a:buFontTx/>
              <a:buChar char="-"/>
            </a:pPr>
            <a:r>
              <a:rPr lang="nb-NO" dirty="0" smtClean="0"/>
              <a:t>Blokkere senderen osv.</a:t>
            </a:r>
          </a:p>
          <a:p>
            <a:r>
              <a:rPr lang="nb-NO" dirty="0" smtClean="0"/>
              <a:t>Utvikle </a:t>
            </a:r>
            <a:r>
              <a:rPr lang="nb-NO" sz="2800" b="1" dirty="0" smtClean="0"/>
              <a:t>moralske resonnement</a:t>
            </a:r>
          </a:p>
          <a:p>
            <a:r>
              <a:rPr lang="nb-NO" dirty="0" smtClean="0"/>
              <a:t>Forståelse av at </a:t>
            </a:r>
            <a:r>
              <a:rPr lang="nb-NO" sz="2800" b="1" dirty="0" smtClean="0"/>
              <a:t>problemet ligger hos den som mobber</a:t>
            </a:r>
            <a:r>
              <a:rPr lang="nb-NO" dirty="0" smtClean="0"/>
              <a:t>, og at jo før hendelsen blir rapportert om dess bedre er det.</a:t>
            </a:r>
          </a:p>
          <a:p>
            <a:pPr marL="0" indent="0">
              <a:buNone/>
            </a:pPr>
            <a:endParaRPr lang="nb-NO" dirty="0"/>
          </a:p>
        </p:txBody>
      </p:sp>
    </p:spTree>
    <p:extLst>
      <p:ext uri="{BB962C8B-B14F-4D97-AF65-F5344CB8AC3E}">
        <p14:creationId xmlns:p14="http://schemas.microsoft.com/office/powerpoint/2010/main" xmlns="" val="3865203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Samarbeid med foresatte</a:t>
            </a:r>
            <a:endParaRPr lang="nb-NO" dirty="0"/>
          </a:p>
        </p:txBody>
      </p:sp>
      <p:sp>
        <p:nvSpPr>
          <p:cNvPr id="3" name="Plassholder for innhold 2"/>
          <p:cNvSpPr>
            <a:spLocks noGrp="1"/>
          </p:cNvSpPr>
          <p:nvPr>
            <p:ph idx="1"/>
          </p:nvPr>
        </p:nvSpPr>
        <p:spPr/>
        <p:txBody>
          <a:bodyPr/>
          <a:lstStyle/>
          <a:p>
            <a:r>
              <a:rPr lang="nb-NO" dirty="0" smtClean="0"/>
              <a:t>Involvere foresatte i arbeidet, de er en stor ressurs.</a:t>
            </a:r>
          </a:p>
          <a:p>
            <a:r>
              <a:rPr lang="nb-NO" dirty="0" smtClean="0"/>
              <a:t>Lærevillige og ønsker å bidra, bl.a. fordi de er urolige for om deres barn kan bli utsatt uten at de vet om det.</a:t>
            </a:r>
          </a:p>
          <a:p>
            <a:r>
              <a:rPr lang="nb-NO" dirty="0" smtClean="0"/>
              <a:t>De trenger å kjenne til tegn på digital mobbing, før de kan være en støtte for sine barn.</a:t>
            </a:r>
          </a:p>
          <a:p>
            <a:r>
              <a:rPr lang="nb-NO" dirty="0" smtClean="0"/>
              <a:t>Lærere kan vise hvordan de regulerer samtalegrupper, og hva som er forventet god sosial kompetanse på nett.</a:t>
            </a:r>
          </a:p>
          <a:p>
            <a:endParaRPr lang="nb-NO" dirty="0"/>
          </a:p>
          <a:p>
            <a:r>
              <a:rPr lang="nb-NO" dirty="0" err="1" smtClean="0"/>
              <a:t>Teamkvelder</a:t>
            </a:r>
            <a:r>
              <a:rPr lang="nb-NO" dirty="0" smtClean="0"/>
              <a:t> /kurs:  Blant annet </a:t>
            </a:r>
            <a:r>
              <a:rPr lang="nb-NO" dirty="0"/>
              <a:t>i</a:t>
            </a:r>
            <a:r>
              <a:rPr lang="nb-NO" dirty="0" smtClean="0"/>
              <a:t>nspirert av Bruk Hue –kampanjen. Caser fungerer godt</a:t>
            </a:r>
            <a:endParaRPr lang="nb-NO" dirty="0"/>
          </a:p>
        </p:txBody>
      </p:sp>
    </p:spTree>
    <p:extLst>
      <p:ext uri="{BB962C8B-B14F-4D97-AF65-F5344CB8AC3E}">
        <p14:creationId xmlns:p14="http://schemas.microsoft.com/office/powerpoint/2010/main" xmlns="" val="3799989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Men noen ganger blir truslene svært alvorlige.</a:t>
            </a:r>
            <a:endParaRPr lang="nb-NO" dirty="0"/>
          </a:p>
        </p:txBody>
      </p:sp>
      <p:sp>
        <p:nvSpPr>
          <p:cNvPr id="3" name="Plassholder for innhold 2"/>
          <p:cNvSpPr>
            <a:spLocks noGrp="1"/>
          </p:cNvSpPr>
          <p:nvPr>
            <p:ph idx="1"/>
          </p:nvPr>
        </p:nvSpPr>
        <p:spPr/>
        <p:txBody>
          <a:bodyPr>
            <a:normAutofit lnSpcReduction="10000"/>
          </a:bodyPr>
          <a:lstStyle/>
          <a:p>
            <a:r>
              <a:rPr lang="nb-NO" dirty="0" smtClean="0"/>
              <a:t>Da blir samarbeidet mellom skole, politi, elev og foresatte svært viktig</a:t>
            </a:r>
          </a:p>
          <a:p>
            <a:endParaRPr lang="nb-NO" dirty="0"/>
          </a:p>
          <a:p>
            <a:r>
              <a:rPr lang="nb-NO" dirty="0" smtClean="0"/>
              <a:t>I en straffesak har politiet den overordnede regien</a:t>
            </a:r>
          </a:p>
          <a:p>
            <a:r>
              <a:rPr lang="nb-NO" dirty="0" smtClean="0"/>
              <a:t>Skolen skal bidra til å hente informasjon og undersøke, men ikke etterforske</a:t>
            </a:r>
          </a:p>
          <a:p>
            <a:r>
              <a:rPr lang="nb-NO" dirty="0" smtClean="0"/>
              <a:t>Skolen skal sikre et så godt psykososialt miljø som mulig for alle elevene våre, enten de er offer, mistenkt eller utøver</a:t>
            </a:r>
          </a:p>
          <a:p>
            <a:r>
              <a:rPr lang="nb-NO" dirty="0" smtClean="0"/>
              <a:t>Elever og foresatte kan komme med forslag og krav, og vi skal lytte.</a:t>
            </a:r>
          </a:p>
          <a:p>
            <a:r>
              <a:rPr lang="nb-NO" dirty="0" smtClean="0"/>
              <a:t>Men det er skolen som vedtar hvilke tiltak som skal iverksettes etter samhandling med politiet.</a:t>
            </a:r>
            <a:endParaRPr lang="nb-NO" dirty="0"/>
          </a:p>
        </p:txBody>
      </p:sp>
    </p:spTree>
    <p:extLst>
      <p:ext uri="{BB962C8B-B14F-4D97-AF65-F5344CB8AC3E}">
        <p14:creationId xmlns:p14="http://schemas.microsoft.com/office/powerpoint/2010/main" xmlns="" val="356047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Før beredskapen hentes fram</a:t>
            </a:r>
            <a:endParaRPr lang="nb-NO" dirty="0"/>
          </a:p>
        </p:txBody>
      </p:sp>
      <p:sp>
        <p:nvSpPr>
          <p:cNvPr id="3" name="Plassholder for innhold 2"/>
          <p:cNvSpPr>
            <a:spLocks noGrp="1"/>
          </p:cNvSpPr>
          <p:nvPr>
            <p:ph idx="1"/>
          </p:nvPr>
        </p:nvSpPr>
        <p:spPr/>
        <p:txBody>
          <a:bodyPr/>
          <a:lstStyle/>
          <a:p>
            <a:pPr marL="0" indent="0">
              <a:buNone/>
            </a:pPr>
            <a:endParaRPr lang="nb-NO" dirty="0" smtClean="0"/>
          </a:p>
          <a:p>
            <a:r>
              <a:rPr lang="nb-NO" sz="4000" dirty="0" smtClean="0">
                <a:solidFill>
                  <a:schemeClr val="accent2">
                    <a:lumMod val="60000"/>
                    <a:lumOff val="40000"/>
                  </a:schemeClr>
                </a:solidFill>
              </a:rPr>
              <a:t>VERDIER</a:t>
            </a:r>
            <a:r>
              <a:rPr lang="nb-NO" dirty="0" smtClean="0"/>
              <a:t> i formålsparagrafen i Opplæringsloven:</a:t>
            </a:r>
          </a:p>
          <a:p>
            <a:r>
              <a:rPr lang="nn-NO" i="1" dirty="0"/>
              <a:t> </a:t>
            </a:r>
            <a:r>
              <a:rPr lang="nn-NO" i="1" dirty="0" smtClean="0"/>
              <a:t>Opplæringa </a:t>
            </a:r>
            <a:r>
              <a:rPr lang="nn-NO" i="1" dirty="0"/>
              <a:t>skal byggje på grunnleggjande verdiar i kristen og humanistisk arv og tradisjon, slik som </a:t>
            </a:r>
            <a:r>
              <a:rPr lang="nn-NO" b="1" i="1" dirty="0">
                <a:solidFill>
                  <a:schemeClr val="accent2">
                    <a:lumMod val="60000"/>
                    <a:lumOff val="40000"/>
                  </a:schemeClr>
                </a:solidFill>
              </a:rPr>
              <a:t>respekt for menneskeverdet </a:t>
            </a:r>
            <a:r>
              <a:rPr lang="nn-NO" i="1" dirty="0"/>
              <a:t>og naturen, på </a:t>
            </a:r>
            <a:r>
              <a:rPr lang="nn-NO" b="1" i="1" dirty="0">
                <a:solidFill>
                  <a:schemeClr val="accent2">
                    <a:lumMod val="60000"/>
                    <a:lumOff val="40000"/>
                  </a:schemeClr>
                </a:solidFill>
              </a:rPr>
              <a:t>åndsfridom</a:t>
            </a:r>
            <a:r>
              <a:rPr lang="nn-NO" i="1" dirty="0"/>
              <a:t>, </a:t>
            </a:r>
            <a:r>
              <a:rPr lang="nn-NO" b="1" i="1" dirty="0">
                <a:solidFill>
                  <a:schemeClr val="accent2">
                    <a:lumMod val="60000"/>
                    <a:lumOff val="40000"/>
                  </a:schemeClr>
                </a:solidFill>
              </a:rPr>
              <a:t>nestekjærleik</a:t>
            </a:r>
            <a:r>
              <a:rPr lang="nn-NO" i="1" dirty="0"/>
              <a:t>, </a:t>
            </a:r>
            <a:r>
              <a:rPr lang="nn-NO" b="1" i="1" dirty="0">
                <a:solidFill>
                  <a:schemeClr val="accent2">
                    <a:lumMod val="60000"/>
                    <a:lumOff val="40000"/>
                  </a:schemeClr>
                </a:solidFill>
              </a:rPr>
              <a:t>tilgjeving</a:t>
            </a:r>
            <a:r>
              <a:rPr lang="nn-NO" i="1" dirty="0"/>
              <a:t>, </a:t>
            </a:r>
            <a:r>
              <a:rPr lang="nn-NO" b="1" i="1" dirty="0">
                <a:solidFill>
                  <a:schemeClr val="accent2">
                    <a:lumMod val="60000"/>
                    <a:lumOff val="40000"/>
                  </a:schemeClr>
                </a:solidFill>
              </a:rPr>
              <a:t>likeverd</a:t>
            </a:r>
            <a:r>
              <a:rPr lang="nn-NO" i="1" dirty="0"/>
              <a:t> og </a:t>
            </a:r>
            <a:r>
              <a:rPr lang="nn-NO" b="1" i="1" dirty="0">
                <a:solidFill>
                  <a:schemeClr val="accent2">
                    <a:lumMod val="60000"/>
                    <a:lumOff val="40000"/>
                  </a:schemeClr>
                </a:solidFill>
              </a:rPr>
              <a:t>solidaritet</a:t>
            </a:r>
            <a:r>
              <a:rPr lang="nn-NO" i="1" dirty="0"/>
              <a:t>, verdiar som òg kjem til uttrykk i ulike religionar og livssyn og som er forankra i menneskerettane. </a:t>
            </a:r>
            <a:endParaRPr lang="nb-NO" dirty="0" smtClean="0"/>
          </a:p>
          <a:p>
            <a:endParaRPr lang="nb-NO" dirty="0"/>
          </a:p>
        </p:txBody>
      </p:sp>
    </p:spTree>
    <p:extLst>
      <p:ext uri="{BB962C8B-B14F-4D97-AF65-F5344CB8AC3E}">
        <p14:creationId xmlns:p14="http://schemas.microsoft.com/office/powerpoint/2010/main" xmlns="" val="188879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Beredskap</a:t>
            </a:r>
            <a:endParaRPr lang="nb-NO" dirty="0"/>
          </a:p>
        </p:txBody>
      </p:sp>
      <p:sp>
        <p:nvSpPr>
          <p:cNvPr id="3" name="Plassholder for innhold 2"/>
          <p:cNvSpPr>
            <a:spLocks noGrp="1"/>
          </p:cNvSpPr>
          <p:nvPr>
            <p:ph idx="1"/>
          </p:nvPr>
        </p:nvSpPr>
        <p:spPr/>
        <p:txBody>
          <a:bodyPr>
            <a:normAutofit fontScale="92500" lnSpcReduction="20000"/>
          </a:bodyPr>
          <a:lstStyle/>
          <a:p>
            <a:r>
              <a:rPr lang="nb-NO" sz="3000" b="1" dirty="0" smtClean="0"/>
              <a:t>Aktivere </a:t>
            </a:r>
            <a:r>
              <a:rPr lang="nb-NO" dirty="0" smtClean="0"/>
              <a:t> «Handlingsplan mot mobbing» eller «Handlingsplan mot trakassering, trusler og vold» </a:t>
            </a:r>
          </a:p>
          <a:p>
            <a:pPr marL="0" indent="0">
              <a:buNone/>
            </a:pPr>
            <a:endParaRPr lang="nb-NO" dirty="0" smtClean="0"/>
          </a:p>
          <a:p>
            <a:r>
              <a:rPr lang="nb-NO" dirty="0" smtClean="0"/>
              <a:t>Hva ? Hvordan?  Når? Hvem?</a:t>
            </a:r>
          </a:p>
          <a:p>
            <a:pPr marL="0" indent="0">
              <a:buNone/>
            </a:pPr>
            <a:endParaRPr lang="nb-NO" dirty="0"/>
          </a:p>
          <a:p>
            <a:r>
              <a:rPr lang="nb-NO" dirty="0" smtClean="0"/>
              <a:t>Hva vet vi sikkert?</a:t>
            </a:r>
          </a:p>
          <a:p>
            <a:r>
              <a:rPr lang="nb-NO" dirty="0" smtClean="0"/>
              <a:t>Hva er antakelser ?</a:t>
            </a:r>
          </a:p>
          <a:p>
            <a:r>
              <a:rPr lang="nb-NO" dirty="0" smtClean="0"/>
              <a:t>Hvilke undersøkelser kan iverksettes for å belyse saken videre?</a:t>
            </a:r>
          </a:p>
          <a:p>
            <a:r>
              <a:rPr lang="nb-NO" dirty="0" smtClean="0"/>
              <a:t>Hvordan kan vi ivareta sikkerhet, et godt psykososialt miljø til </a:t>
            </a:r>
            <a:r>
              <a:rPr lang="nb-NO" sz="3000" b="1" dirty="0" smtClean="0"/>
              <a:t>alle</a:t>
            </a:r>
            <a:r>
              <a:rPr lang="nb-NO" dirty="0" smtClean="0"/>
              <a:t> de involverte partene? Hvilke ressurser har vi?</a:t>
            </a:r>
          </a:p>
          <a:p>
            <a:r>
              <a:rPr lang="nb-NO" dirty="0" smtClean="0"/>
              <a:t>Hvem snakker med hvem?</a:t>
            </a:r>
          </a:p>
          <a:p>
            <a:r>
              <a:rPr lang="nb-NO" dirty="0" smtClean="0"/>
              <a:t>Hvilken informasjon kan vi gå ut med og til hvem?</a:t>
            </a:r>
          </a:p>
          <a:p>
            <a:r>
              <a:rPr lang="nb-NO" dirty="0" smtClean="0"/>
              <a:t>Hvordan sikrer vi forsvarlig drift av ordinær virksomhet?</a:t>
            </a:r>
          </a:p>
          <a:p>
            <a:endParaRPr lang="nb-NO" dirty="0"/>
          </a:p>
        </p:txBody>
      </p:sp>
    </p:spTree>
    <p:extLst>
      <p:ext uri="{BB962C8B-B14F-4D97-AF65-F5344CB8AC3E}">
        <p14:creationId xmlns:p14="http://schemas.microsoft.com/office/powerpoint/2010/main" xmlns="" val="553977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Etisk søkesirkel</a:t>
            </a:r>
            <a:endParaRPr lang="nb-NO"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527" y="1600200"/>
            <a:ext cx="7504945"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8714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Formell håndtering</a:t>
            </a:r>
            <a:endParaRPr lang="nb-NO" dirty="0"/>
          </a:p>
        </p:txBody>
      </p:sp>
      <p:sp>
        <p:nvSpPr>
          <p:cNvPr id="3" name="Plassholder for innhold 2"/>
          <p:cNvSpPr>
            <a:spLocks noGrp="1"/>
          </p:cNvSpPr>
          <p:nvPr>
            <p:ph idx="1"/>
          </p:nvPr>
        </p:nvSpPr>
        <p:spPr/>
        <p:txBody>
          <a:bodyPr/>
          <a:lstStyle/>
          <a:p>
            <a:r>
              <a:rPr lang="nb-NO" dirty="0" smtClean="0"/>
              <a:t>Samtaler med foresatte og elev, og andre involverte</a:t>
            </a:r>
          </a:p>
          <a:p>
            <a:r>
              <a:rPr lang="nb-NO" dirty="0" smtClean="0"/>
              <a:t>Tenker tverretatlig for ivareta eleven så bredt som mulig (Helse, Barnevern, PPT, Politi)</a:t>
            </a:r>
          </a:p>
          <a:p>
            <a:r>
              <a:rPr lang="nb-NO" dirty="0" smtClean="0"/>
              <a:t>Enkeltvedtak fattes</a:t>
            </a:r>
          </a:p>
          <a:p>
            <a:r>
              <a:rPr lang="nb-NO" dirty="0" smtClean="0"/>
              <a:t>Tiltak til beste for eleven iverksettes så raskt som mulig</a:t>
            </a:r>
          </a:p>
          <a:p>
            <a:pPr marL="0" indent="0">
              <a:buNone/>
            </a:pPr>
            <a:r>
              <a:rPr lang="nb-NO" sz="2000" dirty="0"/>
              <a:t> </a:t>
            </a:r>
            <a:r>
              <a:rPr lang="nb-NO" sz="2000" dirty="0" smtClean="0"/>
              <a:t>   (Skjermingstiltak , Oppfølgingstiltak (skole og helse)</a:t>
            </a:r>
          </a:p>
          <a:p>
            <a:pPr marL="0" indent="0">
              <a:buNone/>
            </a:pPr>
            <a:r>
              <a:rPr lang="nb-NO" sz="2000" dirty="0"/>
              <a:t> </a:t>
            </a:r>
            <a:r>
              <a:rPr lang="nb-NO" sz="2000" dirty="0" smtClean="0"/>
              <a:t>    Relasjonelle tiltak, Reaktive tiltak , Tverretatlig samarbeid)</a:t>
            </a:r>
          </a:p>
          <a:p>
            <a:r>
              <a:rPr lang="nb-NO" dirty="0" smtClean="0"/>
              <a:t>Tiltak evalueres og revideres forløpende og etter et gitt tidspunkt med foresatte.</a:t>
            </a:r>
            <a:endParaRPr lang="nb-NO" dirty="0"/>
          </a:p>
        </p:txBody>
      </p:sp>
    </p:spTree>
    <p:extLst>
      <p:ext uri="{BB962C8B-B14F-4D97-AF65-F5344CB8AC3E}">
        <p14:creationId xmlns:p14="http://schemas.microsoft.com/office/powerpoint/2010/main" xmlns="" val="289400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Lys på ulike aktører i arbeidet</a:t>
            </a:r>
            <a:endParaRPr lang="nb-NO" dirty="0"/>
          </a:p>
        </p:txBody>
      </p:sp>
      <p:sp>
        <p:nvSpPr>
          <p:cNvPr id="3" name="Plassholder for innhold 2"/>
          <p:cNvSpPr>
            <a:spLocks noGrp="1"/>
          </p:cNvSpPr>
          <p:nvPr>
            <p:ph idx="1"/>
          </p:nvPr>
        </p:nvSpPr>
        <p:spPr/>
        <p:txBody>
          <a:bodyPr/>
          <a:lstStyle/>
          <a:p>
            <a:r>
              <a:rPr lang="nb-NO" dirty="0" smtClean="0"/>
              <a:t>Hva vet vi? </a:t>
            </a:r>
          </a:p>
          <a:p>
            <a:r>
              <a:rPr lang="nb-NO" dirty="0" smtClean="0"/>
              <a:t>Hvordan handler vi ?</a:t>
            </a:r>
          </a:p>
          <a:p>
            <a:r>
              <a:rPr lang="nb-NO" dirty="0" smtClean="0"/>
              <a:t>Hva har vi lært i møtet med «Mobbing og trusler på nett»?</a:t>
            </a:r>
          </a:p>
          <a:p>
            <a:endParaRPr lang="nb-NO" dirty="0"/>
          </a:p>
          <a:p>
            <a:r>
              <a:rPr lang="nb-NO" dirty="0" smtClean="0"/>
              <a:t>Skolen </a:t>
            </a:r>
          </a:p>
          <a:p>
            <a:r>
              <a:rPr lang="nb-NO" dirty="0" smtClean="0"/>
              <a:t>Politiet </a:t>
            </a:r>
          </a:p>
          <a:p>
            <a:r>
              <a:rPr lang="nb-NO" dirty="0" smtClean="0"/>
              <a:t>Organisasjonene - Barnevakten</a:t>
            </a:r>
            <a:endParaRPr lang="nb-NO" dirty="0"/>
          </a:p>
        </p:txBody>
      </p:sp>
    </p:spTree>
    <p:extLst>
      <p:ext uri="{BB962C8B-B14F-4D97-AF65-F5344CB8AC3E}">
        <p14:creationId xmlns:p14="http://schemas.microsoft.com/office/powerpoint/2010/main" xmlns="" val="3535787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Dilemmaer medfører krysspress</a:t>
            </a:r>
            <a:endParaRPr lang="nb-NO" dirty="0"/>
          </a:p>
        </p:txBody>
      </p:sp>
      <p:sp>
        <p:nvSpPr>
          <p:cNvPr id="3" name="Plassholder for innhold 2"/>
          <p:cNvSpPr>
            <a:spLocks noGrp="1"/>
          </p:cNvSpPr>
          <p:nvPr>
            <p:ph idx="1"/>
          </p:nvPr>
        </p:nvSpPr>
        <p:spPr/>
        <p:txBody>
          <a:bodyPr>
            <a:normAutofit lnSpcReduction="10000"/>
          </a:bodyPr>
          <a:lstStyle/>
          <a:p>
            <a:r>
              <a:rPr lang="nb-NO" dirty="0" smtClean="0"/>
              <a:t>Profesjonelt skjønn : Hva tror vi gagner eleven best?</a:t>
            </a:r>
          </a:p>
          <a:p>
            <a:endParaRPr lang="nb-NO" dirty="0" smtClean="0">
              <a:solidFill>
                <a:schemeClr val="bg2"/>
              </a:solidFill>
            </a:endParaRPr>
          </a:p>
          <a:p>
            <a:r>
              <a:rPr lang="nb-NO" dirty="0" smtClean="0">
                <a:solidFill>
                  <a:schemeClr val="tx1"/>
                </a:solidFill>
              </a:rPr>
              <a:t>FORVENTNINGER OG PRESS:</a:t>
            </a:r>
            <a:endParaRPr lang="nb-NO" dirty="0" smtClean="0"/>
          </a:p>
          <a:p>
            <a:r>
              <a:rPr lang="nb-NO" dirty="0" smtClean="0"/>
              <a:t>Elevene selv</a:t>
            </a:r>
          </a:p>
          <a:p>
            <a:r>
              <a:rPr lang="nb-NO" dirty="0" smtClean="0"/>
              <a:t>Foreldre</a:t>
            </a:r>
          </a:p>
          <a:p>
            <a:r>
              <a:rPr lang="nb-NO" dirty="0" smtClean="0"/>
              <a:t>Ansatte</a:t>
            </a:r>
          </a:p>
          <a:p>
            <a:r>
              <a:rPr lang="nb-NO" dirty="0" smtClean="0"/>
              <a:t>Samfunnet</a:t>
            </a:r>
          </a:p>
          <a:p>
            <a:r>
              <a:rPr lang="nb-NO" dirty="0" smtClean="0"/>
              <a:t>Andre profesjonelle aktører i saken</a:t>
            </a:r>
          </a:p>
          <a:p>
            <a:endParaRPr lang="nb-NO" dirty="0"/>
          </a:p>
          <a:p>
            <a:r>
              <a:rPr lang="nb-NO" dirty="0" smtClean="0"/>
              <a:t>IKKE ALLE VIL VÆRE ENIG I DINE BESLUTNINGER, men du som leder må kunne argumentere profesjonelt i forhold til dem.</a:t>
            </a:r>
          </a:p>
          <a:p>
            <a:endParaRPr lang="nb-NO" dirty="0"/>
          </a:p>
          <a:p>
            <a:pPr marL="0" indent="0">
              <a:buNone/>
            </a:pPr>
            <a:endParaRPr lang="nb-NO" dirty="0"/>
          </a:p>
        </p:txBody>
      </p:sp>
    </p:spTree>
    <p:extLst>
      <p:ext uri="{BB962C8B-B14F-4D97-AF65-F5344CB8AC3E}">
        <p14:creationId xmlns:p14="http://schemas.microsoft.com/office/powerpoint/2010/main" xmlns="" val="1830043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Og så er media på døren eller telefonen</a:t>
            </a:r>
            <a:endParaRPr lang="nb-NO" dirty="0"/>
          </a:p>
        </p:txBody>
      </p:sp>
      <p:sp>
        <p:nvSpPr>
          <p:cNvPr id="3" name="Plassholder for innhold 2"/>
          <p:cNvSpPr>
            <a:spLocks noGrp="1"/>
          </p:cNvSpPr>
          <p:nvPr>
            <p:ph idx="1"/>
          </p:nvPr>
        </p:nvSpPr>
        <p:spPr/>
        <p:txBody>
          <a:bodyPr/>
          <a:lstStyle/>
          <a:p>
            <a:pPr marL="0" indent="0">
              <a:buNone/>
            </a:pPr>
            <a:r>
              <a:rPr lang="nb-NO" dirty="0" smtClean="0"/>
              <a:t>Mine fem spilleregler:</a:t>
            </a:r>
          </a:p>
          <a:p>
            <a:pPr marL="457200" indent="-457200">
              <a:buAutoNum type="arabicPeriod"/>
            </a:pPr>
            <a:r>
              <a:rPr lang="nb-NO" dirty="0" smtClean="0"/>
              <a:t>Gjør deg tanker om hva er det du ønsker å formidle (verdikommunikasjon)</a:t>
            </a:r>
          </a:p>
          <a:p>
            <a:pPr marL="457200" indent="-457200">
              <a:buAutoNum type="arabicPeriod"/>
            </a:pPr>
            <a:r>
              <a:rPr lang="nb-NO" dirty="0" smtClean="0"/>
              <a:t>Vær ærlig og vis at du tar ansvar</a:t>
            </a:r>
          </a:p>
          <a:p>
            <a:pPr marL="457200" indent="-457200">
              <a:buAutoNum type="arabicPeriod"/>
            </a:pPr>
            <a:r>
              <a:rPr lang="nb-NO" dirty="0" smtClean="0"/>
              <a:t>Vis omsorg og respekt for berørte parter</a:t>
            </a:r>
          </a:p>
          <a:p>
            <a:pPr marL="457200" indent="-457200">
              <a:buAutoNum type="arabicPeriod"/>
            </a:pPr>
            <a:r>
              <a:rPr lang="nb-NO" dirty="0" smtClean="0"/>
              <a:t>Om mulig nyanser bildet, slik at tilliten til skolen som helhet ikke blir alvorlig svekket (Min rolle er mindre viktig)</a:t>
            </a:r>
          </a:p>
          <a:p>
            <a:pPr marL="457200" indent="-457200">
              <a:buAutoNum type="arabicPeriod"/>
            </a:pPr>
            <a:r>
              <a:rPr lang="nb-NO" dirty="0" smtClean="0"/>
              <a:t>Sitatsjekk opp mot overnevnte, og god nok tid til å kontrollere hva avisene tenker å skrive.</a:t>
            </a:r>
          </a:p>
          <a:p>
            <a:pPr marL="0" indent="0">
              <a:buNone/>
            </a:pPr>
            <a:endParaRPr lang="nb-NO" dirty="0"/>
          </a:p>
        </p:txBody>
      </p:sp>
    </p:spTree>
    <p:extLst>
      <p:ext uri="{BB962C8B-B14F-4D97-AF65-F5344CB8AC3E}">
        <p14:creationId xmlns:p14="http://schemas.microsoft.com/office/powerpoint/2010/main" xmlns="" val="1129647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Om å bevare fatningen</a:t>
            </a:r>
            <a:endParaRPr lang="nb-NO" dirty="0"/>
          </a:p>
        </p:txBody>
      </p:sp>
      <p:pic>
        <p:nvPicPr>
          <p:cNvPr id="2051"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13109" t="45787" r="69173" b="24454"/>
          <a:stretch/>
        </p:blipFill>
        <p:spPr bwMode="auto">
          <a:xfrm>
            <a:off x="4903440" y="2771383"/>
            <a:ext cx="4069610" cy="1922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2895" r="80062" b="36698"/>
          <a:stretch/>
        </p:blipFill>
        <p:spPr bwMode="auto">
          <a:xfrm>
            <a:off x="827584" y="1700808"/>
            <a:ext cx="8136904" cy="107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kstSylinder 4"/>
          <p:cNvSpPr txBox="1"/>
          <p:nvPr/>
        </p:nvSpPr>
        <p:spPr>
          <a:xfrm>
            <a:off x="827584" y="4233247"/>
            <a:ext cx="4104456" cy="2031325"/>
          </a:xfrm>
          <a:prstGeom prst="rect">
            <a:avLst/>
          </a:prstGeom>
          <a:solidFill>
            <a:schemeClr val="tx1"/>
          </a:solidFill>
        </p:spPr>
        <p:txBody>
          <a:bodyPr wrap="square" rtlCol="0">
            <a:spAutoFit/>
          </a:bodyPr>
          <a:lstStyle/>
          <a:p>
            <a:r>
              <a:rPr lang="nb-NO" b="1" dirty="0"/>
              <a:t>– </a:t>
            </a:r>
            <a:r>
              <a:rPr lang="nb-NO" b="1" dirty="0">
                <a:solidFill>
                  <a:srgbClr val="FF0000"/>
                </a:solidFill>
              </a:rPr>
              <a:t>Skal stå til ansvar for det vi gjør</a:t>
            </a:r>
          </a:p>
          <a:p>
            <a:r>
              <a:rPr lang="nb-NO" dirty="0">
                <a:solidFill>
                  <a:srgbClr val="FF0000"/>
                </a:solidFill>
              </a:rPr>
              <a:t>– Ledelser på skoler som åpenbart ikke gjør jobben sin, burde heller ikke ha jobben sin, og det mener jeg er et helt åpenbart poeng, sa kunnskapsminister Torbjørn Røe Isaksen i TV2s duell om mobbing søndag kveld.</a:t>
            </a:r>
          </a:p>
        </p:txBody>
      </p:sp>
      <p:sp>
        <p:nvSpPr>
          <p:cNvPr id="6" name="TekstSylinder 5"/>
          <p:cNvSpPr txBox="1"/>
          <p:nvPr/>
        </p:nvSpPr>
        <p:spPr>
          <a:xfrm>
            <a:off x="4932040" y="4653136"/>
            <a:ext cx="4032448" cy="830997"/>
          </a:xfrm>
          <a:prstGeom prst="rect">
            <a:avLst/>
          </a:prstGeom>
          <a:solidFill>
            <a:schemeClr val="tx1"/>
          </a:solidFill>
        </p:spPr>
        <p:txBody>
          <a:bodyPr wrap="square" rtlCol="0">
            <a:spAutoFit/>
          </a:bodyPr>
          <a:lstStyle/>
          <a:p>
            <a:r>
              <a:rPr lang="nb-NO" sz="2400" dirty="0" smtClean="0">
                <a:solidFill>
                  <a:schemeClr val="bg1"/>
                </a:solidFill>
                <a:latin typeface="Arial Black" panose="020B0A04020102020204" pitchFamily="34" charset="0"/>
              </a:rPr>
              <a:t>12 ungdommer har anmeldt drapstrusler</a:t>
            </a:r>
            <a:endParaRPr lang="nb-NO" sz="2400" dirty="0">
              <a:solidFill>
                <a:schemeClr val="bg1"/>
              </a:solidFill>
              <a:latin typeface="Arial Black" panose="020B0A04020102020204" pitchFamily="34" charset="0"/>
            </a:endParaRPr>
          </a:p>
        </p:txBody>
      </p:sp>
      <p:sp>
        <p:nvSpPr>
          <p:cNvPr id="7" name="TekstSylinder 6"/>
          <p:cNvSpPr txBox="1"/>
          <p:nvPr/>
        </p:nvSpPr>
        <p:spPr>
          <a:xfrm>
            <a:off x="826259" y="2924944"/>
            <a:ext cx="4068452" cy="1200329"/>
          </a:xfrm>
          <a:prstGeom prst="rect">
            <a:avLst/>
          </a:prstGeom>
          <a:solidFill>
            <a:schemeClr val="tx1"/>
          </a:solidFill>
        </p:spPr>
        <p:txBody>
          <a:bodyPr wrap="square" rtlCol="0">
            <a:spAutoFit/>
          </a:bodyPr>
          <a:lstStyle/>
          <a:p>
            <a:r>
              <a:rPr lang="nb-NO" sz="2400" dirty="0">
                <a:solidFill>
                  <a:schemeClr val="bg1"/>
                </a:solidFill>
                <a:latin typeface="Arial Black" panose="020B0A04020102020204" pitchFamily="34" charset="0"/>
              </a:rPr>
              <a:t>– Skolen gjør ikke nok for å stoppe og forhindre mobbing</a:t>
            </a:r>
          </a:p>
        </p:txBody>
      </p:sp>
    </p:spTree>
    <p:extLst>
      <p:ext uri="{BB962C8B-B14F-4D97-AF65-F5344CB8AC3E}">
        <p14:creationId xmlns:p14="http://schemas.microsoft.com/office/powerpoint/2010/main" xmlns="" val="3917784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«Hodejakt» og hevnmotiv rår…</a:t>
            </a:r>
            <a:endParaRPr lang="nb-NO" dirty="0"/>
          </a:p>
        </p:txBody>
      </p:sp>
      <p:sp>
        <p:nvSpPr>
          <p:cNvPr id="3" name="Plassholder for innhold 2"/>
          <p:cNvSpPr>
            <a:spLocks noGrp="1"/>
          </p:cNvSpPr>
          <p:nvPr>
            <p:ph idx="1"/>
          </p:nvPr>
        </p:nvSpPr>
        <p:spPr>
          <a:xfrm>
            <a:off x="457200" y="1600201"/>
            <a:ext cx="8229600" cy="4349080"/>
          </a:xfrm>
        </p:spPr>
        <p:txBody>
          <a:bodyPr/>
          <a:lstStyle/>
          <a:p>
            <a:r>
              <a:rPr lang="nb-NO" dirty="0" smtClean="0"/>
              <a:t>Rykteflom og usikkerhet</a:t>
            </a:r>
          </a:p>
          <a:p>
            <a:r>
              <a:rPr lang="nb-NO" dirty="0" smtClean="0"/>
              <a:t>Gi god og nyansert informasjon –ansatte, foresatte, mine overordnede</a:t>
            </a:r>
          </a:p>
          <a:p>
            <a:r>
              <a:rPr lang="nb-NO" dirty="0" smtClean="0"/>
              <a:t>Verne om elever og ansatte</a:t>
            </a:r>
          </a:p>
          <a:p>
            <a:r>
              <a:rPr lang="nb-NO" dirty="0" smtClean="0"/>
              <a:t>Å bruke engasjement til noe positivt – elevinitiativ mot mobbing</a:t>
            </a:r>
          </a:p>
          <a:p>
            <a:r>
              <a:rPr lang="nb-NO" dirty="0" smtClean="0"/>
              <a:t>Fokus på handlingen i stedet for personer</a:t>
            </a:r>
          </a:p>
          <a:p>
            <a:endParaRPr lang="nb-NO" dirty="0"/>
          </a:p>
          <a:p>
            <a:r>
              <a:rPr lang="nb-NO" dirty="0" smtClean="0"/>
              <a:t>Ny tiltak for de som rammes av «hodejakt»</a:t>
            </a:r>
          </a:p>
          <a:p>
            <a:endParaRPr lang="nb-NO" dirty="0"/>
          </a:p>
        </p:txBody>
      </p:sp>
    </p:spTree>
    <p:extLst>
      <p:ext uri="{BB962C8B-B14F-4D97-AF65-F5344CB8AC3E}">
        <p14:creationId xmlns:p14="http://schemas.microsoft.com/office/powerpoint/2010/main" xmlns="" val="359014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a:t>
            </a:r>
            <a:r>
              <a:rPr lang="nb-NO" dirty="0" smtClean="0"/>
              <a:t>va skal vi som skole fremme?</a:t>
            </a:r>
            <a:br>
              <a:rPr lang="nb-NO" dirty="0" smtClean="0"/>
            </a:br>
            <a:r>
              <a:rPr lang="nb-NO" dirty="0" smtClean="0"/>
              <a:t>Hvordan gjør vi det?</a:t>
            </a:r>
            <a:endParaRPr lang="nb-NO" dirty="0"/>
          </a:p>
        </p:txBody>
      </p:sp>
      <p:sp>
        <p:nvSpPr>
          <p:cNvPr id="3" name="Plassholder for innhold 2"/>
          <p:cNvSpPr>
            <a:spLocks noGrp="1"/>
          </p:cNvSpPr>
          <p:nvPr>
            <p:ph idx="1"/>
          </p:nvPr>
        </p:nvSpPr>
        <p:spPr/>
        <p:txBody>
          <a:bodyPr/>
          <a:lstStyle/>
          <a:p>
            <a:pPr marL="0" indent="0">
              <a:buNone/>
            </a:pPr>
            <a:endParaRPr lang="nb-NO" dirty="0" smtClean="0"/>
          </a:p>
          <a:p>
            <a:r>
              <a:rPr lang="nb-NO" sz="4000" dirty="0" smtClean="0">
                <a:solidFill>
                  <a:schemeClr val="accent2">
                    <a:lumMod val="60000"/>
                    <a:lumOff val="40000"/>
                  </a:schemeClr>
                </a:solidFill>
              </a:rPr>
              <a:t>VERDIER</a:t>
            </a:r>
            <a:r>
              <a:rPr lang="nb-NO" dirty="0" smtClean="0"/>
              <a:t> i formålsparagrafen i Opplæringsloven:</a:t>
            </a:r>
          </a:p>
          <a:p>
            <a:r>
              <a:rPr lang="nn-NO" i="1" dirty="0"/>
              <a:t> </a:t>
            </a:r>
            <a:r>
              <a:rPr lang="nn-NO" i="1" dirty="0" smtClean="0"/>
              <a:t>Opplæringa </a:t>
            </a:r>
            <a:r>
              <a:rPr lang="nn-NO" i="1" dirty="0"/>
              <a:t>skal byggje på grunnleggjande verdiar i kristen og humanistisk arv og tradisjon, slik som </a:t>
            </a:r>
            <a:r>
              <a:rPr lang="nn-NO" b="1" i="1" dirty="0">
                <a:solidFill>
                  <a:schemeClr val="accent2">
                    <a:lumMod val="60000"/>
                    <a:lumOff val="40000"/>
                  </a:schemeClr>
                </a:solidFill>
              </a:rPr>
              <a:t>respekt for menneskeverdet </a:t>
            </a:r>
            <a:r>
              <a:rPr lang="nn-NO" i="1" dirty="0"/>
              <a:t>og naturen, på </a:t>
            </a:r>
            <a:r>
              <a:rPr lang="nn-NO" b="1" i="1" dirty="0">
                <a:solidFill>
                  <a:schemeClr val="accent2">
                    <a:lumMod val="60000"/>
                    <a:lumOff val="40000"/>
                  </a:schemeClr>
                </a:solidFill>
              </a:rPr>
              <a:t>åndsfridom</a:t>
            </a:r>
            <a:r>
              <a:rPr lang="nn-NO" i="1" dirty="0"/>
              <a:t>, </a:t>
            </a:r>
            <a:r>
              <a:rPr lang="nn-NO" b="1" i="1" dirty="0">
                <a:solidFill>
                  <a:schemeClr val="accent2">
                    <a:lumMod val="60000"/>
                    <a:lumOff val="40000"/>
                  </a:schemeClr>
                </a:solidFill>
              </a:rPr>
              <a:t>nestekjærleik</a:t>
            </a:r>
            <a:r>
              <a:rPr lang="nn-NO" i="1" dirty="0"/>
              <a:t>, </a:t>
            </a:r>
            <a:r>
              <a:rPr lang="nn-NO" b="1" i="1" dirty="0">
                <a:solidFill>
                  <a:schemeClr val="accent2">
                    <a:lumMod val="60000"/>
                    <a:lumOff val="40000"/>
                  </a:schemeClr>
                </a:solidFill>
              </a:rPr>
              <a:t>tilgjeving</a:t>
            </a:r>
            <a:r>
              <a:rPr lang="nn-NO" i="1" dirty="0"/>
              <a:t>, </a:t>
            </a:r>
            <a:r>
              <a:rPr lang="nn-NO" b="1" i="1" dirty="0">
                <a:solidFill>
                  <a:schemeClr val="accent2">
                    <a:lumMod val="60000"/>
                    <a:lumOff val="40000"/>
                  </a:schemeClr>
                </a:solidFill>
              </a:rPr>
              <a:t>likeverd</a:t>
            </a:r>
            <a:r>
              <a:rPr lang="nn-NO" i="1" dirty="0"/>
              <a:t> og </a:t>
            </a:r>
            <a:r>
              <a:rPr lang="nn-NO" b="1" i="1" dirty="0">
                <a:solidFill>
                  <a:schemeClr val="accent2">
                    <a:lumMod val="60000"/>
                    <a:lumOff val="40000"/>
                  </a:schemeClr>
                </a:solidFill>
              </a:rPr>
              <a:t>solidaritet</a:t>
            </a:r>
            <a:r>
              <a:rPr lang="nn-NO" i="1" dirty="0"/>
              <a:t>, verdiar som òg kjem til uttrykk i ulike religionar og livssyn og som er forankra i menneskerettane. </a:t>
            </a:r>
            <a:endParaRPr lang="nb-NO" dirty="0" smtClean="0"/>
          </a:p>
          <a:p>
            <a:endParaRPr lang="nb-NO" dirty="0"/>
          </a:p>
        </p:txBody>
      </p:sp>
    </p:spTree>
    <p:extLst>
      <p:ext uri="{BB962C8B-B14F-4D97-AF65-F5344CB8AC3E}">
        <p14:creationId xmlns:p14="http://schemas.microsoft.com/office/powerpoint/2010/main" xmlns="" val="352294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Lærdom</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Gode planer, rutiner og huskelister til stor hjelp.</a:t>
            </a:r>
          </a:p>
          <a:p>
            <a:r>
              <a:rPr lang="nb-NO" dirty="0" smtClean="0"/>
              <a:t>Fylkesmannen vil bekrefte det, dersom en blir bedt om å redegjøre</a:t>
            </a:r>
          </a:p>
          <a:p>
            <a:r>
              <a:rPr lang="nb-NO" dirty="0" smtClean="0"/>
              <a:t>Gode organisasjoner er lojale og støttende</a:t>
            </a:r>
          </a:p>
          <a:p>
            <a:r>
              <a:rPr lang="nb-NO" dirty="0" smtClean="0"/>
              <a:t>Ulike etater er enormt viktige bidragsytere for hverandre</a:t>
            </a:r>
          </a:p>
          <a:p>
            <a:r>
              <a:rPr lang="nb-NO" dirty="0" smtClean="0"/>
              <a:t>Tidlig informasjon kan være viktig i forhold til FAU-lederne</a:t>
            </a:r>
          </a:p>
          <a:p>
            <a:r>
              <a:rPr lang="nb-NO" dirty="0" smtClean="0"/>
              <a:t>Tidsforløpet og hendelsesforløpet er ikke alltid slik vi først antok og fortsettelse kan også bli en annen. Plan B eller Steg 2.</a:t>
            </a:r>
          </a:p>
          <a:p>
            <a:r>
              <a:rPr lang="nb-NO" dirty="0" smtClean="0"/>
              <a:t>Stor betydning å reflektere over «Hvem har det tyngst nå?»</a:t>
            </a:r>
          </a:p>
          <a:p>
            <a:pPr marL="0" indent="0">
              <a:buNone/>
            </a:pPr>
            <a:r>
              <a:rPr lang="nb-NO" dirty="0"/>
              <a:t>	</a:t>
            </a:r>
            <a:r>
              <a:rPr lang="nb-NO" dirty="0" smtClean="0"/>
              <a:t>- Hva kan vi gjøre for dem?</a:t>
            </a:r>
          </a:p>
          <a:p>
            <a:r>
              <a:rPr lang="nb-NO" dirty="0" smtClean="0"/>
              <a:t>Vi har et </a:t>
            </a:r>
            <a:r>
              <a:rPr lang="nb-NO" sz="3900" dirty="0" smtClean="0">
                <a:solidFill>
                  <a:schemeClr val="accent2">
                    <a:lumMod val="60000"/>
                    <a:lumOff val="40000"/>
                  </a:schemeClr>
                </a:solidFill>
              </a:rPr>
              <a:t>viktig ansvar </a:t>
            </a:r>
            <a:r>
              <a:rPr lang="nb-NO" dirty="0" smtClean="0"/>
              <a:t>for å jobbe forebyggende både med elevene , og for å hjelpe de foresatte i forhold til digital dømmekraft og sosial kompetanse på nett.</a:t>
            </a:r>
            <a:endParaRPr lang="nb-NO" dirty="0"/>
          </a:p>
        </p:txBody>
      </p:sp>
    </p:spTree>
    <p:extLst>
      <p:ext uri="{BB962C8B-B14F-4D97-AF65-F5344CB8AC3E}">
        <p14:creationId xmlns:p14="http://schemas.microsoft.com/office/powerpoint/2010/main" xmlns="" val="3120321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Kilder</a:t>
            </a:r>
            <a:endParaRPr lang="nb-NO" dirty="0"/>
          </a:p>
        </p:txBody>
      </p:sp>
      <p:sp>
        <p:nvSpPr>
          <p:cNvPr id="3" name="Plassholder for innhold 2"/>
          <p:cNvSpPr>
            <a:spLocks noGrp="1"/>
          </p:cNvSpPr>
          <p:nvPr>
            <p:ph idx="1"/>
          </p:nvPr>
        </p:nvSpPr>
        <p:spPr/>
        <p:txBody>
          <a:bodyPr/>
          <a:lstStyle/>
          <a:p>
            <a:r>
              <a:rPr lang="nb-NO" dirty="0" smtClean="0">
                <a:hlinkClick r:id="rId2"/>
              </a:rPr>
              <a:t>www.iktsenteret.no/stikkord/digital-dommekraft</a:t>
            </a:r>
            <a:endParaRPr lang="nb-NO" dirty="0" smtClean="0"/>
          </a:p>
          <a:p>
            <a:r>
              <a:rPr lang="nb-NO" dirty="0" smtClean="0">
                <a:hlinkClick r:id="rId3"/>
              </a:rPr>
              <a:t>www.dubestemmer.no/</a:t>
            </a:r>
            <a:endParaRPr lang="nb-NO" dirty="0" smtClean="0"/>
          </a:p>
          <a:p>
            <a:r>
              <a:rPr lang="nb-NO" dirty="0" smtClean="0">
                <a:hlinkClick r:id="rId4"/>
              </a:rPr>
              <a:t>www.laringsmiljosenteret.uis.no/mobbing/hva-er-mobbing/digital-mobbing/</a:t>
            </a:r>
            <a:endParaRPr lang="nb-NO" dirty="0" smtClean="0"/>
          </a:p>
          <a:p>
            <a:r>
              <a:rPr lang="nb-NO" dirty="0" smtClean="0">
                <a:hlinkClick r:id="rId5"/>
              </a:rPr>
              <a:t>www.barnevakten.no</a:t>
            </a:r>
            <a:endParaRPr lang="nb-NO" dirty="0" smtClean="0"/>
          </a:p>
          <a:p>
            <a:r>
              <a:rPr lang="nb-NO" dirty="0" smtClean="0">
                <a:hlinkClick r:id="rId6"/>
              </a:rPr>
              <a:t>www.medietilsynet.no</a:t>
            </a:r>
            <a:endParaRPr lang="nb-NO" dirty="0" smtClean="0"/>
          </a:p>
          <a:p>
            <a:endParaRPr lang="nb-NO" dirty="0" smtClean="0"/>
          </a:p>
          <a:p>
            <a:r>
              <a:rPr lang="nb-NO">
                <a:hlinkClick r:id="rId7"/>
              </a:rPr>
              <a:t>http://www.udir.no/Laringsmiljo/Arbeid-mot-mobbing</a:t>
            </a:r>
            <a:r>
              <a:rPr lang="nb-NO" smtClean="0">
                <a:hlinkClick r:id="rId7"/>
              </a:rPr>
              <a:t>/</a:t>
            </a:r>
            <a:endParaRPr lang="nb-NO" smtClean="0"/>
          </a:p>
          <a:p>
            <a:pPr marL="0" indent="0">
              <a:buNone/>
            </a:pPr>
            <a:endParaRPr lang="nb-NO" dirty="0" smtClean="0"/>
          </a:p>
          <a:p>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xmlns="" val="1143898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Sosiale mediers mange ansikter:</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8922" y="1600200"/>
            <a:ext cx="8046156" cy="4525963"/>
          </a:xfrm>
        </p:spPr>
      </p:pic>
    </p:spTree>
    <p:extLst>
      <p:ext uri="{BB962C8B-B14F-4D97-AF65-F5344CB8AC3E}">
        <p14:creationId xmlns:p14="http://schemas.microsoft.com/office/powerpoint/2010/main" xmlns="" val="397640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Mobbing og trusler</a:t>
            </a:r>
            <a:endParaRPr lang="nb-NO" dirty="0"/>
          </a:p>
        </p:txBody>
      </p:sp>
      <p:sp>
        <p:nvSpPr>
          <p:cNvPr id="3" name="Plassholder for innhold 2"/>
          <p:cNvSpPr>
            <a:spLocks noGrp="1"/>
          </p:cNvSpPr>
          <p:nvPr>
            <p:ph idx="1"/>
          </p:nvPr>
        </p:nvSpPr>
        <p:spPr/>
        <p:txBody>
          <a:bodyPr/>
          <a:lstStyle/>
          <a:p>
            <a:r>
              <a:rPr lang="nb-NO" b="1" dirty="0"/>
              <a:t>Mobbing</a:t>
            </a:r>
            <a:r>
              <a:rPr lang="nb-NO" dirty="0"/>
              <a:t> er når en eller flere personer sier eller gjør vonde og ubehagelige ting, ofte mot noen som har vanskelig for å forsvare seg. </a:t>
            </a:r>
            <a:r>
              <a:rPr lang="nb-NO" dirty="0" smtClean="0"/>
              <a:t> (Medietilsynet)</a:t>
            </a:r>
          </a:p>
          <a:p>
            <a:pPr marL="0" indent="0">
              <a:buNone/>
            </a:pPr>
            <a:endParaRPr lang="nb-NO" dirty="0" smtClean="0"/>
          </a:p>
          <a:p>
            <a:r>
              <a:rPr lang="nb-NO" b="1" dirty="0" smtClean="0"/>
              <a:t>Skjult mobbing</a:t>
            </a:r>
            <a:r>
              <a:rPr lang="nb-NO" dirty="0" smtClean="0"/>
              <a:t>: mer indirekte form som gjør den vanskelig å oppdage. Eks. utestenging, blikk, baksnakking, ryktespredning, meldinger på mobil og sosiale medier.</a:t>
            </a:r>
          </a:p>
          <a:p>
            <a:endParaRPr lang="nb-NO" dirty="0"/>
          </a:p>
          <a:p>
            <a:r>
              <a:rPr lang="nb-NO" b="1" dirty="0"/>
              <a:t>Å true </a:t>
            </a:r>
            <a:r>
              <a:rPr lang="nb-NO" dirty="0"/>
              <a:t>med en straffbar handling som kan føre til fengsel i mer enn seks </a:t>
            </a:r>
            <a:r>
              <a:rPr lang="nb-NO" dirty="0" smtClean="0"/>
              <a:t>måneder, </a:t>
            </a:r>
            <a:r>
              <a:rPr lang="nb-NO" dirty="0"/>
              <a:t>er straffbart. En forutsetning er at trusselen er skikket til å fremkalle en alvorlig frykt</a:t>
            </a:r>
            <a:r>
              <a:rPr lang="nb-NO" dirty="0" smtClean="0"/>
              <a:t>. (Slett meg.no)</a:t>
            </a:r>
            <a:endParaRPr lang="nb-NO" dirty="0"/>
          </a:p>
        </p:txBody>
      </p:sp>
    </p:spTree>
    <p:extLst>
      <p:ext uri="{BB962C8B-B14F-4D97-AF65-F5344CB8AC3E}">
        <p14:creationId xmlns:p14="http://schemas.microsoft.com/office/powerpoint/2010/main" xmlns="" val="1193479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vet vi?</a:t>
            </a:r>
            <a:endParaRPr lang="nb-NO" dirty="0"/>
          </a:p>
        </p:txBody>
      </p:sp>
      <p:sp>
        <p:nvSpPr>
          <p:cNvPr id="3" name="Plassholder for innhold 2"/>
          <p:cNvSpPr>
            <a:spLocks noGrp="1"/>
          </p:cNvSpPr>
          <p:nvPr>
            <p:ph idx="1"/>
          </p:nvPr>
        </p:nvSpPr>
        <p:spPr/>
        <p:txBody>
          <a:bodyPr/>
          <a:lstStyle/>
          <a:p>
            <a:r>
              <a:rPr lang="nb-NO" dirty="0" smtClean="0"/>
              <a:t>Elevene våre tar i bruk sosiale medier tidligere enn før på grunn av økt tilgang på digitale medier</a:t>
            </a:r>
          </a:p>
          <a:p>
            <a:pPr marL="0" indent="0">
              <a:buNone/>
            </a:pPr>
            <a:r>
              <a:rPr lang="nb-NO" dirty="0" smtClean="0"/>
              <a:t>	</a:t>
            </a:r>
          </a:p>
          <a:p>
            <a:pPr marL="0" indent="0">
              <a:buNone/>
            </a:pPr>
            <a:r>
              <a:rPr lang="nb-NO" dirty="0" smtClean="0"/>
              <a:t>Fra </a:t>
            </a:r>
            <a:r>
              <a:rPr lang="nb-NO" dirty="0"/>
              <a:t>M</a:t>
            </a:r>
            <a:r>
              <a:rPr lang="nb-NO" dirty="0" smtClean="0"/>
              <a:t>edietilsynets undersøkelse -2014:</a:t>
            </a:r>
          </a:p>
          <a:p>
            <a:r>
              <a:rPr lang="nb-NO" dirty="0" smtClean="0"/>
              <a:t>7 % av barn mellom 9-16 år rapporterer at de har opplevd trusler på nett</a:t>
            </a:r>
          </a:p>
          <a:p>
            <a:r>
              <a:rPr lang="nb-NO" dirty="0" smtClean="0"/>
              <a:t>Nesten halvparten har opplevd mobbing på </a:t>
            </a:r>
            <a:r>
              <a:rPr lang="nb-NO" dirty="0" err="1" smtClean="0"/>
              <a:t>nettt</a:t>
            </a:r>
            <a:r>
              <a:rPr lang="nb-NO" dirty="0" smtClean="0"/>
              <a:t>.</a:t>
            </a:r>
          </a:p>
          <a:p>
            <a:r>
              <a:rPr lang="nb-NO" dirty="0" smtClean="0"/>
              <a:t>4 % har opplevd nettmobbing minst 1 gang pr. mnd.</a:t>
            </a:r>
          </a:p>
          <a:p>
            <a:r>
              <a:rPr lang="nb-NO" dirty="0" smtClean="0"/>
              <a:t>Foreldre er mest bekymret for at dere barn skal bli mobbet eller legge ut personlige opplysninger om seg selv.</a:t>
            </a:r>
          </a:p>
          <a:p>
            <a:endParaRPr lang="nb-NO" dirty="0"/>
          </a:p>
        </p:txBody>
      </p:sp>
    </p:spTree>
    <p:extLst>
      <p:ext uri="{BB962C8B-B14F-4D97-AF65-F5344CB8AC3E}">
        <p14:creationId xmlns:p14="http://schemas.microsoft.com/office/powerpoint/2010/main" xmlns="" val="2262249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Lovverket som regulerer</a:t>
            </a:r>
            <a:endParaRPr lang="nb-NO" dirty="0"/>
          </a:p>
        </p:txBody>
      </p:sp>
      <p:sp>
        <p:nvSpPr>
          <p:cNvPr id="3" name="Plassholder for innhold 2"/>
          <p:cNvSpPr>
            <a:spLocks noGrp="1"/>
          </p:cNvSpPr>
          <p:nvPr>
            <p:ph idx="1"/>
          </p:nvPr>
        </p:nvSpPr>
        <p:spPr/>
        <p:txBody>
          <a:bodyPr/>
          <a:lstStyle/>
          <a:p>
            <a:r>
              <a:rPr lang="nb-NO" dirty="0" smtClean="0"/>
              <a:t>Opplæringsloven</a:t>
            </a:r>
          </a:p>
          <a:p>
            <a:r>
              <a:rPr lang="nb-NO" dirty="0" smtClean="0"/>
              <a:t>Forvaltningsloven</a:t>
            </a:r>
          </a:p>
          <a:p>
            <a:r>
              <a:rPr lang="nb-NO" dirty="0"/>
              <a:t>O</a:t>
            </a:r>
            <a:r>
              <a:rPr lang="nb-NO" dirty="0" smtClean="0"/>
              <a:t>ffentlighetsloven </a:t>
            </a:r>
          </a:p>
          <a:p>
            <a:r>
              <a:rPr lang="nb-NO" dirty="0" smtClean="0"/>
              <a:t> </a:t>
            </a:r>
            <a:r>
              <a:rPr lang="nb-NO" dirty="0"/>
              <a:t>S</a:t>
            </a:r>
            <a:r>
              <a:rPr lang="nb-NO" dirty="0" smtClean="0"/>
              <a:t>traffeloven.</a:t>
            </a:r>
            <a:endParaRPr lang="nb-NO" dirty="0"/>
          </a:p>
        </p:txBody>
      </p:sp>
      <p:pic>
        <p:nvPicPr>
          <p:cNvPr id="4" name="Bilde 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3923928" y="1535496"/>
            <a:ext cx="2143125" cy="2143125"/>
          </a:xfrm>
          <a:prstGeom prst="rect">
            <a:avLst/>
          </a:prstGeom>
        </p:spPr>
      </p:pic>
    </p:spTree>
    <p:extLst>
      <p:ext uri="{BB962C8B-B14F-4D97-AF65-F5344CB8AC3E}">
        <p14:creationId xmlns:p14="http://schemas.microsoft.com/office/powerpoint/2010/main" xmlns="" val="1709200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Opplæringsloven – elevens rett til et godt psykososialt miljø</a:t>
            </a:r>
            <a:endParaRPr lang="nb-NO" dirty="0"/>
          </a:p>
        </p:txBody>
      </p:sp>
      <p:sp>
        <p:nvSpPr>
          <p:cNvPr id="3" name="Plassholder for innhold 2"/>
          <p:cNvSpPr>
            <a:spLocks noGrp="1"/>
          </p:cNvSpPr>
          <p:nvPr>
            <p:ph idx="1"/>
          </p:nvPr>
        </p:nvSpPr>
        <p:spPr/>
        <p:txBody>
          <a:bodyPr/>
          <a:lstStyle/>
          <a:p>
            <a:r>
              <a:rPr lang="nb-NO" i="1" dirty="0"/>
              <a:t>Skolen skal aktivt og systematisk arbeide for å </a:t>
            </a:r>
            <a:r>
              <a:rPr lang="nb-NO" i="1" dirty="0" err="1"/>
              <a:t>fremje</a:t>
            </a:r>
            <a:r>
              <a:rPr lang="nb-NO" i="1" dirty="0"/>
              <a:t> </a:t>
            </a:r>
            <a:r>
              <a:rPr lang="nb-NO" i="1" dirty="0" err="1"/>
              <a:t>eit</a:t>
            </a:r>
            <a:r>
              <a:rPr lang="nb-NO" i="1" dirty="0"/>
              <a:t> godt </a:t>
            </a:r>
            <a:r>
              <a:rPr lang="nb-NO" i="1" dirty="0" err="1"/>
              <a:t>psykosoialt</a:t>
            </a:r>
            <a:r>
              <a:rPr lang="nb-NO" i="1" dirty="0"/>
              <a:t> miljø, der den enkelte eleven kan oppleve tryggleik og sosialt tilhør.</a:t>
            </a:r>
            <a:endParaRPr lang="nb-NO" dirty="0"/>
          </a:p>
          <a:p>
            <a:pPr marL="0" indent="0">
              <a:buNone/>
            </a:pPr>
            <a:r>
              <a:rPr lang="nb-NO" i="1" dirty="0"/>
              <a:t> </a:t>
            </a:r>
            <a:endParaRPr lang="nb-NO" dirty="0"/>
          </a:p>
          <a:p>
            <a:r>
              <a:rPr lang="nb-NO" i="1" dirty="0"/>
              <a:t>Dersom </a:t>
            </a:r>
            <a:r>
              <a:rPr lang="nb-NO" i="1" dirty="0" err="1"/>
              <a:t>nokon</a:t>
            </a:r>
            <a:r>
              <a:rPr lang="nb-NO" i="1" dirty="0"/>
              <a:t> som er tilsett ved skolen, får kunnskap eller mistanke om at </a:t>
            </a:r>
            <a:r>
              <a:rPr lang="nb-NO" i="1" dirty="0" err="1"/>
              <a:t>ein</a:t>
            </a:r>
            <a:r>
              <a:rPr lang="nb-NO" i="1" dirty="0"/>
              <a:t> elev blir utsett for </a:t>
            </a:r>
            <a:r>
              <a:rPr lang="nb-NO" i="1" dirty="0" err="1"/>
              <a:t>krenkjande</a:t>
            </a:r>
            <a:r>
              <a:rPr lang="nb-NO" i="1" dirty="0"/>
              <a:t> ord eller </a:t>
            </a:r>
            <a:r>
              <a:rPr lang="nb-NO" i="1" dirty="0" err="1"/>
              <a:t>handlingar</a:t>
            </a:r>
            <a:r>
              <a:rPr lang="nb-NO" i="1" dirty="0"/>
              <a:t> som mobbing, diskriminering, vald eller rasisme, skal </a:t>
            </a:r>
            <a:r>
              <a:rPr lang="nb-NO" i="1" dirty="0" err="1"/>
              <a:t>vedkommande</a:t>
            </a:r>
            <a:r>
              <a:rPr lang="nb-NO" i="1" dirty="0"/>
              <a:t> </a:t>
            </a:r>
            <a:r>
              <a:rPr lang="nb-NO" i="1" dirty="0" err="1"/>
              <a:t>snarast</a:t>
            </a:r>
            <a:r>
              <a:rPr lang="nb-NO" i="1" dirty="0"/>
              <a:t> </a:t>
            </a:r>
            <a:r>
              <a:rPr lang="nb-NO" i="1" dirty="0" err="1"/>
              <a:t>undersøkje</a:t>
            </a:r>
            <a:r>
              <a:rPr lang="nb-NO" i="1" dirty="0"/>
              <a:t> saka og varsle skoleleiinga, og dersom det er nødvendig og </a:t>
            </a:r>
            <a:r>
              <a:rPr lang="nb-NO" i="1" dirty="0" err="1"/>
              <a:t>mogleg</a:t>
            </a:r>
            <a:r>
              <a:rPr lang="nb-NO" i="1" dirty="0"/>
              <a:t>, </a:t>
            </a:r>
            <a:r>
              <a:rPr lang="nb-NO" i="1" dirty="0" err="1"/>
              <a:t>sjølv</a:t>
            </a:r>
            <a:r>
              <a:rPr lang="nb-NO" i="1" dirty="0"/>
              <a:t> gripe direkte inn.</a:t>
            </a:r>
            <a:endParaRPr lang="nb-NO" dirty="0"/>
          </a:p>
          <a:p>
            <a:endParaRPr lang="nb-NO" dirty="0"/>
          </a:p>
        </p:txBody>
      </p:sp>
    </p:spTree>
    <p:extLst>
      <p:ext uri="{BB962C8B-B14F-4D97-AF65-F5344CB8AC3E}">
        <p14:creationId xmlns:p14="http://schemas.microsoft.com/office/powerpoint/2010/main" xmlns="" val="161366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høre til» - NOU 2015:2  </a:t>
            </a:r>
            <a:endParaRPr lang="nb-NO" dirty="0"/>
          </a:p>
        </p:txBody>
      </p:sp>
      <p:sp>
        <p:nvSpPr>
          <p:cNvPr id="3" name="Plassholder for innhold 2"/>
          <p:cNvSpPr>
            <a:spLocks noGrp="1"/>
          </p:cNvSpPr>
          <p:nvPr>
            <p:ph idx="1"/>
          </p:nvPr>
        </p:nvSpPr>
        <p:spPr/>
        <p:txBody>
          <a:bodyPr/>
          <a:lstStyle/>
          <a:p>
            <a:r>
              <a:rPr lang="nb-NO" dirty="0"/>
              <a:t>Der understrekes viktigheten av et </a:t>
            </a:r>
            <a:r>
              <a:rPr lang="nb-NO" b="1" dirty="0"/>
              <a:t>systematisk og helhetlig arbeid</a:t>
            </a:r>
            <a:r>
              <a:rPr lang="nb-NO" dirty="0"/>
              <a:t> med tiltak rettet mot skoleledelse og klasseledelse: </a:t>
            </a:r>
            <a:endParaRPr lang="nb-NO" dirty="0" smtClean="0"/>
          </a:p>
          <a:p>
            <a:pPr marL="0" indent="0">
              <a:buNone/>
            </a:pPr>
            <a:endParaRPr lang="nb-NO" sz="2000" dirty="0" smtClean="0"/>
          </a:p>
          <a:p>
            <a:pPr marL="0" indent="0">
              <a:buNone/>
            </a:pPr>
            <a:r>
              <a:rPr lang="nb-NO" sz="2000" dirty="0" smtClean="0"/>
              <a:t>”</a:t>
            </a:r>
            <a:r>
              <a:rPr lang="nb-NO" sz="2000" dirty="0"/>
              <a:t>Ledelse er avgjørende for å skape og opprettholde trygge psykososiale skolemiljøer uten krenkelser, mobbing, trakassering og diskriminering</a:t>
            </a:r>
            <a:r>
              <a:rPr lang="nb-NO" sz="2000" dirty="0" smtClean="0"/>
              <a:t>”.</a:t>
            </a:r>
          </a:p>
          <a:p>
            <a:endParaRPr lang="nb-NO" dirty="0"/>
          </a:p>
          <a:p>
            <a:r>
              <a:rPr lang="nb-NO" dirty="0"/>
              <a:t>Skoleeier og skoleledelse har også et definert ansvar for at ansatte har spesifikk og nødvendig kunnskap om digital dømmekraft, og hvordan de kan fremme et trygt skolemiljø, samt forebygge og håndtere krenkelser, mobbing, trakassering og </a:t>
            </a:r>
            <a:r>
              <a:rPr lang="nb-NO" dirty="0" smtClean="0"/>
              <a:t>diskriminering.</a:t>
            </a:r>
            <a:endParaRPr lang="nb-NO" dirty="0"/>
          </a:p>
          <a:p>
            <a:endParaRPr lang="nb-NO" dirty="0"/>
          </a:p>
        </p:txBody>
      </p:sp>
    </p:spTree>
    <p:extLst>
      <p:ext uri="{BB962C8B-B14F-4D97-AF65-F5344CB8AC3E}">
        <p14:creationId xmlns:p14="http://schemas.microsoft.com/office/powerpoint/2010/main" xmlns="" val="96352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Forebyggende arbeid på skolen</a:t>
            </a:r>
            <a:endParaRPr lang="nb-NO" dirty="0"/>
          </a:p>
        </p:txBody>
      </p:sp>
      <p:sp>
        <p:nvSpPr>
          <p:cNvPr id="3" name="Plassholder for innhold 2"/>
          <p:cNvSpPr>
            <a:spLocks noGrp="1"/>
          </p:cNvSpPr>
          <p:nvPr>
            <p:ph idx="1"/>
          </p:nvPr>
        </p:nvSpPr>
        <p:spPr/>
        <p:txBody>
          <a:bodyPr>
            <a:noAutofit/>
          </a:bodyPr>
          <a:lstStyle/>
          <a:p>
            <a:r>
              <a:rPr lang="nb-NO" sz="2800" dirty="0" smtClean="0"/>
              <a:t>Systemer for kartlegging er en forutsetning</a:t>
            </a:r>
          </a:p>
          <a:p>
            <a:r>
              <a:rPr lang="nb-NO" sz="2800" dirty="0" smtClean="0"/>
              <a:t>Tydelige regler for bruk av digitale verktøy</a:t>
            </a:r>
          </a:p>
          <a:p>
            <a:r>
              <a:rPr lang="nb-NO" sz="2800" dirty="0"/>
              <a:t>T</a:t>
            </a:r>
            <a:r>
              <a:rPr lang="nb-NO" sz="2800" dirty="0" smtClean="0"/>
              <a:t>idligere fokus på digital dømmekraft og digital dannelse, en viktig del av sosial kompetanse</a:t>
            </a:r>
          </a:p>
          <a:p>
            <a:r>
              <a:rPr lang="nb-NO" sz="2800" dirty="0" smtClean="0"/>
              <a:t>Økt bevissthet omkring temaet, det krever bruk</a:t>
            </a:r>
          </a:p>
          <a:p>
            <a:r>
              <a:rPr lang="nb-NO" sz="2800" dirty="0" smtClean="0"/>
              <a:t>Samarbeid med foresatte</a:t>
            </a:r>
          </a:p>
          <a:p>
            <a:r>
              <a:rPr lang="nb-NO" sz="2800" dirty="0" smtClean="0"/>
              <a:t>Skoleledelsen må kommunisere tydelig hva som er forventet i forhold til lærernes modellering for og med elevene</a:t>
            </a:r>
          </a:p>
          <a:p>
            <a:pPr marL="0" indent="0">
              <a:buNone/>
            </a:pPr>
            <a:endParaRPr lang="nb-NO" sz="2800" dirty="0" smtClean="0"/>
          </a:p>
        </p:txBody>
      </p:sp>
      <p:pic>
        <p:nvPicPr>
          <p:cNvPr id="4" name="Bild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3668" y="184898"/>
            <a:ext cx="2155153" cy="1659926"/>
          </a:xfrm>
          <a:prstGeom prst="rect">
            <a:avLst/>
          </a:prstGeom>
        </p:spPr>
      </p:pic>
    </p:spTree>
    <p:extLst>
      <p:ext uri="{BB962C8B-B14F-4D97-AF65-F5344CB8AC3E}">
        <p14:creationId xmlns:p14="http://schemas.microsoft.com/office/powerpoint/2010/main" xmlns="" val="2373663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åmatte">
  <a:themeElements>
    <a:clrScheme name="Stråmatte">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eknolog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åmatte">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4290</TotalTime>
  <Words>1345</Words>
  <Application>Microsoft Office PowerPoint</Application>
  <PresentationFormat>Skjermfremvisning (4:3)</PresentationFormat>
  <Paragraphs>175</Paragraphs>
  <Slides>26</Slides>
  <Notes>0</Notes>
  <HiddenSlides>0</HiddenSlides>
  <MMClips>0</MMClips>
  <ScaleCrop>false</ScaleCrop>
  <HeadingPairs>
    <vt:vector size="4" baseType="variant">
      <vt:variant>
        <vt:lpstr>Tema</vt:lpstr>
      </vt:variant>
      <vt:variant>
        <vt:i4>1</vt:i4>
      </vt:variant>
      <vt:variant>
        <vt:lpstr>Lysbildetitler</vt:lpstr>
      </vt:variant>
      <vt:variant>
        <vt:i4>26</vt:i4>
      </vt:variant>
    </vt:vector>
  </HeadingPairs>
  <TitlesOfParts>
    <vt:vector size="27" baseType="lpstr">
      <vt:lpstr>Stråmatte</vt:lpstr>
      <vt:lpstr>Mobbing og trusler på nett</vt:lpstr>
      <vt:lpstr>Lys på ulike aktører i arbeidet</vt:lpstr>
      <vt:lpstr>Sosiale mediers mange ansikter:</vt:lpstr>
      <vt:lpstr>Mobbing og trusler</vt:lpstr>
      <vt:lpstr>Hva vet vi?</vt:lpstr>
      <vt:lpstr>Lovverket som regulerer</vt:lpstr>
      <vt:lpstr>Opplæringsloven – elevens rett til et godt psykososialt miljø</vt:lpstr>
      <vt:lpstr>«Å høre til» - NOU 2015:2  </vt:lpstr>
      <vt:lpstr>Forebyggende arbeid på skolen</vt:lpstr>
      <vt:lpstr>Fra bergensskolens regler for digitalt nett:</vt:lpstr>
      <vt:lpstr>Gode og trygge skolemiljø </vt:lpstr>
      <vt:lpstr>Helhetlig plan for sosial kompetanse</vt:lpstr>
      <vt:lpstr>Involvering av jevnaldrende</vt:lpstr>
      <vt:lpstr>Samarbeid med foresatte</vt:lpstr>
      <vt:lpstr>Men noen ganger blir truslene svært alvorlige.</vt:lpstr>
      <vt:lpstr>Før beredskapen hentes fram</vt:lpstr>
      <vt:lpstr>Beredskap</vt:lpstr>
      <vt:lpstr>Etisk søkesirkel</vt:lpstr>
      <vt:lpstr>Formell håndtering</vt:lpstr>
      <vt:lpstr>Dilemmaer medfører krysspress</vt:lpstr>
      <vt:lpstr>Og så er media på døren eller telefonen</vt:lpstr>
      <vt:lpstr>Om å bevare fatningen</vt:lpstr>
      <vt:lpstr>«Hodejakt» og hevnmotiv rår…</vt:lpstr>
      <vt:lpstr>Hva skal vi som skole fremme? Hvordan gjør vi det?</vt:lpstr>
      <vt:lpstr>Lærdom</vt:lpstr>
      <vt:lpstr>Kilder</vt:lpstr>
    </vt:vector>
  </TitlesOfParts>
  <Company>Bergen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Mobbing og trusler på nett</dc:title>
  <dc:creator>Golf, Rune</dc:creator>
  <cp:lastModifiedBy>Geir</cp:lastModifiedBy>
  <cp:revision>43</cp:revision>
  <dcterms:created xsi:type="dcterms:W3CDTF">2015-11-24T08:14:14Z</dcterms:created>
  <dcterms:modified xsi:type="dcterms:W3CDTF">2016-01-23T13:37:30Z</dcterms:modified>
</cp:coreProperties>
</file>