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84" r:id="rId5"/>
    <p:sldId id="262" r:id="rId6"/>
    <p:sldId id="283" r:id="rId7"/>
    <p:sldId id="293" r:id="rId8"/>
    <p:sldId id="285" r:id="rId9"/>
    <p:sldId id="286" r:id="rId10"/>
    <p:sldId id="294" r:id="rId11"/>
    <p:sldId id="271" r:id="rId12"/>
    <p:sldId id="288" r:id="rId13"/>
    <p:sldId id="289" r:id="rId14"/>
    <p:sldId id="290" r:id="rId15"/>
    <p:sldId id="292" r:id="rId16"/>
    <p:sldId id="291" r:id="rId17"/>
    <p:sldId id="287" r:id="rId18"/>
    <p:sldId id="269" r:id="rId19"/>
    <p:sldId id="270" r:id="rId20"/>
    <p:sldId id="276" r:id="rId21"/>
    <p:sldId id="277" r:id="rId22"/>
    <p:sldId id="278" r:id="rId23"/>
    <p:sldId id="279" r:id="rId24"/>
    <p:sldId id="280" r:id="rId25"/>
    <p:sldId id="281" r:id="rId26"/>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07" autoAdjust="0"/>
    <p:restoredTop sz="94660"/>
  </p:normalViewPr>
  <p:slideViewPr>
    <p:cSldViewPr>
      <p:cViewPr varScale="1">
        <p:scale>
          <a:sx n="106" d="100"/>
          <a:sy n="106"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581E4-DF03-4369-9886-3A1640CA74E6}" type="datetimeFigureOut">
              <a:rPr lang="da-DK" smtClean="0"/>
              <a:pPr/>
              <a:t>23-01-2016</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31781-708C-457C-9A05-E296653224A7}" type="slidenum">
              <a:rPr lang="da-DK" smtClean="0"/>
              <a:pPr/>
              <a:t>‹#›</a:t>
            </a:fld>
            <a:endParaRPr lang="da-DK"/>
          </a:p>
        </p:txBody>
      </p:sp>
    </p:spTree>
    <p:extLst>
      <p:ext uri="{BB962C8B-B14F-4D97-AF65-F5344CB8AC3E}">
        <p14:creationId xmlns:p14="http://schemas.microsoft.com/office/powerpoint/2010/main" xmlns="" val="157012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6A0875AE-516B-4EE9-8EA0-87392C83C21D}" type="slidenum">
              <a:rPr lang="da-DK" smtClean="0"/>
              <a:pPr/>
              <a:t>1</a:t>
            </a:fld>
            <a:endParaRPr lang="da-DK" dirty="0" smtClean="0"/>
          </a:p>
        </p:txBody>
      </p:sp>
      <p:sp>
        <p:nvSpPr>
          <p:cNvPr id="23555" name="Rectangle 1"/>
          <p:cNvSpPr>
            <a:spLocks noGrp="1" noRot="1" noChangeAspect="1" noChangeArrowheads="1" noTextEdit="1"/>
          </p:cNvSpPr>
          <p:nvPr>
            <p:ph type="sldImg"/>
          </p:nvPr>
        </p:nvSpPr>
        <p:spPr>
          <a:xfrm>
            <a:off x="925719" y="685838"/>
            <a:ext cx="5008166" cy="3429182"/>
          </a:xfrm>
          <a:solidFill>
            <a:srgbClr val="FFFFFF"/>
          </a:solidFill>
          <a:ln/>
        </p:spPr>
      </p:sp>
      <p:sp>
        <p:nvSpPr>
          <p:cNvPr id="23556" name="Rectangle 2"/>
          <p:cNvSpPr>
            <a:spLocks noGrp="1" noChangeArrowheads="1"/>
          </p:cNvSpPr>
          <p:nvPr>
            <p:ph type="body" idx="1"/>
          </p:nvPr>
        </p:nvSpPr>
        <p:spPr>
          <a:xfrm>
            <a:off x="685480" y="4343144"/>
            <a:ext cx="5488643" cy="4116482"/>
          </a:xfrm>
          <a:noFill/>
          <a:ln/>
        </p:spPr>
        <p:txBody>
          <a:bodyPr wrap="none" lIns="91449" tIns="45725" rIns="91449" bIns="45725" anchor="ctr"/>
          <a:lstStyle/>
          <a:p>
            <a:endParaRPr lang="da-DK"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diasbillede 1"/>
          <p:cNvSpPr>
            <a:spLocks noGrp="1" noRot="1" noChangeAspect="1" noTextEdit="1"/>
          </p:cNvSpPr>
          <p:nvPr>
            <p:ph type="sldImg"/>
          </p:nvPr>
        </p:nvSpPr>
        <p:spPr bwMode="auto">
          <a:noFill/>
          <a:ln>
            <a:solidFill>
              <a:srgbClr val="000000"/>
            </a:solidFill>
            <a:miter lim="800000"/>
            <a:headEnd/>
            <a:tailEnd/>
          </a:ln>
        </p:spPr>
      </p:sp>
      <p:sp>
        <p:nvSpPr>
          <p:cNvPr id="31747"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da-DK" sz="800" smtClean="0"/>
          </a:p>
        </p:txBody>
      </p:sp>
      <p:sp>
        <p:nvSpPr>
          <p:cNvPr id="31748" name="Pladsholder til diasnummer 3"/>
          <p:cNvSpPr>
            <a:spLocks noGrp="1"/>
          </p:cNvSpPr>
          <p:nvPr>
            <p:ph type="sldNum" sz="quarter" idx="5"/>
          </p:nvPr>
        </p:nvSpPr>
        <p:spPr bwMode="auto">
          <a:noFill/>
          <a:ln>
            <a:miter lim="800000"/>
            <a:headEnd/>
            <a:tailEnd/>
          </a:ln>
        </p:spPr>
        <p:txBody>
          <a:bodyPr/>
          <a:lstStyle/>
          <a:p>
            <a:fld id="{DF4EF5F2-0AE9-4FE9-AECF-240EBF4B2E18}" type="slidenum">
              <a:rPr lang="da-DK" smtClean="0"/>
              <a:pPr/>
              <a:t>14</a:t>
            </a:fld>
            <a:endParaRPr lang="da-D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dsholder til diasbillede 1"/>
          <p:cNvSpPr>
            <a:spLocks noGrp="1" noRot="1" noChangeAspect="1" noTextEdit="1"/>
          </p:cNvSpPr>
          <p:nvPr>
            <p:ph type="sldImg"/>
          </p:nvPr>
        </p:nvSpPr>
        <p:spPr bwMode="auto">
          <a:noFill/>
          <a:ln>
            <a:solidFill>
              <a:srgbClr val="000000"/>
            </a:solidFill>
            <a:miter lim="800000"/>
            <a:headEnd/>
            <a:tailEnd/>
          </a:ln>
        </p:spPr>
      </p:sp>
      <p:sp>
        <p:nvSpPr>
          <p:cNvPr id="32771"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da-DK" sz="800" smtClean="0"/>
          </a:p>
        </p:txBody>
      </p:sp>
      <p:sp>
        <p:nvSpPr>
          <p:cNvPr id="32772" name="Pladsholder til diasnummer 3"/>
          <p:cNvSpPr>
            <a:spLocks noGrp="1"/>
          </p:cNvSpPr>
          <p:nvPr>
            <p:ph type="sldNum" sz="quarter" idx="5"/>
          </p:nvPr>
        </p:nvSpPr>
        <p:spPr bwMode="auto">
          <a:noFill/>
          <a:ln>
            <a:miter lim="800000"/>
            <a:headEnd/>
            <a:tailEnd/>
          </a:ln>
        </p:spPr>
        <p:txBody>
          <a:bodyPr/>
          <a:lstStyle/>
          <a:p>
            <a:fld id="{B94D4CC6-5B9C-419D-AE25-66665C1E972F}" type="slidenum">
              <a:rPr lang="da-DK" smtClean="0"/>
              <a:pPr/>
              <a:t>15</a:t>
            </a:fld>
            <a:endParaRPr lang="da-D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dsholder til diasbillede 1"/>
          <p:cNvSpPr>
            <a:spLocks noGrp="1" noRot="1" noChangeAspect="1" noTextEdit="1"/>
          </p:cNvSpPr>
          <p:nvPr>
            <p:ph type="sldImg"/>
          </p:nvPr>
        </p:nvSpPr>
        <p:spPr bwMode="auto">
          <a:noFill/>
          <a:ln>
            <a:solidFill>
              <a:srgbClr val="000000"/>
            </a:solidFill>
            <a:miter lim="800000"/>
            <a:headEnd/>
            <a:tailEnd/>
          </a:ln>
        </p:spPr>
      </p:sp>
      <p:sp>
        <p:nvSpPr>
          <p:cNvPr id="33795"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da-DK" smtClean="0"/>
          </a:p>
        </p:txBody>
      </p:sp>
      <p:sp>
        <p:nvSpPr>
          <p:cNvPr id="33796" name="Pladsholder til diasnummer 3"/>
          <p:cNvSpPr>
            <a:spLocks noGrp="1"/>
          </p:cNvSpPr>
          <p:nvPr>
            <p:ph type="sldNum" sz="quarter" idx="5"/>
          </p:nvPr>
        </p:nvSpPr>
        <p:spPr bwMode="auto">
          <a:noFill/>
          <a:ln>
            <a:miter lim="800000"/>
            <a:headEnd/>
            <a:tailEnd/>
          </a:ln>
        </p:spPr>
        <p:txBody>
          <a:bodyPr/>
          <a:lstStyle/>
          <a:p>
            <a:fld id="{D45989BD-A7B2-4C04-A328-1F1620DB255E}" type="slidenum">
              <a:rPr lang="da-DK" smtClean="0"/>
              <a:pPr/>
              <a:t>16</a:t>
            </a:fld>
            <a:endParaRPr lang="da-D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2A4478A-2075-427D-9482-D39C110E5741}" type="slidenum">
              <a:rPr lang="da-DK" smtClean="0"/>
              <a:pPr/>
              <a:t>17</a:t>
            </a:fld>
            <a:endParaRPr lang="da-DK"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da-DK" sz="1300" dirty="0" smtClean="0">
                <a:latin typeface="Gill Sans MT" pitchFamily="34" charset="0"/>
              </a:rPr>
              <a:t>Så hvad er det første I tænker på når jeg siger radikalisering?</a:t>
            </a:r>
          </a:p>
          <a:p>
            <a:pPr eaLnBrk="1" hangingPunct="1"/>
            <a:endParaRPr lang="da-DK" sz="1300" dirty="0" smtClean="0">
              <a:latin typeface="Gill Sans MT"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da-DK" smtClean="0">
                <a:latin typeface="Arial" pitchFamily="34" charset="0"/>
              </a:rPr>
              <a:t>Teorier har arbejdet meget med fasemodeller – og har forladt dem igen.</a:t>
            </a:r>
          </a:p>
          <a:p>
            <a:r>
              <a:rPr lang="da-DK" smtClean="0">
                <a:latin typeface="Arial" pitchFamily="34" charset="0"/>
              </a:rPr>
              <a:t>Der er mange veje til at blive radikaliseret og til at komme ud igen. Og processen er ikke en-vejs – man kan glide frem og tilbage på et radikaliseringsspektrum.</a:t>
            </a:r>
          </a:p>
          <a:p>
            <a:r>
              <a:rPr lang="da-DK" smtClean="0">
                <a:latin typeface="Arial" pitchFamily="34" charset="0"/>
              </a:rPr>
              <a:t>Det man kan se på, er at den radikale ideologi tilbyder noget til den unge har brug for. Man kan sige at den unge efterspørger noget som den radikale gruppe eller ideologi tilbyder.</a:t>
            </a:r>
          </a:p>
          <a:p>
            <a:r>
              <a:rPr lang="da-DK" smtClean="0">
                <a:latin typeface="Arial" pitchFamily="34" charset="0"/>
              </a:rPr>
              <a:t>Den unges efterspørgsel…. Kan være fællesskab, anerkendelse, vold, mening, provokation eller opgør med autoriteter. Man kan se at identitesspørgssmål er meget vigtige heri.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da-DK" smtClean="0">
                <a:latin typeface="Arial" pitchFamily="34" charset="0"/>
              </a:rPr>
              <a:t>Her er hvad det radikale miljø tilbyder…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CDBBAE2-DCAB-4FEE-8D35-E6A8D2602CFA}" type="slidenum">
              <a:rPr lang="da-DK" smtClean="0"/>
              <a:pPr/>
              <a:t>20</a:t>
            </a:fld>
            <a:endParaRPr lang="da-DK"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da-DK" smtClean="0"/>
              <a:t>Nævn Magnus Ranstorp om de tre former for profiler: en individuel, social misfit og den aktive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2A4478A-2075-427D-9482-D39C110E5741}" type="slidenum">
              <a:rPr lang="da-DK" smtClean="0"/>
              <a:pPr/>
              <a:t>25</a:t>
            </a:fld>
            <a:endParaRPr lang="da-DK"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da-DK" sz="1300" smtClean="0">
                <a:latin typeface="Gill Sans MT" pitchFamily="34" charset="0"/>
              </a:rPr>
              <a:t>Så hvad er det første I tænker på når jeg siger radikalisering?</a:t>
            </a:r>
          </a:p>
          <a:p>
            <a:pPr eaLnBrk="1" hangingPunct="1"/>
            <a:endParaRPr lang="da-DK" sz="1300" smtClean="0">
              <a:latin typeface="Gill Sans MT"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p:spPr>
        <p:txBody>
          <a:bodyPr/>
          <a:lstStyle/>
          <a:p>
            <a:fld id="{E570B5CA-AD29-4735-8CD7-4344B7DFEDE7}" type="slidenum">
              <a:rPr lang="da-DK" smtClean="0"/>
              <a:pPr/>
              <a:t>2</a:t>
            </a:fld>
            <a:endParaRPr lang="da-DK"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da-DK" dirty="0" smtClean="0"/>
          </a:p>
          <a:p>
            <a:r>
              <a:rPr lang="da-DK" dirty="0" smtClean="0"/>
              <a:t>Der er to </a:t>
            </a:r>
            <a:r>
              <a:rPr lang="da-DK" dirty="0" err="1" smtClean="0"/>
              <a:t>hoved-ben</a:t>
            </a:r>
            <a:r>
              <a:rPr lang="da-DK" smtClean="0"/>
              <a:t> i vores arbejde: </a:t>
            </a:r>
          </a:p>
          <a:p>
            <a:r>
              <a:rPr lang="da-DK" smtClean="0"/>
              <a:t>Dels støtte ved konkrete bekymringer, og dels laver vi det vi kalder vidensopbygning – en række tilbud om viden og dialog blandt medarbejderne. </a:t>
            </a:r>
          </a:p>
          <a:p>
            <a:r>
              <a:rPr lang="da-DK" smtClean="0"/>
              <a:t>Det sidste fylder mest, og det er der to grunde til: </a:t>
            </a:r>
          </a:p>
          <a:p>
            <a:r>
              <a:rPr lang="da-DK" smtClean="0"/>
              <a:t>dels er radikalisering er meget følsomt emne – indsatser til forebyggelse af rad. Er blevet opfattes som stigmatisering af især unge muslimer, og en mistænkeliggørelse af lovlig politisk aktivitet. En del af formidlingen handler derfor om at skabe tillid om indsaten og forklare hvad det handler om.  unge opfattes gerne som et forsøg på at stigmatisere </a:t>
            </a:r>
          </a:p>
          <a:p>
            <a:r>
              <a:rPr lang="da-DK" smtClean="0"/>
              <a:t>Og dels handler vidensopbygningen om at give medarbejderne nogle værktøjer i form af større viden, så de bedst muligt kan agere på deres bekymringer. Muhammad siger lidt mere om dette.</a:t>
            </a:r>
          </a:p>
          <a:p>
            <a:pPr eaLnBrk="1" hangingPunct="1"/>
            <a:endParaRPr lang="da-DK" smtClean="0"/>
          </a:p>
          <a:p>
            <a:pPr eaLnBrk="1" hangingPunct="1"/>
            <a:endParaRPr lang="da-DK" smtClean="0"/>
          </a:p>
          <a:p>
            <a:pPr eaLnBrk="1" hangingPunct="1"/>
            <a:endParaRPr 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0" hangingPunct="0"/>
            <a:fld id="{112D7C39-5A1A-40A8-A5DF-B3F9CB02BF50}" type="slidenum">
              <a:rPr lang="da-DK" sz="1200"/>
              <a:pPr algn="r" eaLnBrk="0" hangingPunct="0"/>
              <a:t>3</a:t>
            </a:fld>
            <a:endParaRPr lang="da-DK"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da-DK" sz="1300" smtClean="0">
                <a:latin typeface="Gill Sans MT" pitchFamily="34" charset="0"/>
              </a:rPr>
              <a:t>Så hvad er det første I tænker på når jeg siger radikalisering?</a:t>
            </a:r>
          </a:p>
          <a:p>
            <a:pPr eaLnBrk="1" hangingPunct="1"/>
            <a:r>
              <a:rPr lang="da-DK" sz="1300" smtClean="0">
                <a:latin typeface="Gill Sans MT" pitchFamily="34" charset="0"/>
              </a:rPr>
              <a:t>Er det sådan nogle billeder?</a:t>
            </a:r>
          </a:p>
          <a:p>
            <a:pPr eaLnBrk="1" hangingPunct="1"/>
            <a:endParaRPr lang="da-DK" sz="1300" smtClean="0">
              <a:latin typeface="Gill Sans MT" pitchFamily="34" charset="0"/>
            </a:endParaRPr>
          </a:p>
          <a:p>
            <a:pPr eaLnBrk="1" hangingPunct="1"/>
            <a:r>
              <a:rPr lang="da-DK" sz="1300" smtClean="0">
                <a:latin typeface="Gill Sans MT" pitchFamily="34" charset="0"/>
              </a:rPr>
              <a:t>Billederne illustrerer meget godt, at radikalisering er mange forskellige ting – højre- venstre, hatecrimes mv. og ikke kun muslimer.</a:t>
            </a:r>
          </a:p>
          <a:p>
            <a:pPr eaLnBrk="1" hangingPunct="1"/>
            <a:endParaRPr lang="da-DK" sz="1300" smtClean="0">
              <a:latin typeface="Gill Sans MT" pitchFamily="34" charset="0"/>
            </a:endParaRPr>
          </a:p>
          <a:p>
            <a:pPr eaLnBrk="1" hangingPunct="1"/>
            <a:r>
              <a:rPr lang="da-DK" sz="1300" smtClean="0">
                <a:latin typeface="Gill Sans MT" pitchFamily="34" charset="0"/>
              </a:rPr>
              <a:t>Men samtidig vigtigt, at radikalisering er mere kompleks end blot disse billeder– </a:t>
            </a:r>
          </a:p>
          <a:p>
            <a:pPr eaLnBrk="1" hangingPunct="1"/>
            <a:endParaRPr lang="da-DK" sz="1300" smtClean="0">
              <a:latin typeface="Gill Sans MT" pitchFamily="34" charset="0"/>
            </a:endParaRPr>
          </a:p>
          <a:p>
            <a:pPr eaLnBrk="1" hangingPunct="1">
              <a:buFontTx/>
              <a:buChar char="•"/>
            </a:pPr>
            <a:r>
              <a:rPr lang="da-DK" sz="1300" smtClean="0">
                <a:latin typeface="Gill Sans MT" pitchFamily="34" charset="0"/>
              </a:rPr>
              <a:t>Dels er rad en proces – hvor der i stigende grad sker accept af vold og voldelige midler. Ekstremismens metoder kan man sige.</a:t>
            </a:r>
          </a:p>
          <a:p>
            <a:pPr eaLnBrk="1" hangingPunct="1">
              <a:buFontTx/>
              <a:buChar char="•"/>
            </a:pPr>
            <a:r>
              <a:rPr lang="da-DK" sz="1300" smtClean="0">
                <a:latin typeface="Gill Sans MT" pitchFamily="34" charset="0"/>
              </a:rPr>
              <a:t>Processen har ikke forud bestemte faser, det afhænger af individet og kan bevæge sig frem og tilbage</a:t>
            </a:r>
          </a:p>
          <a:p>
            <a:pPr eaLnBrk="1" hangingPunct="1">
              <a:buFontTx/>
              <a:buChar char="•"/>
            </a:pPr>
            <a:r>
              <a:rPr lang="da-DK" sz="1300" smtClean="0">
                <a:latin typeface="Gill Sans MT" pitchFamily="34" charset="0"/>
              </a:rPr>
              <a:t>Og dels er der mange måder at være radikaliseret på, som vi skal se, ikke en eller nogen profil</a:t>
            </a:r>
          </a:p>
          <a:p>
            <a:pPr eaLnBrk="1" hangingPunct="1"/>
            <a:endParaRPr lang="da-DK" sz="1300" smtClean="0">
              <a:latin typeface="Gill Sans MT" pitchFamily="34" charset="0"/>
            </a:endParaRPr>
          </a:p>
          <a:p>
            <a:pPr eaLnBrk="1" hangingPunct="1"/>
            <a:endParaRPr lang="da-DK" sz="1300" smtClean="0">
              <a:latin typeface="Gill Sans MT"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E20FD7-C2AF-4E75-BD30-21D9B6700EE5}" type="slidenum">
              <a:rPr lang="da-DK" smtClean="0"/>
              <a:pPr/>
              <a:t>5</a:t>
            </a:fld>
            <a:endParaRPr lang="da-DK"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da-DK" smtClean="0"/>
          </a:p>
          <a:p>
            <a:pPr eaLnBrk="1" hangingPunct="1"/>
            <a:endParaRPr lang="da-DK" smtClean="0"/>
          </a:p>
          <a:p>
            <a:pPr eaLnBrk="1" hangingPunct="1"/>
            <a:endParaRPr lang="da-DK" smtClean="0"/>
          </a:p>
          <a:p>
            <a:pPr eaLnBrk="1" hangingPunct="1"/>
            <a:endParaRPr lang="da-DK" smtClean="0"/>
          </a:p>
          <a:p>
            <a:pPr eaLnBrk="1" hangingPunct="1"/>
            <a:endParaRPr lang="da-D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E20FD7-C2AF-4E75-BD30-21D9B6700EE5}" type="slidenum">
              <a:rPr lang="da-DK" smtClean="0"/>
              <a:pPr/>
              <a:t>6</a:t>
            </a:fld>
            <a:endParaRPr lang="da-DK"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da-DK" smtClean="0"/>
          </a:p>
          <a:p>
            <a:pPr eaLnBrk="1" hangingPunct="1"/>
            <a:endParaRPr lang="da-DK" smtClean="0"/>
          </a:p>
          <a:p>
            <a:pPr eaLnBrk="1" hangingPunct="1"/>
            <a:endParaRPr lang="da-DK" smtClean="0"/>
          </a:p>
          <a:p>
            <a:pPr eaLnBrk="1" hangingPunct="1"/>
            <a:endParaRPr lang="da-DK" smtClean="0"/>
          </a:p>
          <a:p>
            <a:pPr eaLnBrk="1" hangingPunct="1"/>
            <a:endParaRPr 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CDBBAE2-DCAB-4FEE-8D35-E6A8D2602CFA}" type="slidenum">
              <a:rPr lang="da-DK" smtClean="0"/>
              <a:pPr/>
              <a:t>7</a:t>
            </a:fld>
            <a:endParaRPr lang="da-DK"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da-DK" smtClean="0"/>
              <a:t>Nævn Magnus Ranstorp om de tre former for profiler: en individuel, social misfit og den aktive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2A4478A-2075-427D-9482-D39C110E5741}" type="slidenum">
              <a:rPr lang="da-DK" smtClean="0"/>
              <a:pPr/>
              <a:t>11</a:t>
            </a:fld>
            <a:endParaRPr lang="da-DK"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da-DK" sz="1300" dirty="0" smtClean="0">
                <a:latin typeface="Gill Sans MT" pitchFamily="34" charset="0"/>
              </a:rPr>
              <a:t>Så hvad er det første I tænker på når jeg siger radikalisering?</a:t>
            </a:r>
          </a:p>
          <a:p>
            <a:pPr eaLnBrk="1" hangingPunct="1"/>
            <a:endParaRPr lang="da-DK" sz="1300" dirty="0" smtClean="0">
              <a:latin typeface="Gill Sans MT"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dsholder til diasbillede 1"/>
          <p:cNvSpPr>
            <a:spLocks noGrp="1" noRot="1" noChangeAspect="1" noTextEdit="1"/>
          </p:cNvSpPr>
          <p:nvPr>
            <p:ph type="sldImg"/>
          </p:nvPr>
        </p:nvSpPr>
        <p:spPr bwMode="auto">
          <a:noFill/>
          <a:ln>
            <a:solidFill>
              <a:srgbClr val="000000"/>
            </a:solidFill>
            <a:miter lim="800000"/>
            <a:headEnd/>
            <a:tailEnd/>
          </a:ln>
        </p:spPr>
      </p:sp>
      <p:sp>
        <p:nvSpPr>
          <p:cNvPr id="29699"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da-DK" sz="800" smtClean="0"/>
          </a:p>
        </p:txBody>
      </p:sp>
      <p:sp>
        <p:nvSpPr>
          <p:cNvPr id="29700" name="Pladsholder til diasnummer 3"/>
          <p:cNvSpPr>
            <a:spLocks noGrp="1"/>
          </p:cNvSpPr>
          <p:nvPr>
            <p:ph type="sldNum" sz="quarter" idx="5"/>
          </p:nvPr>
        </p:nvSpPr>
        <p:spPr bwMode="auto">
          <a:noFill/>
          <a:ln>
            <a:miter lim="800000"/>
            <a:headEnd/>
            <a:tailEnd/>
          </a:ln>
        </p:spPr>
        <p:txBody>
          <a:bodyPr/>
          <a:lstStyle/>
          <a:p>
            <a:fld id="{56062CAC-77B0-4E25-ACEF-0973916C0B55}" type="slidenum">
              <a:rPr lang="da-DK" smtClean="0"/>
              <a:pPr/>
              <a:t>12</a:t>
            </a:fld>
            <a:endParaRPr lang="da-DK"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bwMode="auto">
          <a:noFill/>
          <a:ln>
            <a:solidFill>
              <a:srgbClr val="000000"/>
            </a:solidFill>
            <a:miter lim="800000"/>
            <a:headEnd/>
            <a:tailEnd/>
          </a:ln>
        </p:spPr>
      </p:sp>
      <p:sp>
        <p:nvSpPr>
          <p:cNvPr id="30723"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da-DK" sz="800" smtClean="0"/>
          </a:p>
        </p:txBody>
      </p:sp>
      <p:sp>
        <p:nvSpPr>
          <p:cNvPr id="30724" name="Pladsholder til diasnummer 3"/>
          <p:cNvSpPr>
            <a:spLocks noGrp="1"/>
          </p:cNvSpPr>
          <p:nvPr>
            <p:ph type="sldNum" sz="quarter" idx="5"/>
          </p:nvPr>
        </p:nvSpPr>
        <p:spPr bwMode="auto">
          <a:noFill/>
          <a:ln>
            <a:miter lim="800000"/>
            <a:headEnd/>
            <a:tailEnd/>
          </a:ln>
        </p:spPr>
        <p:txBody>
          <a:bodyPr/>
          <a:lstStyle/>
          <a:p>
            <a:fld id="{5B95CADC-E2DA-4B6A-86C3-D744DCC1A0D7}" type="slidenum">
              <a:rPr lang="da-DK" smtClean="0"/>
              <a:pPr/>
              <a:t>13</a:t>
            </a:fld>
            <a:endParaRPr lang="da-D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D2FD1E4D-6B93-4EE9-8A10-B8AD336451E2}" type="datetimeFigureOut">
              <a:rPr lang="da-DK" smtClean="0"/>
              <a:pPr/>
              <a:t>23-01-2016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2FD1E4D-6B93-4EE9-8A10-B8AD336451E2}" type="datetimeFigureOut">
              <a:rPr lang="da-DK" smtClean="0"/>
              <a:pPr/>
              <a:t>23-01-2016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2FD1E4D-6B93-4EE9-8A10-B8AD336451E2}" type="datetimeFigureOut">
              <a:rPr lang="da-DK" smtClean="0"/>
              <a:pPr/>
              <a:t>23-01-2016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2FD1E4D-6B93-4EE9-8A10-B8AD336451E2}" type="datetimeFigureOut">
              <a:rPr lang="da-DK" smtClean="0"/>
              <a:pPr/>
              <a:t>23-01-2016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D2FD1E4D-6B93-4EE9-8A10-B8AD336451E2}" type="datetimeFigureOut">
              <a:rPr lang="da-DK" smtClean="0"/>
              <a:pPr/>
              <a:t>23-01-2016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D2FD1E4D-6B93-4EE9-8A10-B8AD336451E2}" type="datetimeFigureOut">
              <a:rPr lang="da-DK" smtClean="0"/>
              <a:pPr/>
              <a:t>23-01-2016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D2FD1E4D-6B93-4EE9-8A10-B8AD336451E2}" type="datetimeFigureOut">
              <a:rPr lang="da-DK" smtClean="0"/>
              <a:pPr/>
              <a:t>23-01-2016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D2FD1E4D-6B93-4EE9-8A10-B8AD336451E2}" type="datetimeFigureOut">
              <a:rPr lang="da-DK" smtClean="0"/>
              <a:pPr/>
              <a:t>23-01-2016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D2FD1E4D-6B93-4EE9-8A10-B8AD336451E2}" type="datetimeFigureOut">
              <a:rPr lang="da-DK" smtClean="0"/>
              <a:pPr/>
              <a:t>23-01-2016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D2FD1E4D-6B93-4EE9-8A10-B8AD336451E2}" type="datetimeFigureOut">
              <a:rPr lang="da-DK" smtClean="0"/>
              <a:pPr/>
              <a:t>23-01-2016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D2FD1E4D-6B93-4EE9-8A10-B8AD336451E2}" type="datetimeFigureOut">
              <a:rPr lang="da-DK" smtClean="0"/>
              <a:pPr/>
              <a:t>23-01-2016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8DE68CA-CE29-48B2-A76D-5FAA5388020D}" type="slidenum">
              <a:rPr lang="da-DK" smtClean="0"/>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D1E4D-6B93-4EE9-8A10-B8AD336451E2}" type="datetimeFigureOut">
              <a:rPr lang="da-DK" smtClean="0"/>
              <a:pPr/>
              <a:t>23-01-2016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E68CA-CE29-48B2-A76D-5FAA5388020D}" type="slidenum">
              <a:rPr lang="da-DK" smtClean="0"/>
              <a:pPr/>
              <a:t>‹#›</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google.dk/imgres?imgurl=http://i.dailymail.co.uk/i/pix/2006/05/hooliganR300506_228x370.jpg&amp;imgrefurl=http://www.dailymail.co.uk/news/article-388210/Passport-deadline-day-football-hooligans.html&amp;usg=__rutUXFFkZZmc66hdPeXd_V4CUOk=&amp;h=370&amp;w=228&amp;sz=26&amp;hl=da&amp;start=2&amp;sig2=twBF-4OYWyVUjQ0Rh54CBw&amp;zoom=1&amp;um=1&amp;itbs=1&amp;tbnid=qnlgm4hrczAwuM:&amp;tbnh=122&amp;tbnw=75&amp;prev=/images?q=foodball+hooligan&amp;um=1&amp;hl=da&amp;rls=com.microsoft:da:IE-SearchBox&amp;rlz=1I7GGLL_da&amp;tbs=isch:1&amp;ei=wOSlTNrUNsOeOt-isbY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371600" y="3886200"/>
            <a:ext cx="6400800" cy="1752600"/>
          </a:xfrm>
          <a:prstGeom prst="rect">
            <a:avLst/>
          </a:prstGeom>
          <a:noFill/>
          <a:ln w="9525">
            <a:noFill/>
            <a:round/>
            <a:headEnd/>
            <a:tailEnd/>
          </a:ln>
        </p:spPr>
        <p:txBody>
          <a:bodyPr wrap="none" anchor="ctr"/>
          <a:lstStyle/>
          <a:p>
            <a:endParaRPr lang="da-DK" dirty="0"/>
          </a:p>
        </p:txBody>
      </p:sp>
      <p:sp>
        <p:nvSpPr>
          <p:cNvPr id="2051" name="Text Box 2"/>
          <p:cNvSpPr txBox="1">
            <a:spLocks noChangeArrowheads="1"/>
          </p:cNvSpPr>
          <p:nvPr/>
        </p:nvSpPr>
        <p:spPr bwMode="auto">
          <a:xfrm>
            <a:off x="685800" y="2130425"/>
            <a:ext cx="7772400" cy="1470025"/>
          </a:xfrm>
          <a:prstGeom prst="rect">
            <a:avLst/>
          </a:prstGeom>
          <a:noFill/>
          <a:ln w="9525">
            <a:noFill/>
            <a:round/>
            <a:headEnd/>
            <a:tailEnd/>
          </a:ln>
        </p:spPr>
        <p:txBody>
          <a:bodyPr wrap="none" anchor="ctr"/>
          <a:lstStyle/>
          <a:p>
            <a:endParaRPr lang="da-DK" dirty="0"/>
          </a:p>
        </p:txBody>
      </p:sp>
      <p:pic>
        <p:nvPicPr>
          <p:cNvPr id="2052" name="Picture 3"/>
          <p:cNvPicPr>
            <a:picLocks noChangeAspect="1" noChangeArrowheads="1"/>
          </p:cNvPicPr>
          <p:nvPr/>
        </p:nvPicPr>
        <p:blipFill>
          <a:blip r:embed="rId3" cstate="print"/>
          <a:srcRect/>
          <a:stretch>
            <a:fillRect/>
          </a:stretch>
        </p:blipFill>
        <p:spPr bwMode="auto">
          <a:xfrm>
            <a:off x="0" y="0"/>
            <a:ext cx="9144000" cy="685323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p:txBody>
          <a:bodyPr/>
          <a:lstStyle/>
          <a:p>
            <a:pPr eaLnBrk="1" hangingPunct="1"/>
            <a:endParaRPr lang="da-DK" smtClean="0"/>
          </a:p>
        </p:txBody>
      </p:sp>
      <p:sp>
        <p:nvSpPr>
          <p:cNvPr id="2051" name="Pladsholder til tekst 2"/>
          <p:cNvSpPr>
            <a:spLocks noGrp="1"/>
          </p:cNvSpPr>
          <p:nvPr>
            <p:ph type="body" idx="1"/>
          </p:nvPr>
        </p:nvSpPr>
        <p:spPr>
          <a:xfrm>
            <a:off x="457200" y="1535113"/>
            <a:ext cx="6275040" cy="639762"/>
          </a:xfrm>
        </p:spPr>
        <p:txBody>
          <a:bodyPr>
            <a:normAutofit/>
          </a:bodyPr>
          <a:lstStyle/>
          <a:p>
            <a:pPr eaLnBrk="1" hangingPunct="1"/>
            <a:r>
              <a:rPr lang="da-DK" dirty="0" smtClean="0"/>
              <a:t>Ekstremister?</a:t>
            </a:r>
          </a:p>
        </p:txBody>
      </p:sp>
      <p:sp>
        <p:nvSpPr>
          <p:cNvPr id="4" name="Pladsholder til indhold 3"/>
          <p:cNvSpPr>
            <a:spLocks noGrp="1"/>
          </p:cNvSpPr>
          <p:nvPr>
            <p:ph sz="half" idx="2"/>
          </p:nvPr>
        </p:nvSpPr>
        <p:spPr>
          <a:xfrm>
            <a:off x="467544" y="2420888"/>
            <a:ext cx="7776095" cy="4176712"/>
          </a:xfrm>
        </p:spPr>
        <p:txBody>
          <a:bodyPr rtlCol="0">
            <a:normAutofit/>
          </a:bodyPr>
          <a:lstStyle/>
          <a:p>
            <a:pPr>
              <a:defRPr/>
            </a:pPr>
            <a:r>
              <a:rPr lang="da-DK" dirty="0" smtClean="0"/>
              <a:t>Var </a:t>
            </a:r>
            <a:r>
              <a:rPr lang="da-DK" dirty="0" err="1" smtClean="0"/>
              <a:t>Breivik</a:t>
            </a:r>
            <a:r>
              <a:rPr lang="da-DK" dirty="0" smtClean="0"/>
              <a:t> ekstremist? </a:t>
            </a:r>
          </a:p>
          <a:p>
            <a:pPr lvl="1">
              <a:defRPr/>
            </a:pPr>
            <a:r>
              <a:rPr lang="da-DK" dirty="0" smtClean="0"/>
              <a:t>Hvis ja, hvorfor – hvis nej, hvorfor ikke?</a:t>
            </a:r>
          </a:p>
          <a:p>
            <a:pPr>
              <a:defRPr/>
            </a:pPr>
            <a:endParaRPr lang="da-DK" dirty="0" smtClean="0"/>
          </a:p>
          <a:p>
            <a:pPr>
              <a:defRPr/>
            </a:pPr>
            <a:endParaRPr lang="da-DK" dirty="0" smtClean="0"/>
          </a:p>
          <a:p>
            <a:pPr>
              <a:defRPr/>
            </a:pPr>
            <a:endParaRPr lang="da-DK" dirty="0" smtClean="0"/>
          </a:p>
          <a:p>
            <a:pPr>
              <a:defRPr/>
            </a:pPr>
            <a:endParaRPr lang="da-DK" dirty="0" smtClean="0"/>
          </a:p>
          <a:p>
            <a:pPr>
              <a:defRPr/>
            </a:pPr>
            <a:r>
              <a:rPr lang="da-DK" dirty="0" smtClean="0"/>
              <a:t>Var Omar ekstremist? </a:t>
            </a:r>
          </a:p>
          <a:p>
            <a:pPr lvl="1">
              <a:defRPr/>
            </a:pPr>
            <a:r>
              <a:rPr lang="da-DK" dirty="0" smtClean="0"/>
              <a:t>Hvis ja, hvorfor – hvis nej, hvorfor ikke?</a:t>
            </a:r>
          </a:p>
          <a:p>
            <a:pPr eaLnBrk="1" fontAlgn="auto" hangingPunct="1">
              <a:spcAft>
                <a:spcPts val="0"/>
              </a:spcAft>
              <a:buNone/>
              <a:defRPr/>
            </a:pPr>
            <a:endParaRPr lang="da-DK" dirty="0" smtClean="0"/>
          </a:p>
          <a:p>
            <a:pPr eaLnBrk="1" fontAlgn="auto" hangingPunct="1">
              <a:spcAft>
                <a:spcPts val="0"/>
              </a:spcAft>
              <a:defRPr/>
            </a:pPr>
            <a:endParaRPr lang="da-DK" dirty="0" smtClean="0"/>
          </a:p>
          <a:p>
            <a:pPr eaLnBrk="1" fontAlgn="auto" hangingPunct="1">
              <a:spcAft>
                <a:spcPts val="0"/>
              </a:spcAft>
              <a:defRPr/>
            </a:pPr>
            <a:endParaRPr lang="da-DK" dirty="0" smtClean="0"/>
          </a:p>
          <a:p>
            <a:pPr eaLnBrk="1" fontAlgn="auto" hangingPunct="1">
              <a:spcAft>
                <a:spcPts val="0"/>
              </a:spcAft>
              <a:buNone/>
              <a:defRPr/>
            </a:pPr>
            <a:endParaRPr lang="da-DK" dirty="0" smtClean="0"/>
          </a:p>
          <a:p>
            <a:pPr eaLnBrk="1" fontAlgn="auto" hangingPunct="1">
              <a:spcAft>
                <a:spcPts val="0"/>
              </a:spcAft>
              <a:defRPr/>
            </a:pPr>
            <a:endParaRPr lang="da-DK" dirty="0" smtClean="0"/>
          </a:p>
          <a:p>
            <a:pPr eaLnBrk="1" fontAlgn="auto" hangingPunct="1">
              <a:spcAft>
                <a:spcPts val="0"/>
              </a:spcAft>
              <a:defRPr/>
            </a:pPr>
            <a:endParaRPr lang="da-DK" dirty="0" smtClean="0"/>
          </a:p>
          <a:p>
            <a:pPr eaLnBrk="1" fontAlgn="auto" hangingPunct="1">
              <a:spcAft>
                <a:spcPts val="0"/>
              </a:spcAft>
              <a:buNone/>
              <a:defRPr/>
            </a:pPr>
            <a:endParaRPr lang="da-DK" dirty="0" smtClean="0"/>
          </a:p>
          <a:p>
            <a:pPr eaLnBrk="1" fontAlgn="auto" hangingPunct="1">
              <a:spcAft>
                <a:spcPts val="0"/>
              </a:spcAft>
              <a:buNone/>
              <a:defRPr/>
            </a:pPr>
            <a:endParaRPr lang="da-DK" dirty="0" smtClean="0"/>
          </a:p>
        </p:txBody>
      </p:sp>
      <p:pic>
        <p:nvPicPr>
          <p:cNvPr id="2055" name="Picture 3"/>
          <p:cNvPicPr>
            <a:picLocks noChangeAspect="1" noChangeArrowheads="1"/>
          </p:cNvPicPr>
          <p:nvPr/>
        </p:nvPicPr>
        <p:blipFill>
          <a:blip r:embed="rId2" cstate="print"/>
          <a:srcRect/>
          <a:stretch>
            <a:fillRect/>
          </a:stretch>
        </p:blipFill>
        <p:spPr bwMode="auto">
          <a:xfrm>
            <a:off x="0" y="0"/>
            <a:ext cx="9144000" cy="1484313"/>
          </a:xfrm>
          <a:prstGeom prst="rect">
            <a:avLst/>
          </a:prstGeom>
          <a:noFill/>
          <a:ln w="9525">
            <a:noFill/>
            <a:round/>
            <a:headEnd/>
            <a:tailEnd/>
          </a:ln>
        </p:spPr>
      </p:pic>
      <p:sp>
        <p:nvSpPr>
          <p:cNvPr id="2057" name="Tekstboks 8"/>
          <p:cNvSpPr txBox="1">
            <a:spLocks noChangeArrowheads="1"/>
          </p:cNvSpPr>
          <p:nvPr/>
        </p:nvSpPr>
        <p:spPr bwMode="auto">
          <a:xfrm>
            <a:off x="4932363" y="2565400"/>
            <a:ext cx="184150" cy="368300"/>
          </a:xfrm>
          <a:prstGeom prst="rect">
            <a:avLst/>
          </a:prstGeom>
          <a:noFill/>
          <a:ln w="9525">
            <a:noFill/>
            <a:miter lim="800000"/>
            <a:headEnd/>
            <a:tailEnd/>
          </a:ln>
        </p:spPr>
        <p:txBody>
          <a:bodyPr wrap="none">
            <a:spAutoFit/>
          </a:bodyPr>
          <a:lstStyle/>
          <a:p>
            <a:endParaRPr lang="da-DK"/>
          </a:p>
        </p:txBody>
      </p:sp>
      <p:pic>
        <p:nvPicPr>
          <p:cNvPr id="7" name="Billede 6" descr="url.jpg"/>
          <p:cNvPicPr>
            <a:picLocks noChangeAspect="1"/>
          </p:cNvPicPr>
          <p:nvPr/>
        </p:nvPicPr>
        <p:blipFill>
          <a:blip r:embed="rId3" cstate="print"/>
          <a:stretch>
            <a:fillRect/>
          </a:stretch>
        </p:blipFill>
        <p:spPr>
          <a:xfrm>
            <a:off x="5580112" y="1628800"/>
            <a:ext cx="3024336" cy="2268252"/>
          </a:xfrm>
          <a:prstGeom prst="rect">
            <a:avLst/>
          </a:prstGeom>
        </p:spPr>
      </p:pic>
      <p:pic>
        <p:nvPicPr>
          <p:cNvPr id="8" name="Billede 7" descr="46246133.jpg"/>
          <p:cNvPicPr>
            <a:picLocks noChangeAspect="1"/>
          </p:cNvPicPr>
          <p:nvPr/>
        </p:nvPicPr>
        <p:blipFill>
          <a:blip r:embed="rId4" cstate="print"/>
          <a:srcRect b="30351"/>
          <a:stretch>
            <a:fillRect/>
          </a:stretch>
        </p:blipFill>
        <p:spPr>
          <a:xfrm>
            <a:off x="5580112" y="4005064"/>
            <a:ext cx="3096344" cy="2660335"/>
          </a:xfrm>
          <a:prstGeom prst="rect">
            <a:avLst/>
          </a:prstGeom>
        </p:spPr>
      </p:pic>
    </p:spTree>
    <p:extLst>
      <p:ext uri="{BB962C8B-B14F-4D97-AF65-F5344CB8AC3E}">
        <p14:creationId xmlns:p14="http://schemas.microsoft.com/office/powerpoint/2010/main" xmlns="" val="2938703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755650" y="3716338"/>
            <a:ext cx="7772400" cy="1152525"/>
          </a:xfrm>
        </p:spPr>
        <p:txBody>
          <a:bodyPr>
            <a:normAutofit fontScale="90000"/>
          </a:bodyPr>
          <a:lstStyle/>
          <a:p>
            <a:pPr eaLnBrk="1" hangingPunct="1"/>
            <a:r>
              <a:rPr lang="da-DK" sz="4000" dirty="0" smtClean="0">
                <a:latin typeface="Gill Sans MT" pitchFamily="34" charset="0"/>
              </a:rPr>
              <a:t>Hvad med </a:t>
            </a:r>
            <a:r>
              <a:rPr lang="da-DK" sz="4000" dirty="0" err="1" smtClean="0">
                <a:latin typeface="Gill Sans MT" pitchFamily="34" charset="0"/>
              </a:rPr>
              <a:t>hate-crimes</a:t>
            </a:r>
            <a:r>
              <a:rPr lang="da-DK" sz="4000" dirty="0" smtClean="0">
                <a:latin typeface="Gill Sans MT" pitchFamily="34" charset="0"/>
              </a:rPr>
              <a:t> og hadetale?</a:t>
            </a:r>
          </a:p>
        </p:txBody>
      </p:sp>
      <p:pic>
        <p:nvPicPr>
          <p:cNvPr id="9219" name="Picture 4" descr="webbanner"/>
          <p:cNvPicPr>
            <a:picLocks noChangeAspect="1" noChangeArrowheads="1"/>
          </p:cNvPicPr>
          <p:nvPr/>
        </p:nvPicPr>
        <p:blipFill>
          <a:blip r:embed="rId3" cstate="print"/>
          <a:srcRect/>
          <a:stretch>
            <a:fillRect/>
          </a:stretch>
        </p:blipFill>
        <p:spPr bwMode="auto">
          <a:xfrm>
            <a:off x="0" y="0"/>
            <a:ext cx="9144000" cy="196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kstboks 3"/>
          <p:cNvSpPr txBox="1">
            <a:spLocks noChangeArrowheads="1"/>
          </p:cNvSpPr>
          <p:nvPr/>
        </p:nvSpPr>
        <p:spPr bwMode="auto">
          <a:xfrm>
            <a:off x="467544" y="1988840"/>
            <a:ext cx="7588250" cy="1323975"/>
          </a:xfrm>
          <a:prstGeom prst="rect">
            <a:avLst/>
          </a:prstGeom>
          <a:noFill/>
          <a:ln w="9525">
            <a:noFill/>
            <a:miter lim="800000"/>
            <a:headEnd/>
            <a:tailEnd/>
          </a:ln>
        </p:spPr>
        <p:txBody>
          <a:bodyPr>
            <a:spAutoFit/>
          </a:bodyPr>
          <a:lstStyle/>
          <a:p>
            <a:r>
              <a:rPr lang="da-DK" sz="4000" dirty="0">
                <a:solidFill>
                  <a:srgbClr val="50141B"/>
                </a:solidFill>
                <a:latin typeface="Calibri" pitchFamily="34" charset="0"/>
              </a:rPr>
              <a:t>HADFORBRYDELSE jf. § 266 b, stk. 1</a:t>
            </a:r>
            <a:endParaRPr lang="da-DK" sz="4000" dirty="0">
              <a:solidFill>
                <a:srgbClr val="9F2936"/>
              </a:solidFill>
              <a:latin typeface="Calibri" pitchFamily="34" charset="0"/>
            </a:endParaRPr>
          </a:p>
          <a:p>
            <a:r>
              <a:rPr lang="da-DK" sz="4000" dirty="0">
                <a:solidFill>
                  <a:srgbClr val="9F2936"/>
                </a:solidFill>
                <a:latin typeface="Calibri" pitchFamily="34" charset="0"/>
              </a:rPr>
              <a:t>HADEFULD TALE</a:t>
            </a:r>
          </a:p>
        </p:txBody>
      </p:sp>
      <p:sp>
        <p:nvSpPr>
          <p:cNvPr id="8196" name="Rektangel 7"/>
          <p:cNvSpPr>
            <a:spLocks noChangeArrowheads="1"/>
          </p:cNvSpPr>
          <p:nvPr/>
        </p:nvSpPr>
        <p:spPr bwMode="auto">
          <a:xfrm>
            <a:off x="1454150" y="3441700"/>
            <a:ext cx="7167563" cy="3416300"/>
          </a:xfrm>
          <a:prstGeom prst="rect">
            <a:avLst/>
          </a:prstGeom>
          <a:noFill/>
          <a:ln w="9525">
            <a:noFill/>
            <a:miter lim="800000"/>
            <a:headEnd/>
            <a:tailEnd/>
          </a:ln>
        </p:spPr>
        <p:txBody>
          <a:bodyPr>
            <a:spAutoFit/>
          </a:bodyPr>
          <a:lstStyle/>
          <a:p>
            <a:pPr>
              <a:lnSpc>
                <a:spcPct val="90000"/>
              </a:lnSpc>
            </a:pPr>
            <a:r>
              <a:rPr lang="da-DK" sz="3000" dirty="0">
                <a:latin typeface="Calibri" pitchFamily="34" charset="0"/>
              </a:rPr>
              <a:t>§: Den, der </a:t>
            </a:r>
            <a:r>
              <a:rPr lang="da-DK" sz="3000" i="1" dirty="0">
                <a:latin typeface="Calibri" pitchFamily="34" charset="0"/>
              </a:rPr>
              <a:t>offentligt</a:t>
            </a:r>
            <a:r>
              <a:rPr lang="da-DK" sz="3000" dirty="0">
                <a:latin typeface="Calibri" pitchFamily="34" charset="0"/>
              </a:rPr>
              <a:t> eller med forsæt til udbredelse i en </a:t>
            </a:r>
            <a:r>
              <a:rPr lang="da-DK" sz="3000" i="1" dirty="0">
                <a:latin typeface="Calibri" pitchFamily="34" charset="0"/>
              </a:rPr>
              <a:t>videre kreds </a:t>
            </a:r>
            <a:r>
              <a:rPr lang="da-DK" sz="3000" dirty="0">
                <a:latin typeface="Calibri" pitchFamily="34" charset="0"/>
              </a:rPr>
              <a:t>fremsætter </a:t>
            </a:r>
            <a:r>
              <a:rPr lang="da-DK" sz="3000" i="1" dirty="0">
                <a:latin typeface="Calibri" pitchFamily="34" charset="0"/>
              </a:rPr>
              <a:t>udtalelse</a:t>
            </a:r>
            <a:r>
              <a:rPr lang="da-DK" sz="3000" dirty="0">
                <a:latin typeface="Calibri" pitchFamily="34" charset="0"/>
              </a:rPr>
              <a:t> eller anden meddelelse, ved hvilken en </a:t>
            </a:r>
            <a:r>
              <a:rPr lang="da-DK" sz="3000" i="1" dirty="0">
                <a:latin typeface="Calibri" pitchFamily="34" charset="0"/>
              </a:rPr>
              <a:t>gruppe</a:t>
            </a:r>
            <a:r>
              <a:rPr lang="da-DK" sz="3000" dirty="0">
                <a:latin typeface="Calibri" pitchFamily="34" charset="0"/>
              </a:rPr>
              <a:t> af personer </a:t>
            </a:r>
            <a:r>
              <a:rPr lang="da-DK" sz="3000" i="1" dirty="0">
                <a:latin typeface="Calibri" pitchFamily="34" charset="0"/>
              </a:rPr>
              <a:t>trues</a:t>
            </a:r>
            <a:r>
              <a:rPr lang="da-DK" sz="3000" dirty="0">
                <a:latin typeface="Calibri" pitchFamily="34" charset="0"/>
              </a:rPr>
              <a:t>, </a:t>
            </a:r>
            <a:r>
              <a:rPr lang="da-DK" sz="3000" i="1" dirty="0">
                <a:latin typeface="Calibri" pitchFamily="34" charset="0"/>
              </a:rPr>
              <a:t>forhånes</a:t>
            </a:r>
            <a:r>
              <a:rPr lang="da-DK" sz="3000" dirty="0">
                <a:latin typeface="Calibri" pitchFamily="34" charset="0"/>
              </a:rPr>
              <a:t> </a:t>
            </a:r>
            <a:r>
              <a:rPr lang="da-DK" sz="3000" i="1" dirty="0">
                <a:latin typeface="Calibri" pitchFamily="34" charset="0"/>
              </a:rPr>
              <a:t>eller</a:t>
            </a:r>
            <a:r>
              <a:rPr lang="da-DK" sz="3000" dirty="0">
                <a:latin typeface="Calibri" pitchFamily="34" charset="0"/>
              </a:rPr>
              <a:t> </a:t>
            </a:r>
            <a:r>
              <a:rPr lang="da-DK" sz="3000" i="1" dirty="0">
                <a:latin typeface="Calibri" pitchFamily="34" charset="0"/>
              </a:rPr>
              <a:t>nedværdiges</a:t>
            </a:r>
            <a:r>
              <a:rPr lang="da-DK" sz="3000" dirty="0">
                <a:latin typeface="Calibri" pitchFamily="34" charset="0"/>
              </a:rPr>
              <a:t> på grund af sin race, hudfarve, nationale eller etniske oprindelse, tro eller seksuelle orientering, straffes med bøde eller fængsel indtil 2 år.</a:t>
            </a:r>
          </a:p>
        </p:txBody>
      </p:sp>
      <p:pic>
        <p:nvPicPr>
          <p:cNvPr id="5" name="Picture 4" descr="webbanner"/>
          <p:cNvPicPr>
            <a:picLocks noChangeAspect="1" noChangeArrowheads="1"/>
          </p:cNvPicPr>
          <p:nvPr/>
        </p:nvPicPr>
        <p:blipFill>
          <a:blip r:embed="rId3" cstate="print"/>
          <a:srcRect/>
          <a:stretch>
            <a:fillRect/>
          </a:stretch>
        </p:blipFill>
        <p:spPr bwMode="auto">
          <a:xfrm>
            <a:off x="0" y="0"/>
            <a:ext cx="9144000" cy="1968500"/>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kstboks 3"/>
          <p:cNvSpPr txBox="1">
            <a:spLocks noChangeArrowheads="1"/>
          </p:cNvSpPr>
          <p:nvPr/>
        </p:nvSpPr>
        <p:spPr bwMode="auto">
          <a:xfrm>
            <a:off x="539552" y="2060848"/>
            <a:ext cx="7588250" cy="1323975"/>
          </a:xfrm>
          <a:prstGeom prst="rect">
            <a:avLst/>
          </a:prstGeom>
          <a:noFill/>
          <a:ln w="9525">
            <a:noFill/>
            <a:miter lim="800000"/>
            <a:headEnd/>
            <a:tailEnd/>
          </a:ln>
        </p:spPr>
        <p:txBody>
          <a:bodyPr>
            <a:spAutoFit/>
          </a:bodyPr>
          <a:lstStyle/>
          <a:p>
            <a:pPr>
              <a:defRPr/>
            </a:pPr>
            <a:r>
              <a:rPr lang="da-DK" sz="4000" dirty="0">
                <a:solidFill>
                  <a:schemeClr val="accent2">
                    <a:lumMod val="50000"/>
                  </a:schemeClr>
                </a:solidFill>
                <a:latin typeface="Calibri" pitchFamily="34" charset="0"/>
                <a:ea typeface="+mn-ea"/>
              </a:rPr>
              <a:t>HADEFULD TALE</a:t>
            </a:r>
          </a:p>
          <a:p>
            <a:pPr>
              <a:defRPr/>
            </a:pPr>
            <a:r>
              <a:rPr lang="da-DK" sz="4000" dirty="0">
                <a:solidFill>
                  <a:srgbClr val="9F2936"/>
                </a:solidFill>
                <a:latin typeface="Calibri" pitchFamily="34" charset="0"/>
                <a:ea typeface="+mn-ea"/>
              </a:rPr>
              <a:t>RETSPRAKSIS </a:t>
            </a:r>
            <a:r>
              <a:rPr lang="da-DK" sz="3000" i="1" dirty="0">
                <a:solidFill>
                  <a:srgbClr val="9F2936"/>
                </a:solidFill>
                <a:latin typeface="Calibri" pitchFamily="34" charset="0"/>
                <a:ea typeface="+mn-ea"/>
              </a:rPr>
              <a:t>eksempel</a:t>
            </a:r>
          </a:p>
        </p:txBody>
      </p:sp>
      <p:sp>
        <p:nvSpPr>
          <p:cNvPr id="9220" name="Rektangel 7"/>
          <p:cNvSpPr>
            <a:spLocks noChangeArrowheads="1"/>
          </p:cNvSpPr>
          <p:nvPr/>
        </p:nvSpPr>
        <p:spPr bwMode="auto">
          <a:xfrm>
            <a:off x="539552" y="3501008"/>
            <a:ext cx="7167563" cy="2178050"/>
          </a:xfrm>
          <a:prstGeom prst="rect">
            <a:avLst/>
          </a:prstGeom>
          <a:noFill/>
          <a:ln w="9525">
            <a:noFill/>
            <a:miter lim="800000"/>
            <a:headEnd/>
            <a:tailEnd/>
          </a:ln>
        </p:spPr>
        <p:txBody>
          <a:bodyPr>
            <a:spAutoFit/>
          </a:bodyPr>
          <a:lstStyle/>
          <a:p>
            <a:pPr>
              <a:lnSpc>
                <a:spcPct val="90000"/>
              </a:lnSpc>
            </a:pPr>
            <a:r>
              <a:rPr lang="da-DK" sz="3000" dirty="0">
                <a:latin typeface="Calibri" pitchFamily="34" charset="0"/>
              </a:rPr>
              <a:t>Gerningsmanden sendte en e-mail til 44 medlemmer af Folketinget og fremsatte forhånende og nedværdigende udtalelser om flygtninge og indvandrere. </a:t>
            </a:r>
          </a:p>
          <a:p>
            <a:pPr>
              <a:lnSpc>
                <a:spcPct val="90000"/>
              </a:lnSpc>
            </a:pPr>
            <a:r>
              <a:rPr lang="da-DK" sz="3000" dirty="0">
                <a:solidFill>
                  <a:srgbClr val="7F7F7F"/>
                </a:solidFill>
                <a:latin typeface="Calibri" pitchFamily="34" charset="0"/>
              </a:rPr>
              <a:t>Straf jf. § 266 b, stk. 1.</a:t>
            </a:r>
          </a:p>
        </p:txBody>
      </p:sp>
      <p:pic>
        <p:nvPicPr>
          <p:cNvPr id="5" name="Picture 4" descr="webbanner"/>
          <p:cNvPicPr>
            <a:picLocks noChangeAspect="1" noChangeArrowheads="1"/>
          </p:cNvPicPr>
          <p:nvPr/>
        </p:nvPicPr>
        <p:blipFill>
          <a:blip r:embed="rId3" cstate="print"/>
          <a:srcRect/>
          <a:stretch>
            <a:fillRect/>
          </a:stretch>
        </p:blipFill>
        <p:spPr bwMode="auto">
          <a:xfrm>
            <a:off x="0" y="0"/>
            <a:ext cx="9144000" cy="1968500"/>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kstboks 3"/>
          <p:cNvSpPr txBox="1">
            <a:spLocks noChangeArrowheads="1"/>
          </p:cNvSpPr>
          <p:nvPr/>
        </p:nvSpPr>
        <p:spPr bwMode="auto">
          <a:xfrm>
            <a:off x="467544" y="1916832"/>
            <a:ext cx="7588250" cy="1323975"/>
          </a:xfrm>
          <a:prstGeom prst="rect">
            <a:avLst/>
          </a:prstGeom>
          <a:noFill/>
          <a:ln w="9525">
            <a:noFill/>
            <a:miter lim="800000"/>
            <a:headEnd/>
            <a:tailEnd/>
          </a:ln>
        </p:spPr>
        <p:txBody>
          <a:bodyPr>
            <a:spAutoFit/>
          </a:bodyPr>
          <a:lstStyle/>
          <a:p>
            <a:pPr>
              <a:defRPr/>
            </a:pPr>
            <a:r>
              <a:rPr lang="da-DK" sz="4000" dirty="0">
                <a:solidFill>
                  <a:schemeClr val="accent2">
                    <a:lumMod val="50000"/>
                  </a:schemeClr>
                </a:solidFill>
                <a:latin typeface="Calibri" pitchFamily="34" charset="0"/>
                <a:ea typeface="+mn-ea"/>
              </a:rPr>
              <a:t>HADEFULD TALE</a:t>
            </a:r>
          </a:p>
          <a:p>
            <a:pPr>
              <a:defRPr/>
            </a:pPr>
            <a:r>
              <a:rPr lang="da-DK" sz="4000" dirty="0">
                <a:solidFill>
                  <a:srgbClr val="9F2936"/>
                </a:solidFill>
                <a:latin typeface="Calibri" pitchFamily="34" charset="0"/>
                <a:ea typeface="+mn-ea"/>
              </a:rPr>
              <a:t>RETSPRAKSIS </a:t>
            </a:r>
            <a:r>
              <a:rPr lang="da-DK" sz="3000" i="1" dirty="0">
                <a:solidFill>
                  <a:srgbClr val="9F2936"/>
                </a:solidFill>
                <a:latin typeface="Calibri" pitchFamily="34" charset="0"/>
                <a:ea typeface="+mn-ea"/>
              </a:rPr>
              <a:t>eksempel</a:t>
            </a:r>
          </a:p>
        </p:txBody>
      </p:sp>
      <p:sp>
        <p:nvSpPr>
          <p:cNvPr id="10244" name="Rektangel 7"/>
          <p:cNvSpPr>
            <a:spLocks noChangeArrowheads="1"/>
          </p:cNvSpPr>
          <p:nvPr/>
        </p:nvSpPr>
        <p:spPr bwMode="auto">
          <a:xfrm>
            <a:off x="539552" y="3025775"/>
            <a:ext cx="7167563" cy="3832225"/>
          </a:xfrm>
          <a:prstGeom prst="rect">
            <a:avLst/>
          </a:prstGeom>
          <a:noFill/>
          <a:ln w="9525">
            <a:noFill/>
            <a:miter lim="800000"/>
            <a:headEnd/>
            <a:tailEnd/>
          </a:ln>
        </p:spPr>
        <p:txBody>
          <a:bodyPr>
            <a:spAutoFit/>
          </a:bodyPr>
          <a:lstStyle/>
          <a:p>
            <a:pPr>
              <a:lnSpc>
                <a:spcPct val="90000"/>
              </a:lnSpc>
            </a:pPr>
            <a:r>
              <a:rPr lang="da-DK" sz="3000" dirty="0">
                <a:latin typeface="Calibri" pitchFamily="34" charset="0"/>
              </a:rPr>
              <a:t>Under fodboldkamp råbte en spiller racistiske ord og ordsammensætninger ad en modspiller. </a:t>
            </a:r>
          </a:p>
          <a:p>
            <a:pPr>
              <a:lnSpc>
                <a:spcPct val="90000"/>
              </a:lnSpc>
            </a:pPr>
            <a:r>
              <a:rPr lang="da-DK" sz="3000" smtClean="0">
                <a:solidFill>
                  <a:srgbClr val="7F7F7F"/>
                </a:solidFill>
                <a:latin typeface="Calibri" pitchFamily="34" charset="0"/>
              </a:rPr>
              <a:t>Straf jf. § 266 b, stk. 1.</a:t>
            </a:r>
          </a:p>
          <a:p>
            <a:pPr>
              <a:lnSpc>
                <a:spcPct val="90000"/>
              </a:lnSpc>
            </a:pPr>
            <a:endParaRPr lang="da-DK" sz="3000" dirty="0">
              <a:latin typeface="Calibri" pitchFamily="34" charset="0"/>
            </a:endParaRPr>
          </a:p>
          <a:p>
            <a:pPr>
              <a:lnSpc>
                <a:spcPct val="90000"/>
              </a:lnSpc>
            </a:pPr>
            <a:r>
              <a:rPr lang="da-DK" sz="3000" dirty="0">
                <a:latin typeface="Calibri" pitchFamily="34" charset="0"/>
              </a:rPr>
              <a:t>Gerningsmanden omtalte forurettedes to børn, der var mulatter, som »</a:t>
            </a:r>
            <a:r>
              <a:rPr lang="da-DK" sz="3000" dirty="0" err="1">
                <a:latin typeface="Calibri" pitchFamily="34" charset="0"/>
              </a:rPr>
              <a:t>perkerafkom</a:t>
            </a:r>
            <a:r>
              <a:rPr lang="da-DK" sz="3000" dirty="0">
                <a:latin typeface="Calibri" pitchFamily="34" charset="0"/>
              </a:rPr>
              <a:t>« i overværelse af ca. 10 personer. </a:t>
            </a:r>
          </a:p>
          <a:p>
            <a:pPr>
              <a:lnSpc>
                <a:spcPct val="90000"/>
              </a:lnSpc>
            </a:pPr>
            <a:r>
              <a:rPr lang="da-DK" sz="3000" dirty="0">
                <a:solidFill>
                  <a:srgbClr val="7F7F7F"/>
                </a:solidFill>
                <a:latin typeface="Calibri" pitchFamily="34" charset="0"/>
              </a:rPr>
              <a:t>Straf jf. § 266 b, stk. 1.</a:t>
            </a:r>
          </a:p>
        </p:txBody>
      </p:sp>
      <p:pic>
        <p:nvPicPr>
          <p:cNvPr id="5" name="Picture 4" descr="webbanner"/>
          <p:cNvPicPr>
            <a:picLocks noChangeAspect="1" noChangeArrowheads="1"/>
          </p:cNvPicPr>
          <p:nvPr/>
        </p:nvPicPr>
        <p:blipFill>
          <a:blip r:embed="rId3" cstate="print"/>
          <a:srcRect/>
          <a:stretch>
            <a:fillRect/>
          </a:stretch>
        </p:blipFill>
        <p:spPr bwMode="auto">
          <a:xfrm>
            <a:off x="0" y="0"/>
            <a:ext cx="9144000" cy="1968500"/>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kstboks 3"/>
          <p:cNvSpPr txBox="1">
            <a:spLocks noChangeArrowheads="1"/>
          </p:cNvSpPr>
          <p:nvPr/>
        </p:nvSpPr>
        <p:spPr bwMode="auto">
          <a:xfrm>
            <a:off x="467544" y="1988840"/>
            <a:ext cx="7588250" cy="1323975"/>
          </a:xfrm>
          <a:prstGeom prst="rect">
            <a:avLst/>
          </a:prstGeom>
          <a:noFill/>
          <a:ln w="9525">
            <a:noFill/>
            <a:miter lim="800000"/>
            <a:headEnd/>
            <a:tailEnd/>
          </a:ln>
        </p:spPr>
        <p:txBody>
          <a:bodyPr>
            <a:spAutoFit/>
          </a:bodyPr>
          <a:lstStyle/>
          <a:p>
            <a:pPr>
              <a:defRPr/>
            </a:pPr>
            <a:r>
              <a:rPr lang="da-DK" sz="4000" dirty="0">
                <a:solidFill>
                  <a:schemeClr val="accent2">
                    <a:lumMod val="50000"/>
                  </a:schemeClr>
                </a:solidFill>
                <a:latin typeface="Calibri" pitchFamily="34" charset="0"/>
                <a:ea typeface="+mn-ea"/>
              </a:rPr>
              <a:t>HADEFULD TALE</a:t>
            </a:r>
          </a:p>
          <a:p>
            <a:pPr>
              <a:defRPr/>
            </a:pPr>
            <a:r>
              <a:rPr lang="da-DK" sz="4000" dirty="0">
                <a:solidFill>
                  <a:srgbClr val="9F2936"/>
                </a:solidFill>
                <a:latin typeface="Calibri" pitchFamily="34" charset="0"/>
                <a:ea typeface="+mn-ea"/>
              </a:rPr>
              <a:t>PROPAGANDAVIRKSOMHED</a:t>
            </a:r>
          </a:p>
        </p:txBody>
      </p:sp>
      <p:sp>
        <p:nvSpPr>
          <p:cNvPr id="11268" name="Rektangel 7"/>
          <p:cNvSpPr>
            <a:spLocks noChangeArrowheads="1"/>
          </p:cNvSpPr>
          <p:nvPr/>
        </p:nvSpPr>
        <p:spPr bwMode="auto">
          <a:xfrm>
            <a:off x="539552" y="3356992"/>
            <a:ext cx="7167563" cy="3000375"/>
          </a:xfrm>
          <a:prstGeom prst="rect">
            <a:avLst/>
          </a:prstGeom>
          <a:noFill/>
          <a:ln w="9525">
            <a:noFill/>
            <a:miter lim="800000"/>
            <a:headEnd/>
            <a:tailEnd/>
          </a:ln>
        </p:spPr>
        <p:txBody>
          <a:bodyPr>
            <a:spAutoFit/>
          </a:bodyPr>
          <a:lstStyle/>
          <a:p>
            <a:pPr>
              <a:lnSpc>
                <a:spcPct val="90000"/>
              </a:lnSpc>
            </a:pPr>
            <a:r>
              <a:rPr lang="da-DK" sz="3000" dirty="0">
                <a:latin typeface="Calibri" pitchFamily="34" charset="0"/>
              </a:rPr>
              <a:t>Stk. 2. Ved straffens udmåling skal det betragtes som en særligt skærpende omstændighed, at forholdet har karakter af propagandavirksomhed.</a:t>
            </a:r>
          </a:p>
          <a:p>
            <a:pPr>
              <a:lnSpc>
                <a:spcPct val="90000"/>
              </a:lnSpc>
            </a:pPr>
            <a:endParaRPr lang="da-DK" sz="3000" dirty="0">
              <a:latin typeface="Calibri" pitchFamily="34" charset="0"/>
            </a:endParaRPr>
          </a:p>
          <a:p>
            <a:pPr>
              <a:lnSpc>
                <a:spcPct val="90000"/>
              </a:lnSpc>
            </a:pPr>
            <a:r>
              <a:rPr lang="da-DK" sz="3000" i="1" dirty="0">
                <a:latin typeface="Calibri" pitchFamily="34" charset="0"/>
              </a:rPr>
              <a:t>Opslag i opgangene i boligområde</a:t>
            </a:r>
          </a:p>
          <a:p>
            <a:pPr>
              <a:lnSpc>
                <a:spcPct val="90000"/>
              </a:lnSpc>
            </a:pPr>
            <a:r>
              <a:rPr lang="da-DK" sz="3000" i="1" dirty="0" err="1">
                <a:latin typeface="Calibri" pitchFamily="34" charset="0"/>
              </a:rPr>
              <a:t>Facebook</a:t>
            </a:r>
            <a:r>
              <a:rPr lang="da-DK" sz="3000" i="1" dirty="0">
                <a:latin typeface="Calibri" pitchFamily="34" charset="0"/>
              </a:rPr>
              <a:t> eller andre sociale medier</a:t>
            </a:r>
          </a:p>
        </p:txBody>
      </p:sp>
      <p:pic>
        <p:nvPicPr>
          <p:cNvPr id="5" name="Picture 4" descr="webbanner"/>
          <p:cNvPicPr>
            <a:picLocks noChangeAspect="1" noChangeArrowheads="1"/>
          </p:cNvPicPr>
          <p:nvPr/>
        </p:nvPicPr>
        <p:blipFill>
          <a:blip r:embed="rId3" cstate="print"/>
          <a:srcRect/>
          <a:stretch>
            <a:fillRect/>
          </a:stretch>
        </p:blipFill>
        <p:spPr bwMode="auto">
          <a:xfrm>
            <a:off x="0" y="0"/>
            <a:ext cx="9144000" cy="1968500"/>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kstboks 3"/>
          <p:cNvSpPr txBox="1">
            <a:spLocks noChangeArrowheads="1"/>
          </p:cNvSpPr>
          <p:nvPr/>
        </p:nvSpPr>
        <p:spPr bwMode="auto">
          <a:xfrm>
            <a:off x="467544" y="1988840"/>
            <a:ext cx="8308975" cy="1323975"/>
          </a:xfrm>
          <a:prstGeom prst="rect">
            <a:avLst/>
          </a:prstGeom>
          <a:noFill/>
          <a:ln w="9525">
            <a:noFill/>
            <a:miter lim="800000"/>
            <a:headEnd/>
            <a:tailEnd/>
          </a:ln>
        </p:spPr>
        <p:txBody>
          <a:bodyPr>
            <a:spAutoFit/>
          </a:bodyPr>
          <a:lstStyle/>
          <a:p>
            <a:pPr>
              <a:defRPr/>
            </a:pPr>
            <a:r>
              <a:rPr lang="da-DK" sz="4000" dirty="0">
                <a:solidFill>
                  <a:schemeClr val="accent2">
                    <a:lumMod val="50000"/>
                  </a:schemeClr>
                </a:solidFill>
                <a:latin typeface="Calibri" pitchFamily="34" charset="0"/>
                <a:ea typeface="+mn-ea"/>
              </a:rPr>
              <a:t>HADEFULD PROPAGANDAVIRKSOMHED</a:t>
            </a:r>
          </a:p>
          <a:p>
            <a:pPr>
              <a:defRPr/>
            </a:pPr>
            <a:r>
              <a:rPr lang="da-DK" sz="4000" dirty="0">
                <a:solidFill>
                  <a:srgbClr val="9F2936"/>
                </a:solidFill>
                <a:latin typeface="Calibri" pitchFamily="34" charset="0"/>
                <a:ea typeface="+mn-ea"/>
              </a:rPr>
              <a:t>RETSPRAKSIS </a:t>
            </a:r>
            <a:r>
              <a:rPr lang="da-DK" sz="3000" i="1" dirty="0">
                <a:solidFill>
                  <a:srgbClr val="9F2936"/>
                </a:solidFill>
                <a:latin typeface="Calibri" pitchFamily="34" charset="0"/>
                <a:ea typeface="+mn-ea"/>
              </a:rPr>
              <a:t>eksempel</a:t>
            </a:r>
          </a:p>
        </p:txBody>
      </p:sp>
      <p:sp>
        <p:nvSpPr>
          <p:cNvPr id="12292" name="Rektangel 7"/>
          <p:cNvSpPr>
            <a:spLocks noChangeArrowheads="1"/>
          </p:cNvSpPr>
          <p:nvPr/>
        </p:nvSpPr>
        <p:spPr bwMode="auto">
          <a:xfrm>
            <a:off x="539552" y="3212976"/>
            <a:ext cx="7167563" cy="3416300"/>
          </a:xfrm>
          <a:prstGeom prst="rect">
            <a:avLst/>
          </a:prstGeom>
          <a:noFill/>
          <a:ln w="9525">
            <a:noFill/>
            <a:miter lim="800000"/>
            <a:headEnd/>
            <a:tailEnd/>
          </a:ln>
        </p:spPr>
        <p:txBody>
          <a:bodyPr>
            <a:spAutoFit/>
          </a:bodyPr>
          <a:lstStyle/>
          <a:p>
            <a:pPr>
              <a:lnSpc>
                <a:spcPct val="90000"/>
              </a:lnSpc>
            </a:pPr>
            <a:r>
              <a:rPr lang="da-DK" sz="3000" dirty="0">
                <a:latin typeface="Calibri" pitchFamily="34" charset="0"/>
              </a:rPr>
              <a:t>Fire medlemmer af en politisk ungdomsorganisation indrykkede en annonce, hvori de fremsatte hadefulde udtalelser om personer af muslimsk observans. De publicerede annoncen på internettet og fremstillede 1.000 plakater med samme indhold. </a:t>
            </a:r>
          </a:p>
          <a:p>
            <a:pPr>
              <a:lnSpc>
                <a:spcPct val="90000"/>
              </a:lnSpc>
            </a:pPr>
            <a:r>
              <a:rPr lang="da-DK" sz="3000" dirty="0">
                <a:solidFill>
                  <a:srgbClr val="7F7F7F"/>
                </a:solidFill>
                <a:latin typeface="Calibri" pitchFamily="34" charset="0"/>
              </a:rPr>
              <a:t>Straf jf. § 266 b, stk. 2.</a:t>
            </a:r>
          </a:p>
        </p:txBody>
      </p:sp>
      <p:pic>
        <p:nvPicPr>
          <p:cNvPr id="5" name="Picture 4" descr="webbanner"/>
          <p:cNvPicPr>
            <a:picLocks noChangeAspect="1" noChangeArrowheads="1"/>
          </p:cNvPicPr>
          <p:nvPr/>
        </p:nvPicPr>
        <p:blipFill>
          <a:blip r:embed="rId3" cstate="print"/>
          <a:srcRect/>
          <a:stretch>
            <a:fillRect/>
          </a:stretch>
        </p:blipFill>
        <p:spPr bwMode="auto">
          <a:xfrm>
            <a:off x="0" y="0"/>
            <a:ext cx="9144000" cy="1968500"/>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755650" y="3716338"/>
            <a:ext cx="7772400" cy="1152525"/>
          </a:xfrm>
        </p:spPr>
        <p:txBody>
          <a:bodyPr>
            <a:normAutofit fontScale="90000"/>
          </a:bodyPr>
          <a:lstStyle/>
          <a:p>
            <a:pPr eaLnBrk="1" hangingPunct="1"/>
            <a:r>
              <a:rPr lang="da-DK" sz="4000" dirty="0" smtClean="0">
                <a:latin typeface="Gill Sans MT" pitchFamily="34" charset="0"/>
              </a:rPr>
              <a:t>Hvorfor tror I, nogle unge bliver radikaliseret?</a:t>
            </a:r>
          </a:p>
        </p:txBody>
      </p:sp>
      <p:pic>
        <p:nvPicPr>
          <p:cNvPr id="9219" name="Picture 4" descr="webbanner"/>
          <p:cNvPicPr>
            <a:picLocks noChangeAspect="1" noChangeArrowheads="1"/>
          </p:cNvPicPr>
          <p:nvPr/>
        </p:nvPicPr>
        <p:blipFill>
          <a:blip r:embed="rId3" cstate="print"/>
          <a:srcRect/>
          <a:stretch>
            <a:fillRect/>
          </a:stretch>
        </p:blipFill>
        <p:spPr bwMode="auto">
          <a:xfrm>
            <a:off x="0" y="0"/>
            <a:ext cx="9144000" cy="196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11188" y="1700213"/>
            <a:ext cx="7772400" cy="1470025"/>
          </a:xfrm>
        </p:spPr>
        <p:txBody>
          <a:bodyPr/>
          <a:lstStyle/>
          <a:p>
            <a:pPr eaLnBrk="1" hangingPunct="1"/>
            <a:r>
              <a:rPr lang="da-DK" dirty="0" err="1" smtClean="0">
                <a:latin typeface="Gill Sans MT" pitchFamily="34" charset="0"/>
              </a:rPr>
              <a:t>What’s</a:t>
            </a:r>
            <a:r>
              <a:rPr lang="da-DK" dirty="0" smtClean="0">
                <a:latin typeface="Gill Sans MT" pitchFamily="34" charset="0"/>
              </a:rPr>
              <a:t> in it – for den unge</a:t>
            </a:r>
          </a:p>
        </p:txBody>
      </p:sp>
      <p:sp>
        <p:nvSpPr>
          <p:cNvPr id="14339" name="Rectangle 3"/>
          <p:cNvSpPr>
            <a:spLocks noGrp="1" noChangeArrowheads="1"/>
          </p:cNvSpPr>
          <p:nvPr>
            <p:ph type="subTitle" idx="1"/>
          </p:nvPr>
        </p:nvSpPr>
        <p:spPr>
          <a:xfrm>
            <a:off x="0" y="3141663"/>
            <a:ext cx="2771775" cy="1079500"/>
          </a:xfrm>
        </p:spPr>
        <p:txBody>
          <a:bodyPr/>
          <a:lstStyle/>
          <a:p>
            <a:pPr marL="812800" indent="-812800" eaLnBrk="1" hangingPunct="1">
              <a:lnSpc>
                <a:spcPct val="150000"/>
              </a:lnSpc>
            </a:pPr>
            <a:endParaRPr lang="da-DK" sz="2000" smtClean="0">
              <a:latin typeface="Gill Sans MT" pitchFamily="34" charset="0"/>
            </a:endParaRPr>
          </a:p>
          <a:p>
            <a:pPr marL="812800" indent="-812800" eaLnBrk="1" hangingPunct="1">
              <a:lnSpc>
                <a:spcPct val="150000"/>
              </a:lnSpc>
            </a:pPr>
            <a:endParaRPr lang="da-DK" sz="2000" smtClean="0">
              <a:latin typeface="Gill Sans MT" pitchFamily="34" charset="0"/>
            </a:endParaRPr>
          </a:p>
          <a:p>
            <a:pPr marL="812800" indent="-812800" eaLnBrk="1" hangingPunct="1">
              <a:lnSpc>
                <a:spcPct val="150000"/>
              </a:lnSpc>
            </a:pPr>
            <a:endParaRPr lang="da-DK" sz="2000" smtClean="0">
              <a:latin typeface="Gill Sans MT" pitchFamily="34" charset="0"/>
            </a:endParaRPr>
          </a:p>
          <a:p>
            <a:pPr marL="812800" indent="-812800" eaLnBrk="1" hangingPunct="1">
              <a:lnSpc>
                <a:spcPct val="150000"/>
              </a:lnSpc>
            </a:pPr>
            <a:endParaRPr lang="da-DK" sz="2000" smtClean="0">
              <a:latin typeface="Gill Sans MT" pitchFamily="34" charset="0"/>
            </a:endParaRPr>
          </a:p>
          <a:p>
            <a:pPr marL="812800" indent="-812800" eaLnBrk="1" hangingPunct="1">
              <a:lnSpc>
                <a:spcPct val="150000"/>
              </a:lnSpc>
            </a:pPr>
            <a:endParaRPr lang="da-DK" sz="2000" smtClean="0">
              <a:latin typeface="Gill Sans MT" pitchFamily="34" charset="0"/>
            </a:endParaRPr>
          </a:p>
          <a:p>
            <a:pPr marL="812800" indent="-812800" eaLnBrk="1" hangingPunct="1">
              <a:lnSpc>
                <a:spcPct val="150000"/>
              </a:lnSpc>
            </a:pPr>
            <a:endParaRPr lang="da-DK" sz="2000" smtClean="0">
              <a:latin typeface="Gill Sans MT" pitchFamily="34" charset="0"/>
            </a:endParaRPr>
          </a:p>
          <a:p>
            <a:pPr marL="812800" indent="-812800" eaLnBrk="1" hangingPunct="1">
              <a:lnSpc>
                <a:spcPct val="80000"/>
              </a:lnSpc>
              <a:buFontTx/>
              <a:buAutoNum type="romanUcPeriod"/>
            </a:pPr>
            <a:endParaRPr lang="da-DK" sz="2000" smtClean="0">
              <a:latin typeface="Gill Sans MT" pitchFamily="34" charset="0"/>
            </a:endParaRPr>
          </a:p>
        </p:txBody>
      </p:sp>
      <p:pic>
        <p:nvPicPr>
          <p:cNvPr id="14340" name="Picture 4" descr="webbanner"/>
          <p:cNvPicPr>
            <a:picLocks noChangeAspect="1" noChangeArrowheads="1"/>
          </p:cNvPicPr>
          <p:nvPr/>
        </p:nvPicPr>
        <p:blipFill>
          <a:blip r:embed="rId3" cstate="print"/>
          <a:srcRect/>
          <a:stretch>
            <a:fillRect/>
          </a:stretch>
        </p:blipFill>
        <p:spPr bwMode="auto">
          <a:xfrm>
            <a:off x="0" y="0"/>
            <a:ext cx="9144000" cy="1968500"/>
          </a:xfrm>
          <a:prstGeom prst="rect">
            <a:avLst/>
          </a:prstGeom>
          <a:noFill/>
          <a:ln w="9525">
            <a:noFill/>
            <a:miter lim="800000"/>
            <a:headEnd/>
            <a:tailEnd/>
          </a:ln>
        </p:spPr>
      </p:pic>
      <p:sp>
        <p:nvSpPr>
          <p:cNvPr id="14341" name="Oval 5"/>
          <p:cNvSpPr>
            <a:spLocks noChangeArrowheads="1"/>
          </p:cNvSpPr>
          <p:nvPr/>
        </p:nvSpPr>
        <p:spPr bwMode="auto">
          <a:xfrm>
            <a:off x="107950" y="3141663"/>
            <a:ext cx="3024188" cy="1368425"/>
          </a:xfrm>
          <a:prstGeom prst="ellipse">
            <a:avLst/>
          </a:prstGeom>
          <a:noFill/>
          <a:ln w="9525">
            <a:solidFill>
              <a:schemeClr val="tx1"/>
            </a:solidFill>
            <a:prstDash val="sysDot"/>
            <a:round/>
            <a:headEnd/>
            <a:tailEnd/>
          </a:ln>
        </p:spPr>
        <p:txBody>
          <a:bodyPr wrap="none" anchor="ctr"/>
          <a:lstStyle/>
          <a:p>
            <a:pPr algn="ctr"/>
            <a:r>
              <a:rPr lang="da-DK">
                <a:latin typeface="Gill Sans MT" pitchFamily="34" charset="0"/>
              </a:rPr>
              <a:t>Respekt – bl.a. for ortodoksi</a:t>
            </a:r>
          </a:p>
        </p:txBody>
      </p:sp>
      <p:sp>
        <p:nvSpPr>
          <p:cNvPr id="14342" name="Oval 6"/>
          <p:cNvSpPr>
            <a:spLocks noChangeArrowheads="1"/>
          </p:cNvSpPr>
          <p:nvPr/>
        </p:nvSpPr>
        <p:spPr bwMode="auto">
          <a:xfrm>
            <a:off x="5688013" y="4941888"/>
            <a:ext cx="3455987" cy="1512887"/>
          </a:xfrm>
          <a:prstGeom prst="ellipse">
            <a:avLst/>
          </a:prstGeom>
          <a:noFill/>
          <a:ln w="9525">
            <a:solidFill>
              <a:schemeClr val="tx1"/>
            </a:solidFill>
            <a:prstDash val="sysDot"/>
            <a:round/>
            <a:headEnd/>
            <a:tailEnd/>
          </a:ln>
        </p:spPr>
        <p:txBody>
          <a:bodyPr wrap="none" anchor="ctr"/>
          <a:lstStyle/>
          <a:p>
            <a:pPr algn="ctr"/>
            <a:r>
              <a:rPr lang="da-DK">
                <a:latin typeface="Gill Sans MT" pitchFamily="34" charset="0"/>
              </a:rPr>
              <a:t>Mening med det hele </a:t>
            </a:r>
          </a:p>
          <a:p>
            <a:pPr algn="ctr"/>
            <a:r>
              <a:rPr lang="da-DK">
                <a:latin typeface="Gill Sans MT" pitchFamily="34" charset="0"/>
              </a:rPr>
              <a:t>(egne problemer bliver </a:t>
            </a:r>
          </a:p>
          <a:p>
            <a:pPr algn="ctr"/>
            <a:r>
              <a:rPr lang="da-DK">
                <a:latin typeface="Gill Sans MT" pitchFamily="34" charset="0"/>
              </a:rPr>
              <a:t>en del af en større plan)</a:t>
            </a:r>
          </a:p>
          <a:p>
            <a:pPr algn="ctr"/>
            <a:endParaRPr lang="da-DK">
              <a:latin typeface="Gill Sans MT" pitchFamily="34" charset="0"/>
            </a:endParaRPr>
          </a:p>
        </p:txBody>
      </p:sp>
      <p:sp>
        <p:nvSpPr>
          <p:cNvPr id="14343" name="Oval 7"/>
          <p:cNvSpPr>
            <a:spLocks noChangeArrowheads="1"/>
          </p:cNvSpPr>
          <p:nvPr/>
        </p:nvSpPr>
        <p:spPr bwMode="auto">
          <a:xfrm>
            <a:off x="179388" y="4581525"/>
            <a:ext cx="2951162" cy="1439863"/>
          </a:xfrm>
          <a:prstGeom prst="ellipse">
            <a:avLst/>
          </a:prstGeom>
          <a:noFill/>
          <a:ln w="9525">
            <a:solidFill>
              <a:schemeClr val="tx1"/>
            </a:solidFill>
            <a:prstDash val="sysDot"/>
            <a:round/>
            <a:headEnd/>
            <a:tailEnd/>
          </a:ln>
        </p:spPr>
        <p:txBody>
          <a:bodyPr wrap="none" anchor="ctr"/>
          <a:lstStyle/>
          <a:p>
            <a:pPr algn="ctr"/>
            <a:r>
              <a:rPr lang="da-DK">
                <a:latin typeface="Gill Sans MT" pitchFamily="34" charset="0"/>
              </a:rPr>
              <a:t>Den ultimative provokation</a:t>
            </a:r>
          </a:p>
        </p:txBody>
      </p:sp>
      <p:sp>
        <p:nvSpPr>
          <p:cNvPr id="14344" name="Oval 8"/>
          <p:cNvSpPr>
            <a:spLocks noChangeArrowheads="1"/>
          </p:cNvSpPr>
          <p:nvPr/>
        </p:nvSpPr>
        <p:spPr bwMode="auto">
          <a:xfrm>
            <a:off x="2627313" y="5418138"/>
            <a:ext cx="2951162" cy="1439862"/>
          </a:xfrm>
          <a:prstGeom prst="ellipse">
            <a:avLst/>
          </a:prstGeom>
          <a:noFill/>
          <a:ln w="9525">
            <a:solidFill>
              <a:schemeClr val="tx1"/>
            </a:solidFill>
            <a:prstDash val="sysDot"/>
            <a:round/>
            <a:headEnd/>
            <a:tailEnd/>
          </a:ln>
        </p:spPr>
        <p:txBody>
          <a:bodyPr wrap="none" anchor="ctr"/>
          <a:lstStyle/>
          <a:p>
            <a:pPr algn="ctr"/>
            <a:r>
              <a:rPr lang="da-DK">
                <a:latin typeface="Gill Sans MT" pitchFamily="34" charset="0"/>
              </a:rPr>
              <a:t>Drøm om utopia</a:t>
            </a:r>
          </a:p>
        </p:txBody>
      </p:sp>
      <p:sp>
        <p:nvSpPr>
          <p:cNvPr id="14345" name="Oval 9"/>
          <p:cNvSpPr>
            <a:spLocks noChangeArrowheads="1"/>
          </p:cNvSpPr>
          <p:nvPr/>
        </p:nvSpPr>
        <p:spPr bwMode="auto">
          <a:xfrm>
            <a:off x="3419475" y="3933825"/>
            <a:ext cx="2951163" cy="1439863"/>
          </a:xfrm>
          <a:prstGeom prst="ellipse">
            <a:avLst/>
          </a:prstGeom>
          <a:noFill/>
          <a:ln w="9525">
            <a:solidFill>
              <a:schemeClr val="tx1"/>
            </a:solidFill>
            <a:prstDash val="sysDot"/>
            <a:round/>
            <a:headEnd/>
            <a:tailEnd/>
          </a:ln>
        </p:spPr>
        <p:txBody>
          <a:bodyPr wrap="none" anchor="ctr"/>
          <a:lstStyle/>
          <a:p>
            <a:pPr algn="ctr"/>
            <a:r>
              <a:rPr lang="da-DK">
                <a:latin typeface="Gill Sans MT" pitchFamily="34" charset="0"/>
              </a:rPr>
              <a:t>Anerkendelse</a:t>
            </a:r>
          </a:p>
        </p:txBody>
      </p:sp>
      <p:sp>
        <p:nvSpPr>
          <p:cNvPr id="14346" name="Oval 10"/>
          <p:cNvSpPr>
            <a:spLocks noChangeArrowheads="1"/>
          </p:cNvSpPr>
          <p:nvPr/>
        </p:nvSpPr>
        <p:spPr bwMode="auto">
          <a:xfrm>
            <a:off x="5867400" y="2997200"/>
            <a:ext cx="2951163" cy="1439863"/>
          </a:xfrm>
          <a:prstGeom prst="ellipse">
            <a:avLst/>
          </a:prstGeom>
          <a:noFill/>
          <a:ln w="9525">
            <a:solidFill>
              <a:schemeClr val="tx1"/>
            </a:solidFill>
            <a:prstDash val="sysDot"/>
            <a:round/>
            <a:headEnd/>
            <a:tailEnd/>
          </a:ln>
        </p:spPr>
        <p:txBody>
          <a:bodyPr wrap="none" anchor="ctr"/>
          <a:lstStyle/>
          <a:p>
            <a:pPr algn="ctr">
              <a:lnSpc>
                <a:spcPct val="150000"/>
              </a:lnSpc>
              <a:spcBef>
                <a:spcPct val="20000"/>
              </a:spcBef>
            </a:pPr>
            <a:r>
              <a:rPr lang="da-DK">
                <a:latin typeface="Gill Sans MT" pitchFamily="34" charset="0"/>
              </a:rPr>
              <a:t>Vold</a:t>
            </a:r>
          </a:p>
          <a:p>
            <a:pPr algn="ctr"/>
            <a:endParaRPr lang="da-DK">
              <a:latin typeface="Gill Sans MT" pitchFamily="34" charset="0"/>
            </a:endParaRPr>
          </a:p>
        </p:txBody>
      </p:sp>
      <p:sp>
        <p:nvSpPr>
          <p:cNvPr id="14347" name="Oval 11"/>
          <p:cNvSpPr>
            <a:spLocks noChangeArrowheads="1"/>
          </p:cNvSpPr>
          <p:nvPr/>
        </p:nvSpPr>
        <p:spPr bwMode="auto">
          <a:xfrm>
            <a:off x="2987675" y="2708275"/>
            <a:ext cx="2951163" cy="1223963"/>
          </a:xfrm>
          <a:prstGeom prst="ellipse">
            <a:avLst/>
          </a:prstGeom>
          <a:noFill/>
          <a:ln w="9525">
            <a:solidFill>
              <a:schemeClr val="tx1"/>
            </a:solidFill>
            <a:prstDash val="sysDot"/>
            <a:round/>
            <a:headEnd/>
            <a:tailEnd/>
          </a:ln>
        </p:spPr>
        <p:txBody>
          <a:bodyPr wrap="none" anchor="ctr"/>
          <a:lstStyle/>
          <a:p>
            <a:pPr algn="ctr"/>
            <a:r>
              <a:rPr lang="da-DK" dirty="0" smtClean="0">
                <a:latin typeface="Gill Sans MT" pitchFamily="34" charset="0"/>
              </a:rPr>
              <a:t>Venner og fællesskab</a:t>
            </a:r>
            <a:endParaRPr lang="da-DK" dirty="0">
              <a:latin typeface="Gill Sans MT" pitchFamily="34" charset="0"/>
            </a:endParaRPr>
          </a:p>
          <a:p>
            <a:pPr algn="ctr"/>
            <a:endParaRPr lang="da-DK" dirty="0">
              <a:latin typeface="Gill Sans MT"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27088" y="1773238"/>
            <a:ext cx="7772400" cy="1470025"/>
          </a:xfrm>
        </p:spPr>
        <p:txBody>
          <a:bodyPr/>
          <a:lstStyle/>
          <a:p>
            <a:pPr eaLnBrk="1" hangingPunct="1"/>
            <a:r>
              <a:rPr lang="da-DK" dirty="0" smtClean="0">
                <a:latin typeface="Gill Sans MT" pitchFamily="34" charset="0"/>
              </a:rPr>
              <a:t>Hvad tilbyder ekstreme miljøer?</a:t>
            </a:r>
          </a:p>
        </p:txBody>
      </p:sp>
      <p:pic>
        <p:nvPicPr>
          <p:cNvPr id="15363" name="Picture 3" descr="webbanner"/>
          <p:cNvPicPr>
            <a:picLocks noChangeAspect="1" noChangeArrowheads="1"/>
          </p:cNvPicPr>
          <p:nvPr/>
        </p:nvPicPr>
        <p:blipFill>
          <a:blip r:embed="rId3" cstate="print"/>
          <a:srcRect/>
          <a:stretch>
            <a:fillRect/>
          </a:stretch>
        </p:blipFill>
        <p:spPr bwMode="auto">
          <a:xfrm>
            <a:off x="0" y="0"/>
            <a:ext cx="9144000" cy="1968500"/>
          </a:xfrm>
          <a:prstGeom prst="rect">
            <a:avLst/>
          </a:prstGeom>
          <a:noFill/>
          <a:ln w="9525">
            <a:noFill/>
            <a:miter lim="800000"/>
            <a:headEnd/>
            <a:tailEnd/>
          </a:ln>
        </p:spPr>
      </p:pic>
      <p:sp>
        <p:nvSpPr>
          <p:cNvPr id="15364" name="Oval 4"/>
          <p:cNvSpPr>
            <a:spLocks noChangeArrowheads="1"/>
          </p:cNvSpPr>
          <p:nvPr/>
        </p:nvSpPr>
        <p:spPr bwMode="auto">
          <a:xfrm>
            <a:off x="395288" y="3068638"/>
            <a:ext cx="2233612" cy="1295400"/>
          </a:xfrm>
          <a:prstGeom prst="ellipse">
            <a:avLst/>
          </a:prstGeom>
          <a:noFill/>
          <a:ln w="9525">
            <a:solidFill>
              <a:schemeClr val="tx1"/>
            </a:solidFill>
            <a:prstDash val="sysDot"/>
            <a:round/>
            <a:headEnd/>
            <a:tailEnd/>
          </a:ln>
        </p:spPr>
        <p:txBody>
          <a:bodyPr wrap="none" anchor="ctr"/>
          <a:lstStyle/>
          <a:p>
            <a:pPr algn="ctr"/>
            <a:r>
              <a:rPr lang="da-DK">
                <a:latin typeface="Gill Sans MT" pitchFamily="34" charset="0"/>
              </a:rPr>
              <a:t>Handlemuligheder</a:t>
            </a:r>
          </a:p>
        </p:txBody>
      </p:sp>
      <p:sp>
        <p:nvSpPr>
          <p:cNvPr id="15365" name="Oval 5"/>
          <p:cNvSpPr>
            <a:spLocks noChangeArrowheads="1"/>
          </p:cNvSpPr>
          <p:nvPr/>
        </p:nvSpPr>
        <p:spPr bwMode="auto">
          <a:xfrm>
            <a:off x="250825" y="4581525"/>
            <a:ext cx="2233613" cy="1295400"/>
          </a:xfrm>
          <a:prstGeom prst="ellipse">
            <a:avLst/>
          </a:prstGeom>
          <a:noFill/>
          <a:ln w="9525">
            <a:solidFill>
              <a:schemeClr val="tx1"/>
            </a:solidFill>
            <a:prstDash val="sysDot"/>
            <a:round/>
            <a:headEnd/>
            <a:tailEnd/>
          </a:ln>
        </p:spPr>
        <p:txBody>
          <a:bodyPr wrap="none" anchor="ctr"/>
          <a:lstStyle/>
          <a:p>
            <a:pPr algn="ctr"/>
            <a:r>
              <a:rPr lang="da-DK">
                <a:latin typeface="Gill Sans MT" pitchFamily="34" charset="0"/>
              </a:rPr>
              <a:t>Spænding</a:t>
            </a:r>
          </a:p>
        </p:txBody>
      </p:sp>
      <p:sp>
        <p:nvSpPr>
          <p:cNvPr id="15366" name="Oval 6"/>
          <p:cNvSpPr>
            <a:spLocks noChangeArrowheads="1"/>
          </p:cNvSpPr>
          <p:nvPr/>
        </p:nvSpPr>
        <p:spPr bwMode="auto">
          <a:xfrm>
            <a:off x="2124075" y="5562600"/>
            <a:ext cx="2233613" cy="1295400"/>
          </a:xfrm>
          <a:prstGeom prst="ellipse">
            <a:avLst/>
          </a:prstGeom>
          <a:noFill/>
          <a:ln w="9525">
            <a:solidFill>
              <a:schemeClr val="tx1"/>
            </a:solidFill>
            <a:prstDash val="sysDot"/>
            <a:round/>
            <a:headEnd/>
            <a:tailEnd/>
          </a:ln>
        </p:spPr>
        <p:txBody>
          <a:bodyPr wrap="none" anchor="ctr"/>
          <a:lstStyle/>
          <a:p>
            <a:pPr algn="ctr"/>
            <a:r>
              <a:rPr lang="da-DK">
                <a:latin typeface="Gill Sans MT" pitchFamily="34" charset="0"/>
              </a:rPr>
              <a:t>”En ny start”</a:t>
            </a:r>
          </a:p>
        </p:txBody>
      </p:sp>
      <p:sp>
        <p:nvSpPr>
          <p:cNvPr id="15367" name="Oval 7"/>
          <p:cNvSpPr>
            <a:spLocks noChangeArrowheads="1"/>
          </p:cNvSpPr>
          <p:nvPr/>
        </p:nvSpPr>
        <p:spPr bwMode="auto">
          <a:xfrm>
            <a:off x="6516688" y="5157788"/>
            <a:ext cx="2233612" cy="1295400"/>
          </a:xfrm>
          <a:prstGeom prst="ellipse">
            <a:avLst/>
          </a:prstGeom>
          <a:noFill/>
          <a:ln w="9525">
            <a:solidFill>
              <a:schemeClr val="tx1"/>
            </a:solidFill>
            <a:prstDash val="sysDot"/>
            <a:round/>
            <a:headEnd/>
            <a:tailEnd/>
          </a:ln>
        </p:spPr>
        <p:txBody>
          <a:bodyPr wrap="none" anchor="ctr"/>
          <a:lstStyle/>
          <a:p>
            <a:pPr algn="ctr"/>
            <a:r>
              <a:rPr lang="da-DK">
                <a:latin typeface="Gill Sans MT" pitchFamily="34" charset="0"/>
              </a:rPr>
              <a:t>Løsning af frustration</a:t>
            </a:r>
          </a:p>
        </p:txBody>
      </p:sp>
      <p:sp>
        <p:nvSpPr>
          <p:cNvPr id="15368" name="Oval 8"/>
          <p:cNvSpPr>
            <a:spLocks noChangeArrowheads="1"/>
          </p:cNvSpPr>
          <p:nvPr/>
        </p:nvSpPr>
        <p:spPr bwMode="auto">
          <a:xfrm>
            <a:off x="2987675" y="4292600"/>
            <a:ext cx="2233613" cy="1295400"/>
          </a:xfrm>
          <a:prstGeom prst="ellipse">
            <a:avLst/>
          </a:prstGeom>
          <a:noFill/>
          <a:ln w="9525">
            <a:solidFill>
              <a:schemeClr val="tx1"/>
            </a:solidFill>
            <a:prstDash val="sysDot"/>
            <a:round/>
            <a:headEnd/>
            <a:tailEnd/>
          </a:ln>
        </p:spPr>
        <p:txBody>
          <a:bodyPr wrap="none" anchor="ctr"/>
          <a:lstStyle/>
          <a:p>
            <a:pPr algn="ctr"/>
            <a:r>
              <a:rPr lang="da-DK">
                <a:latin typeface="Gill Sans MT" pitchFamily="34" charset="0"/>
              </a:rPr>
              <a:t>Identitet</a:t>
            </a:r>
          </a:p>
        </p:txBody>
      </p:sp>
      <p:sp>
        <p:nvSpPr>
          <p:cNvPr id="15369" name="Oval 9"/>
          <p:cNvSpPr>
            <a:spLocks noChangeArrowheads="1"/>
          </p:cNvSpPr>
          <p:nvPr/>
        </p:nvSpPr>
        <p:spPr bwMode="auto">
          <a:xfrm>
            <a:off x="5651500" y="3933825"/>
            <a:ext cx="2233613" cy="1295400"/>
          </a:xfrm>
          <a:prstGeom prst="ellipse">
            <a:avLst/>
          </a:prstGeom>
          <a:noFill/>
          <a:ln w="9525">
            <a:solidFill>
              <a:schemeClr val="tx1"/>
            </a:solidFill>
            <a:prstDash val="sysDot"/>
            <a:round/>
            <a:headEnd/>
            <a:tailEnd/>
          </a:ln>
        </p:spPr>
        <p:txBody>
          <a:bodyPr wrap="none" anchor="ctr"/>
          <a:lstStyle/>
          <a:p>
            <a:pPr algn="ctr"/>
            <a:r>
              <a:rPr lang="da-DK">
                <a:latin typeface="Gill Sans MT" pitchFamily="34" charset="0"/>
              </a:rPr>
              <a:t>Giver svar og et </a:t>
            </a:r>
          </a:p>
          <a:p>
            <a:pPr algn="ctr"/>
            <a:r>
              <a:rPr lang="da-DK">
                <a:latin typeface="Gill Sans MT" pitchFamily="34" charset="0"/>
              </a:rPr>
              <a:t>brugbart </a:t>
            </a:r>
          </a:p>
          <a:p>
            <a:pPr algn="ctr"/>
            <a:r>
              <a:rPr lang="da-DK">
                <a:latin typeface="Gill Sans MT" pitchFamily="34" charset="0"/>
              </a:rPr>
              <a:t>samfundsbillede</a:t>
            </a:r>
          </a:p>
        </p:txBody>
      </p:sp>
      <p:sp>
        <p:nvSpPr>
          <p:cNvPr id="15370" name="Oval 10"/>
          <p:cNvSpPr>
            <a:spLocks noChangeArrowheads="1"/>
          </p:cNvSpPr>
          <p:nvPr/>
        </p:nvSpPr>
        <p:spPr bwMode="auto">
          <a:xfrm>
            <a:off x="2987675" y="3068638"/>
            <a:ext cx="2233613" cy="1222375"/>
          </a:xfrm>
          <a:prstGeom prst="ellipse">
            <a:avLst/>
          </a:prstGeom>
          <a:noFill/>
          <a:ln w="9525">
            <a:solidFill>
              <a:schemeClr val="tx1"/>
            </a:solidFill>
            <a:prstDash val="sysDot"/>
            <a:round/>
            <a:headEnd/>
            <a:tailEnd/>
          </a:ln>
        </p:spPr>
        <p:txBody>
          <a:bodyPr wrap="none" anchor="ctr"/>
          <a:lstStyle/>
          <a:p>
            <a:pPr algn="ctr"/>
            <a:r>
              <a:rPr lang="da-DK">
                <a:latin typeface="Gill Sans MT" pitchFamily="34" charset="0"/>
              </a:rPr>
              <a:t>Ideologisk livssyn</a:t>
            </a:r>
          </a:p>
        </p:txBody>
      </p:sp>
      <p:sp>
        <p:nvSpPr>
          <p:cNvPr id="15371" name="Oval 11"/>
          <p:cNvSpPr>
            <a:spLocks noChangeArrowheads="1"/>
          </p:cNvSpPr>
          <p:nvPr/>
        </p:nvSpPr>
        <p:spPr bwMode="auto">
          <a:xfrm>
            <a:off x="6516688" y="2565400"/>
            <a:ext cx="2233612" cy="1295400"/>
          </a:xfrm>
          <a:prstGeom prst="ellipse">
            <a:avLst/>
          </a:prstGeom>
          <a:noFill/>
          <a:ln w="9525">
            <a:solidFill>
              <a:schemeClr val="tx1"/>
            </a:solidFill>
            <a:prstDash val="sysDot"/>
            <a:round/>
            <a:headEnd/>
            <a:tailEnd/>
          </a:ln>
        </p:spPr>
        <p:txBody>
          <a:bodyPr wrap="none" anchor="ctr"/>
          <a:lstStyle/>
          <a:p>
            <a:pPr algn="ctr"/>
            <a:r>
              <a:rPr lang="da-DK">
                <a:latin typeface="Gill Sans MT" pitchFamily="34" charset="0"/>
              </a:rPr>
              <a:t>Sociale fællesskaber</a:t>
            </a:r>
          </a:p>
        </p:txBody>
      </p:sp>
      <p:sp>
        <p:nvSpPr>
          <p:cNvPr id="15373" name="Oval 11"/>
          <p:cNvSpPr>
            <a:spLocks noChangeArrowheads="1"/>
          </p:cNvSpPr>
          <p:nvPr/>
        </p:nvSpPr>
        <p:spPr bwMode="auto">
          <a:xfrm>
            <a:off x="4572000" y="5562600"/>
            <a:ext cx="2233613" cy="1295400"/>
          </a:xfrm>
          <a:prstGeom prst="ellipse">
            <a:avLst/>
          </a:prstGeom>
          <a:noFill/>
          <a:ln w="9525">
            <a:solidFill>
              <a:schemeClr val="tx1"/>
            </a:solidFill>
            <a:prstDash val="sysDot"/>
            <a:round/>
            <a:headEnd/>
            <a:tailEnd/>
          </a:ln>
        </p:spPr>
        <p:txBody>
          <a:bodyPr wrap="none" anchor="ctr"/>
          <a:lstStyle/>
          <a:p>
            <a:pPr algn="ctr"/>
            <a:r>
              <a:rPr lang="da-DK">
                <a:latin typeface="Gill Sans MT" pitchFamily="34" charset="0"/>
              </a:rPr>
              <a:t>Mulighed for vold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2060575"/>
            <a:ext cx="7632700" cy="936625"/>
          </a:xfrm>
        </p:spPr>
        <p:txBody>
          <a:bodyPr/>
          <a:lstStyle/>
          <a:p>
            <a:pPr eaLnBrk="1" hangingPunct="1"/>
            <a:r>
              <a:rPr lang="da-DK" dirty="0" smtClean="0">
                <a:solidFill>
                  <a:srgbClr val="92D050"/>
                </a:solidFill>
                <a:latin typeface="Gill Sans MT" pitchFamily="34" charset="0"/>
              </a:rPr>
              <a:t>VINK: Hvem er vi?</a:t>
            </a:r>
          </a:p>
        </p:txBody>
      </p:sp>
      <p:sp>
        <p:nvSpPr>
          <p:cNvPr id="3075" name="Rectangle 3"/>
          <p:cNvSpPr>
            <a:spLocks noGrp="1" noChangeArrowheads="1"/>
          </p:cNvSpPr>
          <p:nvPr>
            <p:ph type="subTitle" idx="1"/>
          </p:nvPr>
        </p:nvSpPr>
        <p:spPr>
          <a:xfrm>
            <a:off x="179388" y="3284538"/>
            <a:ext cx="8280400" cy="3168798"/>
          </a:xfrm>
        </p:spPr>
        <p:txBody>
          <a:bodyPr>
            <a:normAutofit/>
          </a:bodyPr>
          <a:lstStyle/>
          <a:p>
            <a:pPr marL="609600" indent="-609600" algn="l" eaLnBrk="1" hangingPunct="1">
              <a:lnSpc>
                <a:spcPct val="170000"/>
              </a:lnSpc>
            </a:pPr>
            <a:r>
              <a:rPr lang="da-DK" sz="2600" dirty="0" smtClean="0">
                <a:solidFill>
                  <a:schemeClr val="tx1"/>
                </a:solidFill>
                <a:latin typeface="Gill Sans MT" pitchFamily="34" charset="0"/>
              </a:rPr>
              <a:t>	</a:t>
            </a:r>
            <a:r>
              <a:rPr lang="da-DK" sz="2900" dirty="0" smtClean="0">
                <a:solidFill>
                  <a:schemeClr val="tx1"/>
                </a:solidFill>
                <a:latin typeface="Gill Sans MT" pitchFamily="34" charset="0"/>
              </a:rPr>
              <a:t>Vi giver viden om kultur, religion, konflikter, radikalisering og ekstremisme.</a:t>
            </a:r>
            <a:br>
              <a:rPr lang="da-DK" sz="2900" dirty="0" smtClean="0">
                <a:solidFill>
                  <a:schemeClr val="tx1"/>
                </a:solidFill>
                <a:latin typeface="Gill Sans MT" pitchFamily="34" charset="0"/>
              </a:rPr>
            </a:br>
            <a:r>
              <a:rPr lang="da-DK" sz="2900" dirty="0" smtClean="0">
                <a:solidFill>
                  <a:schemeClr val="tx1"/>
                </a:solidFill>
                <a:latin typeface="Gill Sans MT" pitchFamily="34" charset="0"/>
              </a:rPr>
              <a:t>Vi tager ud på skoler, klubber og taler med unge og forældre. Især efter Omars angreb.</a:t>
            </a:r>
          </a:p>
          <a:p>
            <a:pPr marL="609600" indent="-609600" algn="l" eaLnBrk="1" hangingPunct="1">
              <a:lnSpc>
                <a:spcPct val="170000"/>
              </a:lnSpc>
            </a:pPr>
            <a:endParaRPr lang="da-DK" sz="2900" dirty="0" smtClean="0">
              <a:solidFill>
                <a:schemeClr val="tx1"/>
              </a:solidFill>
              <a:latin typeface="Gill Sans MT" pitchFamily="34" charset="0"/>
            </a:endParaRPr>
          </a:p>
          <a:p>
            <a:pPr marL="609600" indent="-609600" algn="l" eaLnBrk="1" hangingPunct="1">
              <a:lnSpc>
                <a:spcPct val="170000"/>
              </a:lnSpc>
            </a:pPr>
            <a:endParaRPr lang="da-DK" sz="2000" dirty="0" smtClean="0">
              <a:solidFill>
                <a:schemeClr val="tx1"/>
              </a:solidFill>
              <a:latin typeface="Gill Sans MT" pitchFamily="34" charset="0"/>
            </a:endParaRPr>
          </a:p>
          <a:p>
            <a:pPr marL="1066800" lvl="1" indent="-609600" algn="l" eaLnBrk="1" hangingPunct="1">
              <a:lnSpc>
                <a:spcPct val="80000"/>
              </a:lnSpc>
              <a:buFont typeface="Arial" charset="0"/>
              <a:buChar char="•"/>
            </a:pPr>
            <a:endParaRPr lang="da-DK" sz="2000" dirty="0" smtClean="0">
              <a:solidFill>
                <a:schemeClr val="tx1"/>
              </a:solidFill>
              <a:latin typeface="Gill Sans MT" pitchFamily="34" charset="0"/>
            </a:endParaRPr>
          </a:p>
          <a:p>
            <a:pPr marL="609600" indent="-609600" algn="l" eaLnBrk="1" hangingPunct="1">
              <a:lnSpc>
                <a:spcPct val="80000"/>
              </a:lnSpc>
            </a:pPr>
            <a:endParaRPr lang="da-DK" sz="2000" dirty="0" smtClean="0">
              <a:solidFill>
                <a:schemeClr val="tx1"/>
              </a:solidFill>
              <a:latin typeface="Gill Sans MT" pitchFamily="34" charset="0"/>
            </a:endParaRPr>
          </a:p>
          <a:p>
            <a:pPr marL="609600" indent="-609600" algn="l" eaLnBrk="1" hangingPunct="1">
              <a:lnSpc>
                <a:spcPct val="80000"/>
              </a:lnSpc>
            </a:pPr>
            <a:endParaRPr lang="da-DK" sz="2000" dirty="0" smtClean="0">
              <a:solidFill>
                <a:schemeClr val="tx1"/>
              </a:solidFill>
              <a:latin typeface="Gill Sans MT" pitchFamily="34" charset="0"/>
            </a:endParaRPr>
          </a:p>
          <a:p>
            <a:pPr marL="609600" indent="-609600" algn="l" eaLnBrk="1" hangingPunct="1">
              <a:lnSpc>
                <a:spcPct val="80000"/>
              </a:lnSpc>
            </a:pPr>
            <a:endParaRPr lang="da-DK" sz="2000" dirty="0" smtClean="0">
              <a:solidFill>
                <a:schemeClr val="tx1"/>
              </a:solidFill>
              <a:latin typeface="Gill Sans MT" pitchFamily="34" charset="0"/>
            </a:endParaRPr>
          </a:p>
          <a:p>
            <a:pPr marL="609600" indent="-609600" algn="l" eaLnBrk="1" hangingPunct="1">
              <a:lnSpc>
                <a:spcPct val="80000"/>
              </a:lnSpc>
            </a:pPr>
            <a:endParaRPr lang="da-DK" sz="2000" dirty="0" smtClean="0">
              <a:solidFill>
                <a:schemeClr val="tx1"/>
              </a:solidFill>
              <a:latin typeface="Gill Sans MT" pitchFamily="34" charset="0"/>
            </a:endParaRPr>
          </a:p>
        </p:txBody>
      </p:sp>
      <p:pic>
        <p:nvPicPr>
          <p:cNvPr id="3076" name="Picture 4" descr="webbanner"/>
          <p:cNvPicPr>
            <a:picLocks noChangeAspect="1" noChangeArrowheads="1"/>
          </p:cNvPicPr>
          <p:nvPr/>
        </p:nvPicPr>
        <p:blipFill>
          <a:blip r:embed="rId3" cstate="print"/>
          <a:srcRect/>
          <a:stretch>
            <a:fillRect/>
          </a:stretch>
        </p:blipFill>
        <p:spPr bwMode="auto">
          <a:xfrm>
            <a:off x="0" y="0"/>
            <a:ext cx="9144000" cy="196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285875" y="2143125"/>
            <a:ext cx="6624638" cy="647700"/>
          </a:xfrm>
        </p:spPr>
        <p:txBody>
          <a:bodyPr/>
          <a:lstStyle/>
          <a:p>
            <a:pPr eaLnBrk="1" hangingPunct="1"/>
            <a:r>
              <a:rPr lang="da-DK" sz="2800" dirty="0" smtClean="0">
                <a:latin typeface="Gill Sans MT" pitchFamily="34" charset="0"/>
              </a:rPr>
              <a:t>Hvad gør en sårbar?</a:t>
            </a:r>
          </a:p>
        </p:txBody>
      </p:sp>
      <p:sp>
        <p:nvSpPr>
          <p:cNvPr id="8195" name="Rectangle 3"/>
          <p:cNvSpPr>
            <a:spLocks noGrp="1" noChangeArrowheads="1"/>
          </p:cNvSpPr>
          <p:nvPr>
            <p:ph type="subTitle" idx="1"/>
          </p:nvPr>
        </p:nvSpPr>
        <p:spPr>
          <a:xfrm>
            <a:off x="357188" y="2857500"/>
            <a:ext cx="8215312" cy="3714750"/>
          </a:xfrm>
        </p:spPr>
        <p:txBody>
          <a:bodyPr>
            <a:normAutofit/>
          </a:bodyPr>
          <a:lstStyle/>
          <a:p>
            <a:pPr marL="1066800" lvl="1" indent="-609600" algn="l" eaLnBrk="1" hangingPunct="1">
              <a:lnSpc>
                <a:spcPct val="90000"/>
              </a:lnSpc>
              <a:buFontTx/>
              <a:buChar char="•"/>
            </a:pPr>
            <a:endParaRPr lang="da-DK" sz="2200" dirty="0" smtClean="0">
              <a:latin typeface="Gill Sans MT" pitchFamily="34" charset="0"/>
            </a:endParaRPr>
          </a:p>
          <a:p>
            <a:pPr marL="1066800" lvl="1" indent="-609600" algn="l" eaLnBrk="1" hangingPunct="1">
              <a:lnSpc>
                <a:spcPct val="90000"/>
              </a:lnSpc>
              <a:buFontTx/>
              <a:buChar char="•"/>
            </a:pPr>
            <a:r>
              <a:rPr lang="da-DK" sz="2200" dirty="0" smtClean="0">
                <a:solidFill>
                  <a:schemeClr val="tx1"/>
                </a:solidFill>
                <a:latin typeface="Gill Sans MT" pitchFamily="34" charset="0"/>
              </a:rPr>
              <a:t>Manglende kontakt til samfundet.</a:t>
            </a:r>
          </a:p>
          <a:p>
            <a:pPr marL="1066800" lvl="1" indent="-609600" algn="l" eaLnBrk="1" hangingPunct="1">
              <a:lnSpc>
                <a:spcPct val="90000"/>
              </a:lnSpc>
              <a:buFontTx/>
              <a:buChar char="•"/>
            </a:pPr>
            <a:r>
              <a:rPr lang="da-DK" sz="2200" dirty="0" smtClean="0">
                <a:solidFill>
                  <a:schemeClr val="tx1"/>
                </a:solidFill>
                <a:latin typeface="Gill Sans MT" pitchFamily="34" charset="0"/>
              </a:rPr>
              <a:t>Ingen job, ingen uddannelse.</a:t>
            </a:r>
          </a:p>
          <a:p>
            <a:pPr marL="1066800" lvl="1" indent="-609600" algn="l" eaLnBrk="1" hangingPunct="1">
              <a:lnSpc>
                <a:spcPct val="90000"/>
              </a:lnSpc>
              <a:buFontTx/>
              <a:buChar char="•"/>
            </a:pPr>
            <a:r>
              <a:rPr lang="da-DK" sz="2200" dirty="0" smtClean="0">
                <a:solidFill>
                  <a:schemeClr val="tx1"/>
                </a:solidFill>
                <a:latin typeface="Gill Sans MT" pitchFamily="34" charset="0"/>
              </a:rPr>
              <a:t>Ensomhed, - man tager de venner der giver en opmærksomhed.</a:t>
            </a:r>
          </a:p>
          <a:p>
            <a:pPr marL="1066800" lvl="1" indent="-609600" algn="l" eaLnBrk="1" hangingPunct="1">
              <a:lnSpc>
                <a:spcPct val="90000"/>
              </a:lnSpc>
              <a:buFontTx/>
              <a:buChar char="•"/>
            </a:pPr>
            <a:r>
              <a:rPr lang="da-DK" sz="2200" dirty="0" smtClean="0">
                <a:solidFill>
                  <a:schemeClr val="tx1"/>
                </a:solidFill>
                <a:latin typeface="Gill Sans MT" pitchFamily="34" charset="0"/>
              </a:rPr>
              <a:t>Manglende evne til at tænke kritisk.</a:t>
            </a:r>
          </a:p>
          <a:p>
            <a:pPr marL="1066800" lvl="1" indent="-609600" algn="l" eaLnBrk="1" hangingPunct="1">
              <a:lnSpc>
                <a:spcPct val="90000"/>
              </a:lnSpc>
              <a:buFontTx/>
              <a:buChar char="•"/>
            </a:pPr>
            <a:r>
              <a:rPr lang="da-DK" sz="2200" dirty="0" smtClean="0">
                <a:solidFill>
                  <a:schemeClr val="tx1"/>
                </a:solidFill>
                <a:latin typeface="Gill Sans MT" pitchFamily="34" charset="0"/>
              </a:rPr>
              <a:t>Depressioner og psykiske lidelser.</a:t>
            </a:r>
            <a:br>
              <a:rPr lang="da-DK" sz="2200" dirty="0" smtClean="0">
                <a:solidFill>
                  <a:schemeClr val="tx1"/>
                </a:solidFill>
                <a:latin typeface="Gill Sans MT" pitchFamily="34" charset="0"/>
              </a:rPr>
            </a:br>
            <a:r>
              <a:rPr lang="da-DK" sz="2200" dirty="0" smtClean="0">
                <a:solidFill>
                  <a:schemeClr val="tx1"/>
                </a:solidFill>
                <a:latin typeface="Gill Sans MT" pitchFamily="34" charset="0"/>
              </a:rPr>
              <a:t/>
            </a:r>
            <a:br>
              <a:rPr lang="da-DK" sz="2200" dirty="0" smtClean="0">
                <a:solidFill>
                  <a:schemeClr val="tx1"/>
                </a:solidFill>
                <a:latin typeface="Gill Sans MT" pitchFamily="34" charset="0"/>
              </a:rPr>
            </a:br>
            <a:endParaRPr lang="da-DK" sz="2200" dirty="0" smtClean="0">
              <a:solidFill>
                <a:srgbClr val="FF0000"/>
              </a:solidFill>
              <a:latin typeface="Gill Sans MT" pitchFamily="34" charset="0"/>
            </a:endParaRPr>
          </a:p>
          <a:p>
            <a:pPr marL="1066800" lvl="1" indent="-609600" algn="l" eaLnBrk="1" hangingPunct="1">
              <a:lnSpc>
                <a:spcPct val="90000"/>
              </a:lnSpc>
              <a:buFontTx/>
              <a:buChar char="•"/>
            </a:pPr>
            <a:endParaRPr lang="da-DK" sz="2200" dirty="0" smtClean="0">
              <a:solidFill>
                <a:schemeClr val="tx1"/>
              </a:solidFill>
              <a:latin typeface="Gill Sans MT" pitchFamily="34" charset="0"/>
            </a:endParaRPr>
          </a:p>
          <a:p>
            <a:pPr marL="1066800" lvl="1" indent="-609600" algn="l" eaLnBrk="1" hangingPunct="1">
              <a:lnSpc>
                <a:spcPct val="90000"/>
              </a:lnSpc>
              <a:buFontTx/>
              <a:buChar char="•"/>
            </a:pPr>
            <a:endParaRPr lang="da-DK" sz="1200" dirty="0" smtClean="0">
              <a:latin typeface="Gill Sans MT" pitchFamily="34" charset="0"/>
            </a:endParaRPr>
          </a:p>
          <a:p>
            <a:pPr marL="609600" indent="-609600" algn="l" eaLnBrk="1" hangingPunct="1">
              <a:lnSpc>
                <a:spcPct val="90000"/>
              </a:lnSpc>
              <a:buFontTx/>
              <a:buChar char="•"/>
            </a:pPr>
            <a:endParaRPr lang="da-DK" sz="2400" dirty="0" smtClean="0">
              <a:latin typeface="Gill Sans MT" pitchFamily="34" charset="0"/>
            </a:endParaRPr>
          </a:p>
          <a:p>
            <a:pPr marL="609600" indent="-609600" algn="l" eaLnBrk="1" hangingPunct="1">
              <a:lnSpc>
                <a:spcPct val="90000"/>
              </a:lnSpc>
              <a:buFontTx/>
              <a:buChar char="•"/>
            </a:pPr>
            <a:endParaRPr lang="da-DK" sz="2400" dirty="0" smtClean="0">
              <a:latin typeface="Gill Sans MT" pitchFamily="34" charset="0"/>
            </a:endParaRPr>
          </a:p>
          <a:p>
            <a:pPr marL="609600" indent="-609600" algn="l" eaLnBrk="1" hangingPunct="1">
              <a:lnSpc>
                <a:spcPct val="90000"/>
              </a:lnSpc>
              <a:buFontTx/>
              <a:buChar char="•"/>
            </a:pPr>
            <a:endParaRPr lang="da-DK" sz="2400" dirty="0" smtClean="0">
              <a:latin typeface="Gill Sans MT" pitchFamily="34" charset="0"/>
            </a:endParaRPr>
          </a:p>
        </p:txBody>
      </p:sp>
      <p:pic>
        <p:nvPicPr>
          <p:cNvPr id="8196" name="Picture 4" descr="webbanner"/>
          <p:cNvPicPr>
            <a:picLocks noChangeAspect="1" noChangeArrowheads="1"/>
          </p:cNvPicPr>
          <p:nvPr/>
        </p:nvPicPr>
        <p:blipFill>
          <a:blip r:embed="rId3" cstate="print"/>
          <a:srcRect/>
          <a:stretch>
            <a:fillRect/>
          </a:stretch>
        </p:blipFill>
        <p:spPr bwMode="auto">
          <a:xfrm>
            <a:off x="0" y="0"/>
            <a:ext cx="9144000" cy="196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88640"/>
            <a:ext cx="7772400" cy="1470025"/>
          </a:xfrm>
        </p:spPr>
        <p:txBody>
          <a:bodyPr/>
          <a:lstStyle/>
          <a:p>
            <a:r>
              <a:rPr lang="da-DK" dirty="0" smtClean="0"/>
              <a:t>Case 1: Kenneth Sørensen</a:t>
            </a:r>
            <a:endParaRPr lang="da-DK" dirty="0"/>
          </a:p>
        </p:txBody>
      </p:sp>
      <p:sp>
        <p:nvSpPr>
          <p:cNvPr id="3" name="Undertitel 2"/>
          <p:cNvSpPr>
            <a:spLocks noGrp="1"/>
          </p:cNvSpPr>
          <p:nvPr>
            <p:ph type="subTitle" idx="1"/>
          </p:nvPr>
        </p:nvSpPr>
        <p:spPr/>
        <p:txBody>
          <a:bodyPr/>
          <a:lstStyle/>
          <a:p>
            <a:endParaRPr lang="da-DK" dirty="0"/>
          </a:p>
        </p:txBody>
      </p:sp>
      <p:pic>
        <p:nvPicPr>
          <p:cNvPr id="18434" name="Picture 2" descr="http://1.bp.blogspot.com/-RyWivXoXxSg/UTeh1tkLhrI/AAAAAAAAMjU/HRXtR5egHdg/s1600/abdulmalikdanmark_d%C3%B6d.jpg"/>
          <p:cNvPicPr>
            <a:picLocks noChangeAspect="1" noChangeArrowheads="1"/>
          </p:cNvPicPr>
          <p:nvPr/>
        </p:nvPicPr>
        <p:blipFill>
          <a:blip r:embed="rId2" cstate="print"/>
          <a:srcRect/>
          <a:stretch>
            <a:fillRect/>
          </a:stretch>
        </p:blipFill>
        <p:spPr bwMode="auto">
          <a:xfrm>
            <a:off x="323528" y="1340768"/>
            <a:ext cx="3744416" cy="4992555"/>
          </a:xfrm>
          <a:prstGeom prst="rect">
            <a:avLst/>
          </a:prstGeom>
          <a:noFill/>
        </p:spPr>
      </p:pic>
      <p:sp>
        <p:nvSpPr>
          <p:cNvPr id="6" name="Undertitel 2"/>
          <p:cNvSpPr txBox="1">
            <a:spLocks/>
          </p:cNvSpPr>
          <p:nvPr/>
        </p:nvSpPr>
        <p:spPr>
          <a:xfrm>
            <a:off x="4788024" y="1363216"/>
            <a:ext cx="3312368" cy="451405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a-DK" sz="2400" b="0" i="0" u="none" strike="noStrike" kern="1200" cap="none" spc="0" normalizeH="0" baseline="0" noProof="0" dirty="0" smtClean="0">
                <a:ln>
                  <a:noFill/>
                </a:ln>
                <a:solidFill>
                  <a:schemeClr val="tx1"/>
                </a:solidFill>
                <a:effectLst/>
                <a:uLnTx/>
                <a:uFillTx/>
                <a:latin typeface="+mn-lt"/>
                <a:ea typeface="+mn-ea"/>
                <a:cs typeface="+mn-cs"/>
              </a:rPr>
              <a:t>- 30 år gammel</a:t>
            </a:r>
          </a:p>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da-DK" sz="2400" b="0" i="0" u="none" strike="noStrike" kern="1200" cap="none" spc="0" normalizeH="0" baseline="0" noProof="0" dirty="0" smtClean="0">
                <a:ln>
                  <a:noFill/>
                </a:ln>
                <a:solidFill>
                  <a:schemeClr val="tx1"/>
                </a:solidFill>
                <a:effectLst/>
                <a:uLnTx/>
                <a:uFillTx/>
                <a:latin typeface="+mn-lt"/>
                <a:ea typeface="+mn-ea"/>
                <a:cs typeface="+mn-cs"/>
              </a:rPr>
              <a:t>Dansk konvertit</a:t>
            </a:r>
          </a:p>
          <a:p>
            <a:pPr marL="0" marR="0" lvl="0" indent="0" algn="l" defTabSz="914400" rtl="0" eaLnBrk="1" fontAlgn="auto" latinLnBrk="0" hangingPunct="1">
              <a:lnSpc>
                <a:spcPct val="100000"/>
              </a:lnSpc>
              <a:spcBef>
                <a:spcPct val="20000"/>
              </a:spcBef>
              <a:spcAft>
                <a:spcPts val="0"/>
              </a:spcAft>
              <a:buClrTx/>
              <a:buSzTx/>
              <a:buFontTx/>
              <a:buChar char="-"/>
              <a:tabLst/>
              <a:defRPr/>
            </a:pPr>
            <a:r>
              <a:rPr lang="da-DK" sz="2400" dirty="0" smtClean="0"/>
              <a:t>Familiefar</a:t>
            </a:r>
            <a:endParaRPr kumimoji="0" lang="da-DK"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da-DK" sz="2400" dirty="0" smtClean="0"/>
              <a:t>- Opvokset i Ishøj</a:t>
            </a:r>
            <a:endParaRPr kumimoji="0" lang="da-DK"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a-DK" sz="2400" b="0" i="0" u="none" strike="noStrike" kern="1200" cap="none" spc="0" normalizeH="0" baseline="0" noProof="0" dirty="0" smtClean="0">
                <a:ln>
                  <a:noFill/>
                </a:ln>
                <a:solidFill>
                  <a:schemeClr val="tx1"/>
                </a:solidFill>
                <a:effectLst/>
                <a:uLnTx/>
                <a:uFillTx/>
                <a:latin typeface="+mn-lt"/>
                <a:ea typeface="+mn-ea"/>
                <a:cs typeface="+mn-cs"/>
              </a:rPr>
              <a:t>- Problematisk opvækst</a:t>
            </a:r>
          </a:p>
          <a:p>
            <a:pPr marL="0" marR="0" lvl="0" indent="0" algn="l" defTabSz="914400" rtl="0" eaLnBrk="1" fontAlgn="auto" latinLnBrk="0" hangingPunct="1">
              <a:lnSpc>
                <a:spcPct val="100000"/>
              </a:lnSpc>
              <a:spcBef>
                <a:spcPct val="20000"/>
              </a:spcBef>
              <a:spcAft>
                <a:spcPts val="0"/>
              </a:spcAft>
              <a:buClrTx/>
              <a:buSzTx/>
              <a:buFontTx/>
              <a:buChar char="-"/>
              <a:tabLst/>
              <a:defRPr/>
            </a:pPr>
            <a:r>
              <a:rPr lang="da-DK" sz="2400" dirty="0" smtClean="0"/>
              <a:t>Del af islamistisk miljø i København i mange år</a:t>
            </a:r>
          </a:p>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da-DK" sz="2400" b="0" i="0" u="none" strike="noStrike" kern="1200" cap="none" spc="0" normalizeH="0" baseline="0" noProof="0" dirty="0" smtClean="0">
                <a:ln>
                  <a:noFill/>
                </a:ln>
                <a:solidFill>
                  <a:schemeClr val="tx1"/>
                </a:solidFill>
                <a:effectLst/>
                <a:uLnTx/>
                <a:uFillTx/>
                <a:latin typeface="+mn-lt"/>
                <a:ea typeface="+mn-ea"/>
                <a:cs typeface="+mn-cs"/>
              </a:rPr>
              <a:t>Anholdt i flere lande</a:t>
            </a:r>
          </a:p>
          <a:p>
            <a:pPr marL="0" marR="0" lvl="0" indent="0" algn="l" defTabSz="914400" rtl="0" eaLnBrk="1" fontAlgn="auto" latinLnBrk="0" hangingPunct="1">
              <a:lnSpc>
                <a:spcPct val="100000"/>
              </a:lnSpc>
              <a:spcBef>
                <a:spcPct val="20000"/>
              </a:spcBef>
              <a:spcAft>
                <a:spcPts val="0"/>
              </a:spcAft>
              <a:buClrTx/>
              <a:buSzTx/>
              <a:buFontTx/>
              <a:buChar char="-"/>
              <a:tabLst/>
              <a:defRPr/>
            </a:pPr>
            <a:r>
              <a:rPr lang="da-DK" sz="2400" noProof="0" dirty="0" smtClean="0"/>
              <a:t>Dræbt i marts 2013 i Syrien</a:t>
            </a:r>
            <a:endParaRPr kumimoji="0" lang="da-DK"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4624"/>
            <a:ext cx="7772400" cy="1470025"/>
          </a:xfrm>
        </p:spPr>
        <p:txBody>
          <a:bodyPr/>
          <a:lstStyle/>
          <a:p>
            <a:r>
              <a:rPr lang="da-DK" dirty="0" smtClean="0"/>
              <a:t>Case 2: Shiraz Tariq</a:t>
            </a:r>
            <a:endParaRPr lang="da-DK" dirty="0"/>
          </a:p>
        </p:txBody>
      </p:sp>
      <p:sp>
        <p:nvSpPr>
          <p:cNvPr id="3" name="Undertitel 2"/>
          <p:cNvSpPr>
            <a:spLocks noGrp="1"/>
          </p:cNvSpPr>
          <p:nvPr>
            <p:ph type="subTitle" idx="1"/>
          </p:nvPr>
        </p:nvSpPr>
        <p:spPr/>
        <p:txBody>
          <a:bodyPr/>
          <a:lstStyle/>
          <a:p>
            <a:endParaRPr lang="da-DK"/>
          </a:p>
        </p:txBody>
      </p:sp>
      <p:pic>
        <p:nvPicPr>
          <p:cNvPr id="7169" name="Picture 1"/>
          <p:cNvPicPr>
            <a:picLocks noChangeAspect="1" noChangeArrowheads="1"/>
          </p:cNvPicPr>
          <p:nvPr/>
        </p:nvPicPr>
        <p:blipFill>
          <a:blip r:embed="rId2" cstate="print"/>
          <a:srcRect/>
          <a:stretch>
            <a:fillRect/>
          </a:stretch>
        </p:blipFill>
        <p:spPr bwMode="auto">
          <a:xfrm>
            <a:off x="395536" y="1268760"/>
            <a:ext cx="4257675" cy="4981575"/>
          </a:xfrm>
          <a:prstGeom prst="rect">
            <a:avLst/>
          </a:prstGeom>
          <a:noFill/>
          <a:ln w="9525">
            <a:noFill/>
            <a:miter lim="800000"/>
            <a:headEnd/>
            <a:tailEnd/>
          </a:ln>
        </p:spPr>
      </p:pic>
      <p:sp>
        <p:nvSpPr>
          <p:cNvPr id="5" name="Undertitel 2"/>
          <p:cNvSpPr txBox="1">
            <a:spLocks/>
          </p:cNvSpPr>
          <p:nvPr/>
        </p:nvSpPr>
        <p:spPr>
          <a:xfrm>
            <a:off x="5076056" y="1124744"/>
            <a:ext cx="3312368" cy="451405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Char char="-"/>
              <a:tabLst/>
              <a:defRPr/>
            </a:pPr>
            <a:r>
              <a:rPr lang="da-DK" sz="2400" dirty="0" smtClean="0"/>
              <a:t>34 år gammel</a:t>
            </a:r>
          </a:p>
          <a:p>
            <a:pPr marL="0" marR="0" lvl="0" indent="0" algn="l" defTabSz="914400" rtl="0" eaLnBrk="1" fontAlgn="auto" latinLnBrk="0" hangingPunct="1">
              <a:lnSpc>
                <a:spcPct val="100000"/>
              </a:lnSpc>
              <a:spcBef>
                <a:spcPct val="20000"/>
              </a:spcBef>
              <a:spcAft>
                <a:spcPts val="0"/>
              </a:spcAft>
              <a:buClrTx/>
              <a:buSzTx/>
              <a:buFontTx/>
              <a:buChar char="-"/>
              <a:tabLst/>
              <a:defRPr/>
            </a:pPr>
            <a:r>
              <a:rPr lang="da-DK" sz="2400" dirty="0" smtClean="0"/>
              <a:t>Pakistansk familie</a:t>
            </a:r>
          </a:p>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da-DK" sz="2400" b="0" i="0" u="none" strike="noStrike" kern="1200" cap="none" spc="0" normalizeH="0" baseline="0" noProof="0" dirty="0" smtClean="0">
                <a:ln>
                  <a:noFill/>
                </a:ln>
                <a:solidFill>
                  <a:schemeClr val="tx1"/>
                </a:solidFill>
                <a:effectLst/>
                <a:uLnTx/>
                <a:uFillTx/>
                <a:latin typeface="+mn-lt"/>
                <a:ea typeface="+mn-ea"/>
                <a:cs typeface="+mn-cs"/>
              </a:rPr>
              <a:t>Opvokset</a:t>
            </a:r>
            <a:r>
              <a:rPr kumimoji="0" lang="da-DK" sz="2400" b="0" i="0" u="none" strike="noStrike" kern="1200" cap="none" spc="0" normalizeH="0" noProof="0" dirty="0" smtClean="0">
                <a:ln>
                  <a:noFill/>
                </a:ln>
                <a:solidFill>
                  <a:schemeClr val="tx1"/>
                </a:solidFill>
                <a:effectLst/>
                <a:uLnTx/>
                <a:uFillTx/>
                <a:latin typeface="+mn-lt"/>
                <a:ea typeface="+mn-ea"/>
                <a:cs typeface="+mn-cs"/>
              </a:rPr>
              <a:t> i Avedøre</a:t>
            </a:r>
          </a:p>
          <a:p>
            <a:pPr marL="0" marR="0" lvl="0" indent="0" algn="l" defTabSz="914400" rtl="0" eaLnBrk="1" fontAlgn="auto" latinLnBrk="0" hangingPunct="1">
              <a:lnSpc>
                <a:spcPct val="100000"/>
              </a:lnSpc>
              <a:spcBef>
                <a:spcPct val="20000"/>
              </a:spcBef>
              <a:spcAft>
                <a:spcPts val="0"/>
              </a:spcAft>
              <a:buClrTx/>
              <a:buSzTx/>
              <a:buFontTx/>
              <a:buChar char="-"/>
              <a:tabLst/>
              <a:defRPr/>
            </a:pPr>
            <a:r>
              <a:rPr lang="da-DK" sz="2400" dirty="0" smtClean="0"/>
              <a:t>Veluddannet familiefar</a:t>
            </a:r>
          </a:p>
          <a:p>
            <a:pPr marL="0" marR="0" lvl="0" indent="0" algn="l" defTabSz="914400" rtl="0" eaLnBrk="1" fontAlgn="auto" latinLnBrk="0" hangingPunct="1">
              <a:lnSpc>
                <a:spcPct val="100000"/>
              </a:lnSpc>
              <a:spcBef>
                <a:spcPct val="20000"/>
              </a:spcBef>
              <a:spcAft>
                <a:spcPts val="0"/>
              </a:spcAft>
              <a:buClrTx/>
              <a:buSzTx/>
              <a:buFontTx/>
              <a:buChar char="-"/>
              <a:tabLst/>
              <a:defRPr/>
            </a:pPr>
            <a:r>
              <a:rPr lang="da-DK" sz="2400" dirty="0" smtClean="0"/>
              <a:t>Del af islamistisk miljø i København i mange år</a:t>
            </a:r>
          </a:p>
          <a:p>
            <a:pPr marL="0" marR="0" lvl="0" indent="0" algn="l" defTabSz="914400" rtl="0" eaLnBrk="1" fontAlgn="auto" latinLnBrk="0" hangingPunct="1">
              <a:lnSpc>
                <a:spcPct val="100000"/>
              </a:lnSpc>
              <a:spcBef>
                <a:spcPct val="20000"/>
              </a:spcBef>
              <a:spcAft>
                <a:spcPts val="0"/>
              </a:spcAft>
              <a:buClrTx/>
              <a:buSzTx/>
              <a:buFontTx/>
              <a:buChar char="-"/>
              <a:tabLst/>
              <a:defRPr/>
            </a:pPr>
            <a:r>
              <a:rPr lang="da-DK" sz="2400" dirty="0" smtClean="0"/>
              <a:t>Involveret i flere terrorsager </a:t>
            </a:r>
          </a:p>
          <a:p>
            <a:pPr marL="0" marR="0" lvl="0" indent="0" algn="l" defTabSz="914400" rtl="0" eaLnBrk="1" fontAlgn="auto" latinLnBrk="0" hangingPunct="1">
              <a:lnSpc>
                <a:spcPct val="100000"/>
              </a:lnSpc>
              <a:spcBef>
                <a:spcPct val="20000"/>
              </a:spcBef>
              <a:spcAft>
                <a:spcPts val="0"/>
              </a:spcAft>
              <a:buClrTx/>
              <a:buSzTx/>
              <a:buFontTx/>
              <a:buChar char="-"/>
              <a:tabLst/>
              <a:defRPr/>
            </a:pPr>
            <a:r>
              <a:rPr lang="da-DK" sz="2400" dirty="0" smtClean="0"/>
              <a:t>Dræbt i sep. 2013 </a:t>
            </a:r>
            <a:endParaRPr kumimoji="0" lang="da-DK"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0"/>
            <a:ext cx="7772400" cy="1470025"/>
          </a:xfrm>
        </p:spPr>
        <p:txBody>
          <a:bodyPr/>
          <a:lstStyle/>
          <a:p>
            <a:r>
              <a:rPr lang="da-DK" dirty="0" smtClean="0"/>
              <a:t>Case 3: F.K.</a:t>
            </a:r>
            <a:endParaRPr lang="da-DK" dirty="0"/>
          </a:p>
        </p:txBody>
      </p:sp>
      <p:sp>
        <p:nvSpPr>
          <p:cNvPr id="3" name="Undertitel 2"/>
          <p:cNvSpPr>
            <a:spLocks noGrp="1"/>
          </p:cNvSpPr>
          <p:nvPr>
            <p:ph type="subTitle" idx="1"/>
          </p:nvPr>
        </p:nvSpPr>
        <p:spPr>
          <a:xfrm>
            <a:off x="5076056" y="1124744"/>
            <a:ext cx="3312368" cy="4514056"/>
          </a:xfrm>
        </p:spPr>
        <p:txBody>
          <a:bodyPr>
            <a:normAutofit/>
          </a:bodyPr>
          <a:lstStyle/>
          <a:p>
            <a:pPr algn="l"/>
            <a:r>
              <a:rPr lang="da-DK" sz="2400" dirty="0" smtClean="0">
                <a:solidFill>
                  <a:schemeClr val="tx1"/>
                </a:solidFill>
              </a:rPr>
              <a:t>- 17 år gammel</a:t>
            </a:r>
          </a:p>
          <a:p>
            <a:pPr algn="l"/>
            <a:r>
              <a:rPr lang="da-DK" sz="2400" dirty="0" smtClean="0">
                <a:solidFill>
                  <a:schemeClr val="tx1"/>
                </a:solidFill>
              </a:rPr>
              <a:t>- Tyrkisk familiebaggrund</a:t>
            </a:r>
          </a:p>
          <a:p>
            <a:pPr algn="l"/>
            <a:r>
              <a:rPr lang="da-DK" sz="2400" dirty="0" smtClean="0">
                <a:solidFill>
                  <a:schemeClr val="tx1"/>
                </a:solidFill>
              </a:rPr>
              <a:t>- Moderat familie</a:t>
            </a:r>
          </a:p>
          <a:p>
            <a:pPr algn="l"/>
            <a:r>
              <a:rPr lang="da-DK" sz="2400" dirty="0" smtClean="0">
                <a:solidFill>
                  <a:schemeClr val="tx1"/>
                </a:solidFill>
              </a:rPr>
              <a:t>- God opvækst i Randers</a:t>
            </a:r>
          </a:p>
          <a:p>
            <a:pPr algn="l">
              <a:buFontTx/>
              <a:buChar char="-"/>
            </a:pPr>
            <a:r>
              <a:rPr lang="da-DK" sz="2400" dirty="0" smtClean="0">
                <a:solidFill>
                  <a:schemeClr val="tx1"/>
                </a:solidFill>
              </a:rPr>
              <a:t>Velfungerende </a:t>
            </a:r>
          </a:p>
          <a:p>
            <a:pPr algn="l">
              <a:buFontTx/>
              <a:buChar char="-"/>
            </a:pPr>
            <a:r>
              <a:rPr lang="da-DK" sz="2400" dirty="0" smtClean="0">
                <a:solidFill>
                  <a:schemeClr val="tx1"/>
                </a:solidFill>
              </a:rPr>
              <a:t>Kom i moske i Aarhus</a:t>
            </a:r>
          </a:p>
          <a:p>
            <a:pPr algn="l">
              <a:buFontTx/>
              <a:buChar char="-"/>
            </a:pPr>
            <a:r>
              <a:rPr lang="da-DK" sz="2400" dirty="0" smtClean="0">
                <a:solidFill>
                  <a:schemeClr val="tx1"/>
                </a:solidFill>
              </a:rPr>
              <a:t>Dræbt i november 2013 i Syrien</a:t>
            </a:r>
          </a:p>
        </p:txBody>
      </p:sp>
      <p:pic>
        <p:nvPicPr>
          <p:cNvPr id="3074" name="Picture 2"/>
          <p:cNvPicPr>
            <a:picLocks noChangeAspect="1" noChangeArrowheads="1"/>
          </p:cNvPicPr>
          <p:nvPr/>
        </p:nvPicPr>
        <p:blipFill>
          <a:blip r:embed="rId2" cstate="print"/>
          <a:srcRect/>
          <a:stretch>
            <a:fillRect/>
          </a:stretch>
        </p:blipFill>
        <p:spPr bwMode="auto">
          <a:xfrm>
            <a:off x="395536" y="1311796"/>
            <a:ext cx="3542699" cy="4349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1400"/>
            <a:ext cx="7772400" cy="1470025"/>
          </a:xfrm>
        </p:spPr>
        <p:txBody>
          <a:bodyPr/>
          <a:lstStyle/>
          <a:p>
            <a:r>
              <a:rPr lang="da-DK" dirty="0" smtClean="0"/>
              <a:t>Case 4: XX</a:t>
            </a:r>
            <a:endParaRPr lang="da-DK" dirty="0"/>
          </a:p>
        </p:txBody>
      </p:sp>
      <p:sp>
        <p:nvSpPr>
          <p:cNvPr id="3" name="Undertitel 2"/>
          <p:cNvSpPr>
            <a:spLocks noGrp="1"/>
          </p:cNvSpPr>
          <p:nvPr>
            <p:ph type="subTitle" idx="1"/>
          </p:nvPr>
        </p:nvSpPr>
        <p:spPr/>
        <p:txBody>
          <a:bodyPr/>
          <a:lstStyle/>
          <a:p>
            <a:endParaRPr lang="da-DK" dirty="0"/>
          </a:p>
        </p:txBody>
      </p:sp>
      <p:pic>
        <p:nvPicPr>
          <p:cNvPr id="6146" name="Picture 2"/>
          <p:cNvPicPr>
            <a:picLocks noChangeAspect="1" noChangeArrowheads="1"/>
          </p:cNvPicPr>
          <p:nvPr/>
        </p:nvPicPr>
        <p:blipFill>
          <a:blip r:embed="rId2" cstate="print"/>
          <a:srcRect/>
          <a:stretch>
            <a:fillRect/>
          </a:stretch>
        </p:blipFill>
        <p:spPr bwMode="auto">
          <a:xfrm>
            <a:off x="323528" y="1340768"/>
            <a:ext cx="3790950" cy="4476750"/>
          </a:xfrm>
          <a:prstGeom prst="rect">
            <a:avLst/>
          </a:prstGeom>
          <a:noFill/>
          <a:ln w="9525">
            <a:noFill/>
            <a:miter lim="800000"/>
            <a:headEnd/>
            <a:tailEnd/>
          </a:ln>
        </p:spPr>
      </p:pic>
      <p:sp>
        <p:nvSpPr>
          <p:cNvPr id="6" name="Undertitel 2"/>
          <p:cNvSpPr txBox="1">
            <a:spLocks/>
          </p:cNvSpPr>
          <p:nvPr/>
        </p:nvSpPr>
        <p:spPr>
          <a:xfrm>
            <a:off x="5076056" y="1124744"/>
            <a:ext cx="3312368" cy="451405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a-DK" sz="2400" b="0" i="0" u="none" strike="noStrike" kern="1200" cap="none" spc="0" normalizeH="0" baseline="0" noProof="0" dirty="0" smtClean="0">
                <a:ln>
                  <a:noFill/>
                </a:ln>
                <a:solidFill>
                  <a:schemeClr val="tx1"/>
                </a:solidFill>
                <a:effectLst/>
                <a:uLnTx/>
                <a:uFillTx/>
                <a:latin typeface="+mn-lt"/>
                <a:ea typeface="+mn-ea"/>
                <a:cs typeface="+mn-cs"/>
              </a:rPr>
              <a:t>- 17 år gammel</a:t>
            </a:r>
          </a:p>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da-DK" sz="2400" b="0" i="0" u="none" strike="noStrike" kern="1200" cap="none" spc="0" normalizeH="0" baseline="0" noProof="0" dirty="0" smtClean="0">
                <a:ln>
                  <a:noFill/>
                </a:ln>
                <a:solidFill>
                  <a:schemeClr val="tx1"/>
                </a:solidFill>
                <a:effectLst/>
                <a:uLnTx/>
                <a:uFillTx/>
                <a:latin typeface="+mn-lt"/>
                <a:ea typeface="+mn-ea"/>
                <a:cs typeface="+mn-cs"/>
              </a:rPr>
              <a:t>Familie fra Libanon</a:t>
            </a:r>
          </a:p>
          <a:p>
            <a:pPr marL="0" marR="0" lvl="0" indent="0" algn="l" defTabSz="914400" rtl="0" eaLnBrk="1" fontAlgn="auto" latinLnBrk="0" hangingPunct="1">
              <a:lnSpc>
                <a:spcPct val="100000"/>
              </a:lnSpc>
              <a:spcBef>
                <a:spcPct val="20000"/>
              </a:spcBef>
              <a:spcAft>
                <a:spcPts val="0"/>
              </a:spcAft>
              <a:buClrTx/>
              <a:buSzTx/>
              <a:buFontTx/>
              <a:buChar char="-"/>
              <a:tabLst/>
              <a:defRPr/>
            </a:pPr>
            <a:r>
              <a:rPr lang="da-DK" sz="2400" dirty="0" smtClean="0"/>
              <a:t>Opvokset på Københavns Vestegn</a:t>
            </a:r>
            <a:endParaRPr kumimoji="0" lang="da-DK"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a-DK" sz="2400" b="0" i="0" u="none" strike="noStrike" kern="1200" cap="none" spc="0" normalizeH="0" baseline="0" noProof="0" dirty="0" smtClean="0">
                <a:ln>
                  <a:noFill/>
                </a:ln>
                <a:solidFill>
                  <a:schemeClr val="tx1"/>
                </a:solidFill>
                <a:effectLst/>
                <a:uLnTx/>
                <a:uFillTx/>
                <a:latin typeface="+mn-lt"/>
                <a:ea typeface="+mn-ea"/>
                <a:cs typeface="+mn-cs"/>
              </a:rPr>
              <a:t>- Moderat familie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a-DK" sz="2400" b="0" i="0" u="none" strike="noStrike" kern="1200" cap="none" spc="0" normalizeH="0" baseline="0" noProof="0" dirty="0" smtClean="0">
                <a:ln>
                  <a:noFill/>
                </a:ln>
                <a:solidFill>
                  <a:schemeClr val="tx1"/>
                </a:solidFill>
                <a:effectLst/>
                <a:uLnTx/>
                <a:uFillTx/>
                <a:latin typeface="+mn-lt"/>
                <a:ea typeface="+mn-ea"/>
                <a:cs typeface="+mn-cs"/>
              </a:rPr>
              <a:t>- God opvækst, men fik</a:t>
            </a:r>
            <a:r>
              <a:rPr kumimoji="0" lang="da-DK" sz="2400" b="0" i="0" u="none" strike="noStrike" kern="1200" cap="none" spc="0" normalizeH="0" noProof="0" dirty="0" smtClean="0">
                <a:ln>
                  <a:noFill/>
                </a:ln>
                <a:solidFill>
                  <a:schemeClr val="tx1"/>
                </a:solidFill>
                <a:effectLst/>
                <a:uLnTx/>
                <a:uFillTx/>
                <a:latin typeface="+mn-lt"/>
                <a:ea typeface="+mn-ea"/>
                <a:cs typeface="+mn-cs"/>
              </a:rPr>
              <a:t> problemer i nærområdet</a:t>
            </a:r>
            <a:endParaRPr kumimoji="0" lang="da-DK"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da-DK" sz="2400" b="0" i="0" u="none" strike="noStrike" kern="1200" cap="none" spc="0" normalizeH="0" baseline="0" noProof="0" dirty="0" smtClean="0">
                <a:ln>
                  <a:noFill/>
                </a:ln>
                <a:solidFill>
                  <a:schemeClr val="tx1"/>
                </a:solidFill>
                <a:effectLst/>
                <a:uLnTx/>
                <a:uFillTx/>
                <a:latin typeface="+mn-lt"/>
                <a:ea typeface="+mn-ea"/>
                <a:cs typeface="+mn-cs"/>
              </a:rPr>
              <a:t>Blev radikaliseret</a:t>
            </a:r>
            <a:r>
              <a:rPr kumimoji="0" lang="da-DK" sz="2400" b="0" i="0" u="none" strike="noStrike" kern="1200" cap="none" spc="0" normalizeH="0" noProof="0" dirty="0" smtClean="0">
                <a:ln>
                  <a:noFill/>
                </a:ln>
                <a:solidFill>
                  <a:schemeClr val="tx1"/>
                </a:solidFill>
                <a:effectLst/>
                <a:uLnTx/>
                <a:uFillTx/>
                <a:latin typeface="+mn-lt"/>
                <a:ea typeface="+mn-ea"/>
                <a:cs typeface="+mn-cs"/>
              </a:rPr>
              <a:t> i kendt miljø på Nørrebro</a:t>
            </a:r>
          </a:p>
          <a:p>
            <a:pPr marL="0" marR="0" lvl="0" indent="0" algn="l" defTabSz="914400" rtl="0" eaLnBrk="1" fontAlgn="auto" latinLnBrk="0" hangingPunct="1">
              <a:lnSpc>
                <a:spcPct val="100000"/>
              </a:lnSpc>
              <a:spcBef>
                <a:spcPct val="20000"/>
              </a:spcBef>
              <a:spcAft>
                <a:spcPts val="0"/>
              </a:spcAft>
              <a:buClrTx/>
              <a:buSzTx/>
              <a:buFontTx/>
              <a:buChar char="-"/>
              <a:tabLst/>
              <a:defRPr/>
            </a:pPr>
            <a:r>
              <a:rPr lang="da-DK" sz="2400" baseline="0" dirty="0" smtClean="0"/>
              <a:t>Stadig i Syrien</a:t>
            </a:r>
            <a:endParaRPr kumimoji="0" lang="da-DK"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755650" y="3716338"/>
            <a:ext cx="7772400" cy="1152525"/>
          </a:xfrm>
        </p:spPr>
        <p:txBody>
          <a:bodyPr>
            <a:normAutofit fontScale="90000"/>
          </a:bodyPr>
          <a:lstStyle/>
          <a:p>
            <a:pPr eaLnBrk="1" hangingPunct="1"/>
            <a:r>
              <a:rPr lang="da-DK" sz="4000" dirty="0" smtClean="0">
                <a:latin typeface="Gill Sans MT" pitchFamily="34" charset="0"/>
              </a:rPr>
              <a:t>Hvordan kunne man have stoppet de to 17 </a:t>
            </a:r>
            <a:r>
              <a:rPr lang="da-DK" sz="4000" dirty="0" err="1" smtClean="0">
                <a:latin typeface="Gill Sans MT" pitchFamily="34" charset="0"/>
              </a:rPr>
              <a:t>årige</a:t>
            </a:r>
            <a:r>
              <a:rPr lang="da-DK" sz="4000" dirty="0" smtClean="0">
                <a:latin typeface="Gill Sans MT" pitchFamily="34" charset="0"/>
              </a:rPr>
              <a:t>? </a:t>
            </a:r>
            <a:br>
              <a:rPr lang="da-DK" sz="4000" dirty="0" smtClean="0">
                <a:latin typeface="Gill Sans MT" pitchFamily="34" charset="0"/>
              </a:rPr>
            </a:br>
            <a:r>
              <a:rPr lang="da-DK" sz="4000" dirty="0" smtClean="0">
                <a:latin typeface="Gill Sans MT" pitchFamily="34" charset="0"/>
              </a:rPr>
              <a:t/>
            </a:r>
            <a:br>
              <a:rPr lang="da-DK" sz="4000" dirty="0" smtClean="0">
                <a:latin typeface="Gill Sans MT" pitchFamily="34" charset="0"/>
              </a:rPr>
            </a:br>
            <a:r>
              <a:rPr lang="da-DK" sz="4000" dirty="0" smtClean="0">
                <a:latin typeface="Gill Sans MT" pitchFamily="34" charset="0"/>
              </a:rPr>
              <a:t>Hvad kan I som venner gøre?</a:t>
            </a:r>
          </a:p>
        </p:txBody>
      </p:sp>
      <p:pic>
        <p:nvPicPr>
          <p:cNvPr id="9219" name="Picture 4" descr="webbanner"/>
          <p:cNvPicPr>
            <a:picLocks noChangeAspect="1" noChangeArrowheads="1"/>
          </p:cNvPicPr>
          <p:nvPr/>
        </p:nvPicPr>
        <p:blipFill>
          <a:blip r:embed="rId3" cstate="print"/>
          <a:srcRect/>
          <a:stretch>
            <a:fillRect/>
          </a:stretch>
        </p:blipFill>
        <p:spPr bwMode="auto">
          <a:xfrm>
            <a:off x="0" y="0"/>
            <a:ext cx="9144000" cy="196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idx="4294967295"/>
          </p:nvPr>
        </p:nvSpPr>
        <p:spPr>
          <a:xfrm>
            <a:off x="827088" y="3068638"/>
            <a:ext cx="7772400" cy="2478087"/>
          </a:xfrm>
        </p:spPr>
        <p:txBody>
          <a:bodyPr/>
          <a:lstStyle/>
          <a:p>
            <a:pPr eaLnBrk="1" hangingPunct="1"/>
            <a:r>
              <a:rPr lang="da-DK" smtClean="0">
                <a:latin typeface="Gill Sans MT" pitchFamily="34" charset="0"/>
              </a:rPr>
              <a:t/>
            </a:r>
            <a:br>
              <a:rPr lang="da-DK" smtClean="0">
                <a:latin typeface="Gill Sans MT" pitchFamily="34" charset="0"/>
              </a:rPr>
            </a:br>
            <a:endParaRPr lang="da-DK" smtClean="0">
              <a:latin typeface="Gill Sans MT" pitchFamily="34" charset="0"/>
            </a:endParaRPr>
          </a:p>
        </p:txBody>
      </p:sp>
      <p:sp>
        <p:nvSpPr>
          <p:cNvPr id="45059" name="Rectangle 3"/>
          <p:cNvSpPr>
            <a:spLocks noGrp="1" noChangeArrowheads="1"/>
          </p:cNvSpPr>
          <p:nvPr>
            <p:ph type="subTitle" idx="4294967295"/>
          </p:nvPr>
        </p:nvSpPr>
        <p:spPr>
          <a:xfrm>
            <a:off x="250825" y="2133600"/>
            <a:ext cx="8208963" cy="3673475"/>
          </a:xfrm>
        </p:spPr>
        <p:txBody>
          <a:bodyPr/>
          <a:lstStyle/>
          <a:p>
            <a:pPr marL="812800" indent="-812800" eaLnBrk="1" hangingPunct="1">
              <a:buFontTx/>
              <a:buNone/>
            </a:pPr>
            <a:r>
              <a:rPr lang="da-DK" sz="3400" dirty="0" smtClean="0">
                <a:latin typeface="Gill Sans MT" pitchFamily="34" charset="0"/>
              </a:rPr>
              <a:t>Hvad tænker i, når I ser disse billeder?</a:t>
            </a:r>
          </a:p>
          <a:p>
            <a:pPr marL="1879600" lvl="3" indent="-508000" eaLnBrk="1" hangingPunct="1"/>
            <a:endParaRPr lang="da-DK" sz="4400" dirty="0" smtClean="0">
              <a:latin typeface="Gill Sans MT" pitchFamily="34" charset="0"/>
            </a:endParaRPr>
          </a:p>
        </p:txBody>
      </p:sp>
      <p:pic>
        <p:nvPicPr>
          <p:cNvPr id="45060" name="Picture 4" descr="webbanner"/>
          <p:cNvPicPr>
            <a:picLocks noChangeAspect="1" noChangeArrowheads="1"/>
          </p:cNvPicPr>
          <p:nvPr/>
        </p:nvPicPr>
        <p:blipFill>
          <a:blip r:embed="rId3" cstate="print"/>
          <a:srcRect/>
          <a:stretch>
            <a:fillRect/>
          </a:stretch>
        </p:blipFill>
        <p:spPr bwMode="auto">
          <a:xfrm>
            <a:off x="0" y="0"/>
            <a:ext cx="9144000" cy="1968500"/>
          </a:xfrm>
          <a:prstGeom prst="rect">
            <a:avLst/>
          </a:prstGeom>
          <a:noFill/>
          <a:ln w="9525">
            <a:noFill/>
            <a:miter lim="800000"/>
            <a:headEnd/>
            <a:tailEnd/>
          </a:ln>
        </p:spPr>
      </p:pic>
      <p:pic>
        <p:nvPicPr>
          <p:cNvPr id="45061" name="Picture 7" descr="hooliganR300506_228x370">
            <a:hlinkClick r:id="rId4"/>
          </p:cNvPr>
          <p:cNvPicPr>
            <a:picLocks noChangeAspect="1" noChangeArrowheads="1"/>
          </p:cNvPicPr>
          <p:nvPr/>
        </p:nvPicPr>
        <p:blipFill>
          <a:blip r:embed="rId5" cstate="print"/>
          <a:srcRect/>
          <a:stretch>
            <a:fillRect/>
          </a:stretch>
        </p:blipFill>
        <p:spPr bwMode="auto">
          <a:xfrm>
            <a:off x="3203575" y="3068638"/>
            <a:ext cx="1728788" cy="2809875"/>
          </a:xfrm>
          <a:prstGeom prst="rect">
            <a:avLst/>
          </a:prstGeom>
          <a:noFill/>
          <a:ln w="9525">
            <a:noFill/>
            <a:miter lim="800000"/>
            <a:headEnd/>
            <a:tailEnd/>
          </a:ln>
        </p:spPr>
      </p:pic>
      <p:pic>
        <p:nvPicPr>
          <p:cNvPr id="45062" name="Picture 10" descr="autonom_thumb"/>
          <p:cNvPicPr>
            <a:picLocks noChangeAspect="1" noChangeArrowheads="1"/>
          </p:cNvPicPr>
          <p:nvPr/>
        </p:nvPicPr>
        <p:blipFill>
          <a:blip r:embed="rId6" cstate="print"/>
          <a:srcRect/>
          <a:stretch>
            <a:fillRect/>
          </a:stretch>
        </p:blipFill>
        <p:spPr bwMode="auto">
          <a:xfrm>
            <a:off x="250825" y="3573463"/>
            <a:ext cx="2889250" cy="3024187"/>
          </a:xfrm>
          <a:prstGeom prst="rect">
            <a:avLst/>
          </a:prstGeom>
          <a:noFill/>
          <a:ln w="9525">
            <a:noFill/>
            <a:miter lim="800000"/>
            <a:headEnd/>
            <a:tailEnd/>
          </a:ln>
        </p:spPr>
      </p:pic>
      <p:pic>
        <p:nvPicPr>
          <p:cNvPr id="9" name="Billede 8" descr="masked-palestinian-members-of-islamic-jihad-0.jpg"/>
          <p:cNvPicPr>
            <a:picLocks noChangeAspect="1"/>
          </p:cNvPicPr>
          <p:nvPr/>
        </p:nvPicPr>
        <p:blipFill>
          <a:blip r:embed="rId7" cstate="print"/>
          <a:stretch>
            <a:fillRect/>
          </a:stretch>
        </p:blipFill>
        <p:spPr>
          <a:xfrm>
            <a:off x="5004048" y="3356992"/>
            <a:ext cx="3600400" cy="333603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p:txBody>
          <a:bodyPr/>
          <a:lstStyle/>
          <a:p>
            <a:pPr eaLnBrk="1" hangingPunct="1"/>
            <a:endParaRPr lang="da-DK" smtClean="0"/>
          </a:p>
        </p:txBody>
      </p:sp>
      <p:sp>
        <p:nvSpPr>
          <p:cNvPr id="2051" name="Pladsholder til tekst 2"/>
          <p:cNvSpPr>
            <a:spLocks noGrp="1"/>
          </p:cNvSpPr>
          <p:nvPr>
            <p:ph type="body" idx="1"/>
          </p:nvPr>
        </p:nvSpPr>
        <p:spPr>
          <a:xfrm>
            <a:off x="457200" y="1535113"/>
            <a:ext cx="6275040" cy="639762"/>
          </a:xfrm>
        </p:spPr>
        <p:txBody>
          <a:bodyPr>
            <a:normAutofit/>
          </a:bodyPr>
          <a:lstStyle/>
          <a:p>
            <a:pPr eaLnBrk="1" hangingPunct="1"/>
            <a:r>
              <a:rPr lang="da-DK" dirty="0" smtClean="0"/>
              <a:t>Hvad er det første I tænker, når i hører ordene:</a:t>
            </a:r>
          </a:p>
        </p:txBody>
      </p:sp>
      <p:sp>
        <p:nvSpPr>
          <p:cNvPr id="4" name="Pladsholder til indhold 3"/>
          <p:cNvSpPr>
            <a:spLocks noGrp="1"/>
          </p:cNvSpPr>
          <p:nvPr>
            <p:ph sz="half" idx="2"/>
          </p:nvPr>
        </p:nvSpPr>
        <p:spPr>
          <a:xfrm>
            <a:off x="468313" y="1989138"/>
            <a:ext cx="7776095" cy="4176712"/>
          </a:xfrm>
        </p:spPr>
        <p:txBody>
          <a:bodyPr rtlCol="0">
            <a:normAutofit/>
          </a:bodyPr>
          <a:lstStyle/>
          <a:p>
            <a:pPr eaLnBrk="1" fontAlgn="auto" hangingPunct="1">
              <a:spcAft>
                <a:spcPts val="0"/>
              </a:spcAft>
              <a:defRPr/>
            </a:pPr>
            <a:endParaRPr lang="da-DK" dirty="0" smtClean="0"/>
          </a:p>
          <a:p>
            <a:pPr eaLnBrk="1" fontAlgn="auto" hangingPunct="1">
              <a:spcAft>
                <a:spcPts val="0"/>
              </a:spcAft>
              <a:defRPr/>
            </a:pPr>
            <a:r>
              <a:rPr lang="da-DK" dirty="0" smtClean="0"/>
              <a:t>Terrorisme?</a:t>
            </a:r>
          </a:p>
          <a:p>
            <a:pPr eaLnBrk="1" fontAlgn="auto" hangingPunct="1">
              <a:spcAft>
                <a:spcPts val="0"/>
              </a:spcAft>
              <a:defRPr/>
            </a:pPr>
            <a:r>
              <a:rPr lang="da-DK" dirty="0" smtClean="0"/>
              <a:t>Ekstremisme?</a:t>
            </a:r>
          </a:p>
          <a:p>
            <a:pPr eaLnBrk="1" fontAlgn="auto" hangingPunct="1">
              <a:spcAft>
                <a:spcPts val="0"/>
              </a:spcAft>
              <a:defRPr/>
            </a:pPr>
            <a:r>
              <a:rPr lang="da-DK" dirty="0" smtClean="0"/>
              <a:t>Demokrati?</a:t>
            </a:r>
          </a:p>
          <a:p>
            <a:pPr>
              <a:defRPr/>
            </a:pPr>
            <a:r>
              <a:rPr lang="da-DK" dirty="0" smtClean="0"/>
              <a:t>Radikalisering?</a:t>
            </a:r>
          </a:p>
          <a:p>
            <a:pPr eaLnBrk="1" fontAlgn="auto" hangingPunct="1">
              <a:spcAft>
                <a:spcPts val="0"/>
              </a:spcAft>
              <a:buNone/>
              <a:defRPr/>
            </a:pPr>
            <a:endParaRPr lang="da-DK" dirty="0" smtClean="0"/>
          </a:p>
          <a:p>
            <a:pPr eaLnBrk="1" fontAlgn="auto" hangingPunct="1">
              <a:spcAft>
                <a:spcPts val="0"/>
              </a:spcAft>
              <a:buNone/>
              <a:defRPr/>
            </a:pPr>
            <a:endParaRPr lang="da-DK" dirty="0" smtClean="0"/>
          </a:p>
        </p:txBody>
      </p:sp>
      <p:pic>
        <p:nvPicPr>
          <p:cNvPr id="2055" name="Picture 3"/>
          <p:cNvPicPr>
            <a:picLocks noChangeAspect="1" noChangeArrowheads="1"/>
          </p:cNvPicPr>
          <p:nvPr/>
        </p:nvPicPr>
        <p:blipFill>
          <a:blip r:embed="rId2" cstate="print"/>
          <a:srcRect/>
          <a:stretch>
            <a:fillRect/>
          </a:stretch>
        </p:blipFill>
        <p:spPr bwMode="auto">
          <a:xfrm>
            <a:off x="0" y="0"/>
            <a:ext cx="9144000" cy="1484313"/>
          </a:xfrm>
          <a:prstGeom prst="rect">
            <a:avLst/>
          </a:prstGeom>
          <a:noFill/>
          <a:ln w="9525">
            <a:noFill/>
            <a:round/>
            <a:headEnd/>
            <a:tailEnd/>
          </a:ln>
        </p:spPr>
      </p:pic>
      <p:sp>
        <p:nvSpPr>
          <p:cNvPr id="2057" name="Tekstboks 8"/>
          <p:cNvSpPr txBox="1">
            <a:spLocks noChangeArrowheads="1"/>
          </p:cNvSpPr>
          <p:nvPr/>
        </p:nvSpPr>
        <p:spPr bwMode="auto">
          <a:xfrm>
            <a:off x="4932363" y="2565400"/>
            <a:ext cx="184150" cy="368300"/>
          </a:xfrm>
          <a:prstGeom prst="rect">
            <a:avLst/>
          </a:prstGeom>
          <a:noFill/>
          <a:ln w="9525">
            <a:noFill/>
            <a:miter lim="800000"/>
            <a:headEnd/>
            <a:tailEnd/>
          </a:ln>
        </p:spPr>
        <p:txBody>
          <a:bodyPr wrap="none">
            <a:spAutoFit/>
          </a:bodyPr>
          <a:lstStyle/>
          <a:p>
            <a:endParaRPr lang="da-DK"/>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11188" y="2060575"/>
            <a:ext cx="7632700" cy="936625"/>
          </a:xfrm>
        </p:spPr>
        <p:txBody>
          <a:bodyPr>
            <a:normAutofit fontScale="90000"/>
          </a:bodyPr>
          <a:lstStyle/>
          <a:p>
            <a:pPr eaLnBrk="1" hangingPunct="1"/>
            <a:r>
              <a:rPr lang="da-DK" sz="2900" dirty="0" smtClean="0">
                <a:latin typeface="Gill Sans MT" pitchFamily="34" charset="0"/>
              </a:rPr>
              <a:t>Radikalisering og ekstremisme </a:t>
            </a:r>
            <a:br>
              <a:rPr lang="da-DK" sz="2900" dirty="0" smtClean="0">
                <a:latin typeface="Gill Sans MT" pitchFamily="34" charset="0"/>
              </a:rPr>
            </a:br>
            <a:r>
              <a:rPr lang="da-DK" sz="2900" dirty="0" smtClean="0">
                <a:latin typeface="Gill Sans MT" pitchFamily="34" charset="0"/>
              </a:rPr>
              <a:t>– hvad er det?</a:t>
            </a:r>
          </a:p>
        </p:txBody>
      </p:sp>
      <p:sp>
        <p:nvSpPr>
          <p:cNvPr id="7171" name="Rectangle 3"/>
          <p:cNvSpPr>
            <a:spLocks noGrp="1" noChangeArrowheads="1"/>
          </p:cNvSpPr>
          <p:nvPr>
            <p:ph type="subTitle" idx="1"/>
          </p:nvPr>
        </p:nvSpPr>
        <p:spPr>
          <a:xfrm>
            <a:off x="684213" y="2852738"/>
            <a:ext cx="7991475" cy="3455987"/>
          </a:xfrm>
        </p:spPr>
        <p:txBody>
          <a:bodyPr>
            <a:normAutofit fontScale="62500" lnSpcReduction="20000"/>
          </a:bodyPr>
          <a:lstStyle/>
          <a:p>
            <a:pPr marL="609600" indent="-609600" algn="l" eaLnBrk="1" hangingPunct="1">
              <a:lnSpc>
                <a:spcPct val="80000"/>
              </a:lnSpc>
            </a:pPr>
            <a:endParaRPr lang="da-DK" sz="2400" dirty="0" smtClean="0">
              <a:latin typeface="Gill Sans MT" pitchFamily="34" charset="0"/>
            </a:endParaRPr>
          </a:p>
          <a:p>
            <a:pPr marL="609600" indent="-609600" algn="l" eaLnBrk="1" hangingPunct="1">
              <a:lnSpc>
                <a:spcPct val="80000"/>
              </a:lnSpc>
            </a:pPr>
            <a:endParaRPr lang="da-DK" sz="2400" dirty="0" smtClean="0">
              <a:latin typeface="Gill Sans MT" pitchFamily="34" charset="0"/>
            </a:endParaRPr>
          </a:p>
          <a:p>
            <a:pPr marL="609600" indent="-609600" algn="l" eaLnBrk="1" hangingPunct="1">
              <a:lnSpc>
                <a:spcPct val="170000"/>
              </a:lnSpc>
            </a:pPr>
            <a:r>
              <a:rPr lang="da-DK" sz="2400" dirty="0" smtClean="0">
                <a:solidFill>
                  <a:schemeClr val="tx1"/>
                </a:solidFill>
                <a:latin typeface="Gill Sans MT" pitchFamily="34" charset="0"/>
              </a:rPr>
              <a:t>Radikalisering:  Proces hvor en person i stigende grad accepterer anvendelsen af voldelige midler i et forsøg på at opnå et bestemt politisk eller ideologisk mål</a:t>
            </a:r>
          </a:p>
          <a:p>
            <a:pPr marL="609600" indent="-609600" algn="l" eaLnBrk="1" hangingPunct="1">
              <a:lnSpc>
                <a:spcPct val="170000"/>
              </a:lnSpc>
            </a:pPr>
            <a:endParaRPr lang="da-DK" sz="2400" dirty="0" smtClean="0">
              <a:solidFill>
                <a:schemeClr val="tx1"/>
              </a:solidFill>
              <a:latin typeface="Gill Sans MT" pitchFamily="34" charset="0"/>
            </a:endParaRPr>
          </a:p>
          <a:p>
            <a:pPr marL="609600" indent="-609600" algn="l">
              <a:lnSpc>
                <a:spcPct val="170000"/>
              </a:lnSpc>
            </a:pPr>
            <a:r>
              <a:rPr lang="da-DK" sz="2400" dirty="0" smtClean="0">
                <a:solidFill>
                  <a:schemeClr val="tx1"/>
                </a:solidFill>
                <a:latin typeface="Gill Sans MT" pitchFamily="34" charset="0"/>
              </a:rPr>
              <a:t>Ekstremisme: Indebærer intolerance over for andres synspunkter, fjendebilleder, opdeling i dem/os samt anvendelsen af vold.</a:t>
            </a:r>
          </a:p>
          <a:p>
            <a:pPr marL="609600" indent="-609600" algn="l" eaLnBrk="1" hangingPunct="1">
              <a:lnSpc>
                <a:spcPct val="170000"/>
              </a:lnSpc>
            </a:pPr>
            <a:r>
              <a:rPr lang="da-DK" sz="2400" dirty="0" smtClean="0">
                <a:solidFill>
                  <a:schemeClr val="tx1"/>
                </a:solidFill>
                <a:latin typeface="Gill Sans MT" pitchFamily="34" charset="0"/>
              </a:rPr>
              <a:t/>
            </a:r>
            <a:br>
              <a:rPr lang="da-DK" sz="2400" dirty="0" smtClean="0">
                <a:solidFill>
                  <a:schemeClr val="tx1"/>
                </a:solidFill>
                <a:latin typeface="Gill Sans MT" pitchFamily="34" charset="0"/>
              </a:rPr>
            </a:br>
            <a:r>
              <a:rPr lang="da-DK" sz="2400" dirty="0" smtClean="0">
                <a:solidFill>
                  <a:schemeClr val="tx1"/>
                </a:solidFill>
                <a:latin typeface="Gill Sans MT" pitchFamily="34" charset="0"/>
              </a:rPr>
              <a:t>Holdninger vs. handlinger</a:t>
            </a:r>
          </a:p>
          <a:p>
            <a:pPr marL="609600" indent="-609600" algn="l" eaLnBrk="1" hangingPunct="1">
              <a:lnSpc>
                <a:spcPct val="80000"/>
              </a:lnSpc>
            </a:pPr>
            <a:endParaRPr lang="da-DK" sz="2400" dirty="0" smtClean="0">
              <a:latin typeface="Gill Sans MT" pitchFamily="34" charset="0"/>
            </a:endParaRPr>
          </a:p>
          <a:p>
            <a:pPr marL="609600" indent="-609600" algn="l" eaLnBrk="1" hangingPunct="1">
              <a:lnSpc>
                <a:spcPct val="80000"/>
              </a:lnSpc>
            </a:pPr>
            <a:endParaRPr lang="da-DK" sz="2400" dirty="0" smtClean="0">
              <a:latin typeface="Gill Sans MT" pitchFamily="34" charset="0"/>
            </a:endParaRPr>
          </a:p>
          <a:p>
            <a:pPr marL="609600" indent="-609600" algn="l" eaLnBrk="1" hangingPunct="1">
              <a:lnSpc>
                <a:spcPct val="80000"/>
              </a:lnSpc>
            </a:pPr>
            <a:endParaRPr lang="da-DK" sz="2400" dirty="0" smtClean="0">
              <a:latin typeface="Gill Sans MT" pitchFamily="34" charset="0"/>
            </a:endParaRPr>
          </a:p>
          <a:p>
            <a:pPr marL="609600" indent="-609600" algn="l" eaLnBrk="1" hangingPunct="1">
              <a:lnSpc>
                <a:spcPct val="80000"/>
              </a:lnSpc>
            </a:pPr>
            <a:endParaRPr lang="da-DK" sz="2800" dirty="0" smtClean="0">
              <a:latin typeface="Gill Sans MT" pitchFamily="34" charset="0"/>
            </a:endParaRPr>
          </a:p>
          <a:p>
            <a:pPr marL="609600" indent="-609600" algn="l" eaLnBrk="1" hangingPunct="1">
              <a:lnSpc>
                <a:spcPct val="80000"/>
              </a:lnSpc>
            </a:pPr>
            <a:endParaRPr lang="da-DK" sz="2800" dirty="0" smtClean="0">
              <a:latin typeface="Gill Sans MT" pitchFamily="34" charset="0"/>
            </a:endParaRPr>
          </a:p>
          <a:p>
            <a:pPr marL="609600" indent="-609600" algn="l" eaLnBrk="1" hangingPunct="1">
              <a:lnSpc>
                <a:spcPct val="80000"/>
              </a:lnSpc>
            </a:pPr>
            <a:endParaRPr lang="da-DK" sz="900" dirty="0" smtClean="0">
              <a:latin typeface="Gill Sans MT" pitchFamily="34" charset="0"/>
            </a:endParaRPr>
          </a:p>
        </p:txBody>
      </p:sp>
      <p:pic>
        <p:nvPicPr>
          <p:cNvPr id="7172" name="Picture 4" descr="webbanner"/>
          <p:cNvPicPr>
            <a:picLocks noChangeAspect="1" noChangeArrowheads="1"/>
          </p:cNvPicPr>
          <p:nvPr/>
        </p:nvPicPr>
        <p:blipFill>
          <a:blip r:embed="rId3" cstate="print"/>
          <a:srcRect/>
          <a:stretch>
            <a:fillRect/>
          </a:stretch>
        </p:blipFill>
        <p:spPr bwMode="auto">
          <a:xfrm>
            <a:off x="0" y="0"/>
            <a:ext cx="9144000" cy="196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11188" y="2060575"/>
            <a:ext cx="7632700" cy="936625"/>
          </a:xfrm>
        </p:spPr>
        <p:txBody>
          <a:bodyPr>
            <a:normAutofit fontScale="90000"/>
          </a:bodyPr>
          <a:lstStyle/>
          <a:p>
            <a:pPr eaLnBrk="1" hangingPunct="1"/>
            <a:r>
              <a:rPr lang="da-DK" sz="2900" dirty="0" smtClean="0">
                <a:latin typeface="Gill Sans MT" pitchFamily="34" charset="0"/>
              </a:rPr>
              <a:t>Radikalisering og ekstremisme </a:t>
            </a:r>
            <a:br>
              <a:rPr lang="da-DK" sz="2900" dirty="0" smtClean="0">
                <a:latin typeface="Gill Sans MT" pitchFamily="34" charset="0"/>
              </a:rPr>
            </a:br>
            <a:r>
              <a:rPr lang="da-DK" sz="2900" dirty="0" smtClean="0">
                <a:latin typeface="Gill Sans MT" pitchFamily="34" charset="0"/>
              </a:rPr>
              <a:t>– hvad er det?</a:t>
            </a:r>
          </a:p>
        </p:txBody>
      </p:sp>
      <p:sp>
        <p:nvSpPr>
          <p:cNvPr id="7171" name="Rectangle 3"/>
          <p:cNvSpPr>
            <a:spLocks noGrp="1" noChangeArrowheads="1"/>
          </p:cNvSpPr>
          <p:nvPr>
            <p:ph type="subTitle" idx="1"/>
          </p:nvPr>
        </p:nvSpPr>
        <p:spPr>
          <a:xfrm>
            <a:off x="684213" y="2852738"/>
            <a:ext cx="7991475" cy="3455987"/>
          </a:xfrm>
        </p:spPr>
        <p:txBody>
          <a:bodyPr>
            <a:normAutofit fontScale="62500" lnSpcReduction="20000"/>
          </a:bodyPr>
          <a:lstStyle/>
          <a:p>
            <a:pPr marL="609600" indent="-609600" algn="l" eaLnBrk="1" hangingPunct="1">
              <a:lnSpc>
                <a:spcPct val="80000"/>
              </a:lnSpc>
            </a:pPr>
            <a:endParaRPr lang="da-DK" sz="2400" dirty="0" smtClean="0">
              <a:latin typeface="Gill Sans MT" pitchFamily="34" charset="0"/>
            </a:endParaRPr>
          </a:p>
          <a:p>
            <a:pPr marL="609600" indent="-609600" algn="l" eaLnBrk="1" hangingPunct="1">
              <a:lnSpc>
                <a:spcPct val="80000"/>
              </a:lnSpc>
            </a:pPr>
            <a:endParaRPr lang="da-DK" sz="2400" dirty="0" smtClean="0">
              <a:latin typeface="Gill Sans MT" pitchFamily="34" charset="0"/>
            </a:endParaRPr>
          </a:p>
          <a:p>
            <a:pPr marL="609600" indent="-609600" algn="l" eaLnBrk="1" hangingPunct="1">
              <a:lnSpc>
                <a:spcPct val="170000"/>
              </a:lnSpc>
            </a:pPr>
            <a:r>
              <a:rPr lang="da-DK" sz="2400" dirty="0" smtClean="0">
                <a:solidFill>
                  <a:schemeClr val="tx1"/>
                </a:solidFill>
                <a:latin typeface="Gill Sans MT" pitchFamily="34" charset="0"/>
              </a:rPr>
              <a:t>Radikalisering:  Proces hvor en person i stigende grad </a:t>
            </a:r>
            <a:r>
              <a:rPr lang="da-DK" sz="2400" dirty="0" smtClean="0">
                <a:solidFill>
                  <a:srgbClr val="FF0000"/>
                </a:solidFill>
                <a:latin typeface="Gill Sans MT" pitchFamily="34" charset="0"/>
              </a:rPr>
              <a:t>accepterer </a:t>
            </a:r>
            <a:r>
              <a:rPr lang="da-DK" sz="2400" dirty="0" smtClean="0">
                <a:solidFill>
                  <a:schemeClr val="tx1"/>
                </a:solidFill>
                <a:latin typeface="Gill Sans MT" pitchFamily="34" charset="0"/>
              </a:rPr>
              <a:t>anvendelsen af </a:t>
            </a:r>
            <a:r>
              <a:rPr lang="da-DK" sz="2400" dirty="0" smtClean="0">
                <a:solidFill>
                  <a:srgbClr val="FF0000"/>
                </a:solidFill>
                <a:latin typeface="Gill Sans MT" pitchFamily="34" charset="0"/>
              </a:rPr>
              <a:t>voldelige midler</a:t>
            </a:r>
            <a:r>
              <a:rPr lang="da-DK" sz="2400" dirty="0" smtClean="0">
                <a:solidFill>
                  <a:schemeClr val="tx1"/>
                </a:solidFill>
                <a:latin typeface="Gill Sans MT" pitchFamily="34" charset="0"/>
              </a:rPr>
              <a:t> i et forsøg på at opnå et bestemt </a:t>
            </a:r>
            <a:r>
              <a:rPr lang="da-DK" sz="2400" dirty="0" smtClean="0">
                <a:solidFill>
                  <a:srgbClr val="FF0000"/>
                </a:solidFill>
                <a:latin typeface="Gill Sans MT" pitchFamily="34" charset="0"/>
              </a:rPr>
              <a:t>politisk eller ideologisk mål</a:t>
            </a:r>
          </a:p>
          <a:p>
            <a:pPr marL="609600" indent="-609600" algn="l" eaLnBrk="1" hangingPunct="1">
              <a:lnSpc>
                <a:spcPct val="170000"/>
              </a:lnSpc>
            </a:pPr>
            <a:endParaRPr lang="da-DK" sz="2400" dirty="0" smtClean="0">
              <a:solidFill>
                <a:schemeClr val="tx1"/>
              </a:solidFill>
              <a:latin typeface="Gill Sans MT" pitchFamily="34" charset="0"/>
            </a:endParaRPr>
          </a:p>
          <a:p>
            <a:pPr marL="609600" indent="-609600" algn="l" eaLnBrk="1" hangingPunct="1">
              <a:lnSpc>
                <a:spcPct val="170000"/>
              </a:lnSpc>
            </a:pPr>
            <a:r>
              <a:rPr lang="da-DK" sz="2400" dirty="0" smtClean="0">
                <a:solidFill>
                  <a:schemeClr val="tx1"/>
                </a:solidFill>
                <a:latin typeface="Gill Sans MT" pitchFamily="34" charset="0"/>
              </a:rPr>
              <a:t>Ekstremisme: Indebærer intolerance over for andres synspunkter, fjendebilleder, opdeling i dem/os samt </a:t>
            </a:r>
            <a:r>
              <a:rPr lang="da-DK" sz="2400" dirty="0" smtClean="0">
                <a:solidFill>
                  <a:srgbClr val="FF0000"/>
                </a:solidFill>
                <a:latin typeface="Gill Sans MT" pitchFamily="34" charset="0"/>
              </a:rPr>
              <a:t>anvendelsen af vold.</a:t>
            </a:r>
          </a:p>
          <a:p>
            <a:pPr marL="609600" indent="-609600" algn="l" eaLnBrk="1" hangingPunct="1">
              <a:lnSpc>
                <a:spcPct val="170000"/>
              </a:lnSpc>
            </a:pPr>
            <a:r>
              <a:rPr lang="da-DK" sz="2400" dirty="0" smtClean="0">
                <a:solidFill>
                  <a:schemeClr val="tx1"/>
                </a:solidFill>
                <a:latin typeface="Gill Sans MT" pitchFamily="34" charset="0"/>
              </a:rPr>
              <a:t/>
            </a:r>
            <a:br>
              <a:rPr lang="da-DK" sz="2400" dirty="0" smtClean="0">
                <a:solidFill>
                  <a:schemeClr val="tx1"/>
                </a:solidFill>
                <a:latin typeface="Gill Sans MT" pitchFamily="34" charset="0"/>
              </a:rPr>
            </a:br>
            <a:r>
              <a:rPr lang="da-DK" sz="2400" dirty="0" smtClean="0">
                <a:solidFill>
                  <a:schemeClr val="tx1"/>
                </a:solidFill>
                <a:latin typeface="Gill Sans MT" pitchFamily="34" charset="0"/>
              </a:rPr>
              <a:t>Holdninger vs. handlinger</a:t>
            </a:r>
          </a:p>
          <a:p>
            <a:pPr marL="609600" indent="-609600" algn="l" eaLnBrk="1" hangingPunct="1">
              <a:lnSpc>
                <a:spcPct val="80000"/>
              </a:lnSpc>
            </a:pPr>
            <a:endParaRPr lang="da-DK" sz="2400" dirty="0" smtClean="0">
              <a:latin typeface="Gill Sans MT" pitchFamily="34" charset="0"/>
            </a:endParaRPr>
          </a:p>
          <a:p>
            <a:pPr marL="609600" indent="-609600" algn="l" eaLnBrk="1" hangingPunct="1">
              <a:lnSpc>
                <a:spcPct val="80000"/>
              </a:lnSpc>
            </a:pPr>
            <a:endParaRPr lang="da-DK" sz="2400" dirty="0" smtClean="0">
              <a:latin typeface="Gill Sans MT" pitchFamily="34" charset="0"/>
            </a:endParaRPr>
          </a:p>
          <a:p>
            <a:pPr marL="609600" indent="-609600" algn="l" eaLnBrk="1" hangingPunct="1">
              <a:lnSpc>
                <a:spcPct val="80000"/>
              </a:lnSpc>
            </a:pPr>
            <a:endParaRPr lang="da-DK" sz="2400" dirty="0" smtClean="0">
              <a:latin typeface="Gill Sans MT" pitchFamily="34" charset="0"/>
            </a:endParaRPr>
          </a:p>
          <a:p>
            <a:pPr marL="609600" indent="-609600" algn="l" eaLnBrk="1" hangingPunct="1">
              <a:lnSpc>
                <a:spcPct val="80000"/>
              </a:lnSpc>
            </a:pPr>
            <a:endParaRPr lang="da-DK" sz="2800" dirty="0" smtClean="0">
              <a:latin typeface="Gill Sans MT" pitchFamily="34" charset="0"/>
            </a:endParaRPr>
          </a:p>
          <a:p>
            <a:pPr marL="609600" indent="-609600" algn="l" eaLnBrk="1" hangingPunct="1">
              <a:lnSpc>
                <a:spcPct val="80000"/>
              </a:lnSpc>
            </a:pPr>
            <a:endParaRPr lang="da-DK" sz="2800" dirty="0" smtClean="0">
              <a:latin typeface="Gill Sans MT" pitchFamily="34" charset="0"/>
            </a:endParaRPr>
          </a:p>
          <a:p>
            <a:pPr marL="609600" indent="-609600" algn="l" eaLnBrk="1" hangingPunct="1">
              <a:lnSpc>
                <a:spcPct val="80000"/>
              </a:lnSpc>
            </a:pPr>
            <a:endParaRPr lang="da-DK" sz="900" dirty="0" smtClean="0">
              <a:latin typeface="Gill Sans MT" pitchFamily="34" charset="0"/>
            </a:endParaRPr>
          </a:p>
        </p:txBody>
      </p:sp>
      <p:pic>
        <p:nvPicPr>
          <p:cNvPr id="7172" name="Picture 4" descr="webbanner"/>
          <p:cNvPicPr>
            <a:picLocks noChangeAspect="1" noChangeArrowheads="1"/>
          </p:cNvPicPr>
          <p:nvPr/>
        </p:nvPicPr>
        <p:blipFill>
          <a:blip r:embed="rId3" cstate="print"/>
          <a:srcRect/>
          <a:stretch>
            <a:fillRect/>
          </a:stretch>
        </p:blipFill>
        <p:spPr bwMode="auto">
          <a:xfrm>
            <a:off x="0" y="0"/>
            <a:ext cx="9144000" cy="196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285875" y="2143125"/>
            <a:ext cx="6624638" cy="647700"/>
          </a:xfrm>
        </p:spPr>
        <p:txBody>
          <a:bodyPr/>
          <a:lstStyle/>
          <a:p>
            <a:pPr eaLnBrk="1" hangingPunct="1"/>
            <a:r>
              <a:rPr lang="da-DK" sz="2800" dirty="0" smtClean="0">
                <a:latin typeface="Gill Sans MT" pitchFamily="34" charset="0"/>
              </a:rPr>
              <a:t>Hvad er ulovligt?</a:t>
            </a:r>
          </a:p>
        </p:txBody>
      </p:sp>
      <p:sp>
        <p:nvSpPr>
          <p:cNvPr id="8195" name="Rectangle 3"/>
          <p:cNvSpPr>
            <a:spLocks noGrp="1" noChangeArrowheads="1"/>
          </p:cNvSpPr>
          <p:nvPr>
            <p:ph type="subTitle" idx="1"/>
          </p:nvPr>
        </p:nvSpPr>
        <p:spPr>
          <a:xfrm>
            <a:off x="357188" y="2857500"/>
            <a:ext cx="8215312" cy="3714750"/>
          </a:xfrm>
        </p:spPr>
        <p:txBody>
          <a:bodyPr>
            <a:normAutofit lnSpcReduction="10000"/>
          </a:bodyPr>
          <a:lstStyle/>
          <a:p>
            <a:pPr marL="1066800" lvl="1" indent="-609600" algn="l" eaLnBrk="1" hangingPunct="1">
              <a:lnSpc>
                <a:spcPct val="90000"/>
              </a:lnSpc>
              <a:buFontTx/>
              <a:buChar char="•"/>
            </a:pPr>
            <a:endParaRPr lang="da-DK" sz="2200" dirty="0" smtClean="0">
              <a:latin typeface="Gill Sans MT" pitchFamily="34" charset="0"/>
            </a:endParaRPr>
          </a:p>
          <a:p>
            <a:pPr marL="1066800" lvl="1" indent="-609600" algn="l" eaLnBrk="1" hangingPunct="1">
              <a:lnSpc>
                <a:spcPct val="90000"/>
              </a:lnSpc>
              <a:buFont typeface="+mj-lt"/>
              <a:buAutoNum type="arabicPeriod"/>
            </a:pPr>
            <a:r>
              <a:rPr lang="da-DK" sz="2200" dirty="0" smtClean="0">
                <a:solidFill>
                  <a:schemeClr val="tx1"/>
                </a:solidFill>
                <a:latin typeface="Gill Sans MT" pitchFamily="34" charset="0"/>
              </a:rPr>
              <a:t>At gå med Hitler eller Osama Bin Laden </a:t>
            </a:r>
            <a:r>
              <a:rPr lang="da-DK" sz="2200" dirty="0" err="1" smtClean="0">
                <a:solidFill>
                  <a:schemeClr val="tx1"/>
                </a:solidFill>
                <a:latin typeface="Gill Sans MT" pitchFamily="34" charset="0"/>
              </a:rPr>
              <a:t>t-shirt</a:t>
            </a:r>
            <a:endParaRPr lang="da-DK" sz="2200" dirty="0" smtClean="0">
              <a:solidFill>
                <a:schemeClr val="tx1"/>
              </a:solidFill>
              <a:latin typeface="Gill Sans MT" pitchFamily="34" charset="0"/>
            </a:endParaRPr>
          </a:p>
          <a:p>
            <a:pPr marL="1066800" lvl="1" indent="-609600" algn="l" eaLnBrk="1" hangingPunct="1">
              <a:lnSpc>
                <a:spcPct val="90000"/>
              </a:lnSpc>
              <a:buFont typeface="+mj-lt"/>
              <a:buAutoNum type="arabicPeriod"/>
            </a:pPr>
            <a:r>
              <a:rPr lang="da-DK" sz="2200" dirty="0" smtClean="0">
                <a:solidFill>
                  <a:schemeClr val="tx1"/>
                </a:solidFill>
                <a:latin typeface="Gill Sans MT" pitchFamily="34" charset="0"/>
              </a:rPr>
              <a:t>At skrive ”Jeg hader muslimer/danskere”</a:t>
            </a:r>
          </a:p>
          <a:p>
            <a:pPr marL="1066800" lvl="1" indent="-609600" algn="l" eaLnBrk="1" hangingPunct="1">
              <a:lnSpc>
                <a:spcPct val="90000"/>
              </a:lnSpc>
              <a:buFont typeface="+mj-lt"/>
              <a:buAutoNum type="arabicPeriod"/>
            </a:pPr>
            <a:r>
              <a:rPr lang="da-DK" sz="2200" dirty="0" smtClean="0">
                <a:solidFill>
                  <a:schemeClr val="tx1"/>
                </a:solidFill>
                <a:latin typeface="Gill Sans MT" pitchFamily="34" charset="0"/>
              </a:rPr>
              <a:t>At sætte plakater op ”bekæmp muslimer/jøder med alle midler”.</a:t>
            </a:r>
          </a:p>
          <a:p>
            <a:pPr marL="1066800" lvl="1" indent="-609600" algn="l" eaLnBrk="1" hangingPunct="1">
              <a:lnSpc>
                <a:spcPct val="90000"/>
              </a:lnSpc>
              <a:buFont typeface="+mj-lt"/>
              <a:buAutoNum type="arabicPeriod"/>
            </a:pPr>
            <a:r>
              <a:rPr lang="da-DK" sz="2200" dirty="0" smtClean="0">
                <a:solidFill>
                  <a:schemeClr val="tx1"/>
                </a:solidFill>
                <a:latin typeface="Gill Sans MT" pitchFamily="34" charset="0"/>
              </a:rPr>
              <a:t>At heile på stadion og råbe skældsord efter en mørk spiller.</a:t>
            </a:r>
          </a:p>
          <a:p>
            <a:pPr marL="1066800" lvl="1" indent="-609600" algn="l" eaLnBrk="1" hangingPunct="1">
              <a:lnSpc>
                <a:spcPct val="90000"/>
              </a:lnSpc>
              <a:buFont typeface="+mj-lt"/>
              <a:buAutoNum type="arabicPeriod"/>
            </a:pPr>
            <a:r>
              <a:rPr lang="da-DK" sz="2200" dirty="0" smtClean="0">
                <a:solidFill>
                  <a:schemeClr val="tx1"/>
                </a:solidFill>
                <a:latin typeface="Gill Sans MT" pitchFamily="34" charset="0"/>
              </a:rPr>
              <a:t>At træne kampsport før man skal være med i en demonstration</a:t>
            </a:r>
          </a:p>
          <a:p>
            <a:pPr marL="1066800" lvl="1" indent="-609600" algn="l" eaLnBrk="1" hangingPunct="1">
              <a:lnSpc>
                <a:spcPct val="90000"/>
              </a:lnSpc>
              <a:buFont typeface="+mj-lt"/>
              <a:buAutoNum type="arabicPeriod"/>
            </a:pPr>
            <a:r>
              <a:rPr lang="da-DK" sz="2200" dirty="0" smtClean="0">
                <a:solidFill>
                  <a:schemeClr val="tx1"/>
                </a:solidFill>
                <a:latin typeface="Gill Sans MT" pitchFamily="34" charset="0"/>
              </a:rPr>
              <a:t>At brænde Dannebrog flaget og trampe på det</a:t>
            </a:r>
            <a:br>
              <a:rPr lang="da-DK" sz="2200" dirty="0" smtClean="0">
                <a:solidFill>
                  <a:schemeClr val="tx1"/>
                </a:solidFill>
                <a:latin typeface="Gill Sans MT" pitchFamily="34" charset="0"/>
              </a:rPr>
            </a:br>
            <a:r>
              <a:rPr lang="da-DK" sz="2200" dirty="0" smtClean="0">
                <a:solidFill>
                  <a:schemeClr val="tx1"/>
                </a:solidFill>
                <a:latin typeface="Gill Sans MT" pitchFamily="34" charset="0"/>
              </a:rPr>
              <a:t/>
            </a:r>
            <a:br>
              <a:rPr lang="da-DK" sz="2200" dirty="0" smtClean="0">
                <a:solidFill>
                  <a:schemeClr val="tx1"/>
                </a:solidFill>
                <a:latin typeface="Gill Sans MT" pitchFamily="34" charset="0"/>
              </a:rPr>
            </a:br>
            <a:endParaRPr lang="da-DK" sz="2200" dirty="0" smtClean="0">
              <a:solidFill>
                <a:srgbClr val="FF0000"/>
              </a:solidFill>
              <a:latin typeface="Gill Sans MT" pitchFamily="34" charset="0"/>
            </a:endParaRPr>
          </a:p>
          <a:p>
            <a:pPr marL="1066800" lvl="1" indent="-609600" algn="l" eaLnBrk="1" hangingPunct="1">
              <a:lnSpc>
                <a:spcPct val="90000"/>
              </a:lnSpc>
              <a:buFontTx/>
              <a:buChar char="•"/>
            </a:pPr>
            <a:endParaRPr lang="da-DK" sz="2200" dirty="0" smtClean="0">
              <a:solidFill>
                <a:schemeClr val="tx1"/>
              </a:solidFill>
              <a:latin typeface="Gill Sans MT" pitchFamily="34" charset="0"/>
            </a:endParaRPr>
          </a:p>
          <a:p>
            <a:pPr marL="1066800" lvl="1" indent="-609600" algn="l" eaLnBrk="1" hangingPunct="1">
              <a:lnSpc>
                <a:spcPct val="90000"/>
              </a:lnSpc>
              <a:buFontTx/>
              <a:buChar char="•"/>
            </a:pPr>
            <a:endParaRPr lang="da-DK" sz="1200" dirty="0" smtClean="0">
              <a:latin typeface="Gill Sans MT" pitchFamily="34" charset="0"/>
            </a:endParaRPr>
          </a:p>
          <a:p>
            <a:pPr marL="609600" indent="-609600" algn="l" eaLnBrk="1" hangingPunct="1">
              <a:lnSpc>
                <a:spcPct val="90000"/>
              </a:lnSpc>
              <a:buFontTx/>
              <a:buChar char="•"/>
            </a:pPr>
            <a:endParaRPr lang="da-DK" sz="2400" dirty="0" smtClean="0">
              <a:latin typeface="Gill Sans MT" pitchFamily="34" charset="0"/>
            </a:endParaRPr>
          </a:p>
          <a:p>
            <a:pPr marL="609600" indent="-609600" algn="l" eaLnBrk="1" hangingPunct="1">
              <a:lnSpc>
                <a:spcPct val="90000"/>
              </a:lnSpc>
              <a:buFontTx/>
              <a:buChar char="•"/>
            </a:pPr>
            <a:endParaRPr lang="da-DK" sz="2400" dirty="0" smtClean="0">
              <a:latin typeface="Gill Sans MT" pitchFamily="34" charset="0"/>
            </a:endParaRPr>
          </a:p>
          <a:p>
            <a:pPr marL="609600" indent="-609600" algn="l" eaLnBrk="1" hangingPunct="1">
              <a:lnSpc>
                <a:spcPct val="90000"/>
              </a:lnSpc>
              <a:buFontTx/>
              <a:buChar char="•"/>
            </a:pPr>
            <a:endParaRPr lang="da-DK" sz="2400" dirty="0" smtClean="0">
              <a:latin typeface="Gill Sans MT" pitchFamily="34" charset="0"/>
            </a:endParaRPr>
          </a:p>
        </p:txBody>
      </p:sp>
      <p:pic>
        <p:nvPicPr>
          <p:cNvPr id="8196" name="Picture 4" descr="webbanner"/>
          <p:cNvPicPr>
            <a:picLocks noChangeAspect="1" noChangeArrowheads="1"/>
          </p:cNvPicPr>
          <p:nvPr/>
        </p:nvPicPr>
        <p:blipFill>
          <a:blip r:embed="rId3" cstate="print"/>
          <a:srcRect/>
          <a:stretch>
            <a:fillRect/>
          </a:stretch>
        </p:blipFill>
        <p:spPr bwMode="auto">
          <a:xfrm>
            <a:off x="0" y="0"/>
            <a:ext cx="9144000" cy="196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p:txBody>
          <a:bodyPr/>
          <a:lstStyle/>
          <a:p>
            <a:pPr eaLnBrk="1" hangingPunct="1"/>
            <a:endParaRPr lang="da-DK" smtClean="0"/>
          </a:p>
        </p:txBody>
      </p:sp>
      <p:sp>
        <p:nvSpPr>
          <p:cNvPr id="2051" name="Pladsholder til tekst 2"/>
          <p:cNvSpPr>
            <a:spLocks noGrp="1"/>
          </p:cNvSpPr>
          <p:nvPr>
            <p:ph type="body" idx="1"/>
          </p:nvPr>
        </p:nvSpPr>
        <p:spPr>
          <a:xfrm>
            <a:off x="457200" y="1535113"/>
            <a:ext cx="6275040" cy="639762"/>
          </a:xfrm>
        </p:spPr>
        <p:txBody>
          <a:bodyPr>
            <a:normAutofit/>
          </a:bodyPr>
          <a:lstStyle/>
          <a:p>
            <a:pPr eaLnBrk="1" hangingPunct="1"/>
            <a:r>
              <a:rPr lang="da-DK" dirty="0" smtClean="0"/>
              <a:t>2 former for radikalisering</a:t>
            </a:r>
          </a:p>
        </p:txBody>
      </p:sp>
      <p:sp>
        <p:nvSpPr>
          <p:cNvPr id="4" name="Pladsholder til indhold 3"/>
          <p:cNvSpPr>
            <a:spLocks noGrp="1"/>
          </p:cNvSpPr>
          <p:nvPr>
            <p:ph sz="half" idx="2"/>
          </p:nvPr>
        </p:nvSpPr>
        <p:spPr>
          <a:xfrm>
            <a:off x="468313" y="1989138"/>
            <a:ext cx="7776095" cy="4176712"/>
          </a:xfrm>
        </p:spPr>
        <p:txBody>
          <a:bodyPr rtlCol="0">
            <a:normAutofit/>
          </a:bodyPr>
          <a:lstStyle/>
          <a:p>
            <a:pPr eaLnBrk="1" fontAlgn="auto" hangingPunct="1">
              <a:spcAft>
                <a:spcPts val="0"/>
              </a:spcAft>
              <a:defRPr/>
            </a:pPr>
            <a:endParaRPr lang="da-DK" dirty="0" smtClean="0"/>
          </a:p>
          <a:p>
            <a:pPr eaLnBrk="1" fontAlgn="auto" hangingPunct="1">
              <a:spcAft>
                <a:spcPts val="0"/>
              </a:spcAft>
              <a:defRPr/>
            </a:pPr>
            <a:r>
              <a:rPr lang="da-DK" dirty="0" smtClean="0"/>
              <a:t>Religiøs radikalisering.</a:t>
            </a:r>
          </a:p>
          <a:p>
            <a:pPr eaLnBrk="1" fontAlgn="auto" hangingPunct="1">
              <a:spcAft>
                <a:spcPts val="0"/>
              </a:spcAft>
              <a:defRPr/>
            </a:pPr>
            <a:r>
              <a:rPr lang="da-DK" dirty="0" smtClean="0"/>
              <a:t>Politisk radikalisering.</a:t>
            </a:r>
          </a:p>
          <a:p>
            <a:pPr eaLnBrk="1" fontAlgn="auto" hangingPunct="1">
              <a:spcAft>
                <a:spcPts val="0"/>
              </a:spcAft>
              <a:defRPr/>
            </a:pPr>
            <a:endParaRPr lang="da-DK" dirty="0" smtClean="0"/>
          </a:p>
          <a:p>
            <a:pPr eaLnBrk="1" fontAlgn="auto" hangingPunct="1">
              <a:spcAft>
                <a:spcPts val="0"/>
              </a:spcAft>
              <a:defRPr/>
            </a:pPr>
            <a:endParaRPr lang="da-DK" dirty="0" smtClean="0"/>
          </a:p>
          <a:p>
            <a:pPr eaLnBrk="1" fontAlgn="auto" hangingPunct="1">
              <a:spcAft>
                <a:spcPts val="0"/>
              </a:spcAft>
              <a:defRPr/>
            </a:pPr>
            <a:endParaRPr lang="da-DK" dirty="0" smtClean="0"/>
          </a:p>
          <a:p>
            <a:pPr eaLnBrk="1" fontAlgn="auto" hangingPunct="1">
              <a:spcAft>
                <a:spcPts val="0"/>
              </a:spcAft>
              <a:buNone/>
              <a:defRPr/>
            </a:pPr>
            <a:endParaRPr lang="da-DK" dirty="0" smtClean="0"/>
          </a:p>
          <a:p>
            <a:pPr eaLnBrk="1" fontAlgn="auto" hangingPunct="1">
              <a:spcAft>
                <a:spcPts val="0"/>
              </a:spcAft>
              <a:defRPr/>
            </a:pPr>
            <a:endParaRPr lang="da-DK" dirty="0" smtClean="0"/>
          </a:p>
          <a:p>
            <a:pPr eaLnBrk="1" fontAlgn="auto" hangingPunct="1">
              <a:spcAft>
                <a:spcPts val="0"/>
              </a:spcAft>
              <a:defRPr/>
            </a:pPr>
            <a:endParaRPr lang="da-DK" dirty="0" smtClean="0"/>
          </a:p>
          <a:p>
            <a:pPr eaLnBrk="1" fontAlgn="auto" hangingPunct="1">
              <a:spcAft>
                <a:spcPts val="0"/>
              </a:spcAft>
              <a:buNone/>
              <a:defRPr/>
            </a:pPr>
            <a:endParaRPr lang="da-DK" dirty="0" smtClean="0"/>
          </a:p>
          <a:p>
            <a:pPr eaLnBrk="1" fontAlgn="auto" hangingPunct="1">
              <a:spcAft>
                <a:spcPts val="0"/>
              </a:spcAft>
              <a:buNone/>
              <a:defRPr/>
            </a:pPr>
            <a:endParaRPr lang="da-DK" dirty="0" smtClean="0"/>
          </a:p>
        </p:txBody>
      </p:sp>
      <p:pic>
        <p:nvPicPr>
          <p:cNvPr id="2055" name="Picture 3"/>
          <p:cNvPicPr>
            <a:picLocks noChangeAspect="1" noChangeArrowheads="1"/>
          </p:cNvPicPr>
          <p:nvPr/>
        </p:nvPicPr>
        <p:blipFill>
          <a:blip r:embed="rId2" cstate="print"/>
          <a:srcRect/>
          <a:stretch>
            <a:fillRect/>
          </a:stretch>
        </p:blipFill>
        <p:spPr bwMode="auto">
          <a:xfrm>
            <a:off x="0" y="0"/>
            <a:ext cx="9144000" cy="1484313"/>
          </a:xfrm>
          <a:prstGeom prst="rect">
            <a:avLst/>
          </a:prstGeom>
          <a:noFill/>
          <a:ln w="9525">
            <a:noFill/>
            <a:round/>
            <a:headEnd/>
            <a:tailEnd/>
          </a:ln>
        </p:spPr>
      </p:pic>
      <p:sp>
        <p:nvSpPr>
          <p:cNvPr id="2057" name="Tekstboks 8"/>
          <p:cNvSpPr txBox="1">
            <a:spLocks noChangeArrowheads="1"/>
          </p:cNvSpPr>
          <p:nvPr/>
        </p:nvSpPr>
        <p:spPr bwMode="auto">
          <a:xfrm>
            <a:off x="4932363" y="2565400"/>
            <a:ext cx="184150" cy="368300"/>
          </a:xfrm>
          <a:prstGeom prst="rect">
            <a:avLst/>
          </a:prstGeom>
          <a:noFill/>
          <a:ln w="9525">
            <a:noFill/>
            <a:miter lim="800000"/>
            <a:headEnd/>
            <a:tailEnd/>
          </a:ln>
        </p:spPr>
        <p:txBody>
          <a:bodyPr wrap="none">
            <a:spAutoFit/>
          </a:bodyPr>
          <a:lstStyle/>
          <a:p>
            <a:endParaRPr lang="da-DK"/>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p:txBody>
          <a:bodyPr/>
          <a:lstStyle/>
          <a:p>
            <a:pPr eaLnBrk="1" hangingPunct="1"/>
            <a:endParaRPr lang="da-DK" smtClean="0"/>
          </a:p>
        </p:txBody>
      </p:sp>
      <p:sp>
        <p:nvSpPr>
          <p:cNvPr id="2051" name="Pladsholder til tekst 2"/>
          <p:cNvSpPr>
            <a:spLocks noGrp="1"/>
          </p:cNvSpPr>
          <p:nvPr>
            <p:ph type="body" idx="1"/>
          </p:nvPr>
        </p:nvSpPr>
        <p:spPr>
          <a:xfrm>
            <a:off x="457200" y="1535113"/>
            <a:ext cx="6275040" cy="639762"/>
          </a:xfrm>
        </p:spPr>
        <p:txBody>
          <a:bodyPr>
            <a:normAutofit/>
          </a:bodyPr>
          <a:lstStyle/>
          <a:p>
            <a:pPr eaLnBrk="1" hangingPunct="1"/>
            <a:r>
              <a:rPr lang="da-DK" dirty="0" smtClean="0"/>
              <a:t>Ekstremister?</a:t>
            </a:r>
          </a:p>
        </p:txBody>
      </p:sp>
      <p:sp>
        <p:nvSpPr>
          <p:cNvPr id="4" name="Pladsholder til indhold 3"/>
          <p:cNvSpPr>
            <a:spLocks noGrp="1"/>
          </p:cNvSpPr>
          <p:nvPr>
            <p:ph sz="half" idx="2"/>
          </p:nvPr>
        </p:nvSpPr>
        <p:spPr>
          <a:xfrm>
            <a:off x="467544" y="2420888"/>
            <a:ext cx="7776095" cy="4176712"/>
          </a:xfrm>
        </p:spPr>
        <p:txBody>
          <a:bodyPr rtlCol="0">
            <a:normAutofit/>
          </a:bodyPr>
          <a:lstStyle/>
          <a:p>
            <a:pPr>
              <a:defRPr/>
            </a:pPr>
            <a:r>
              <a:rPr lang="da-DK" dirty="0" smtClean="0"/>
              <a:t>Var </a:t>
            </a:r>
            <a:r>
              <a:rPr lang="da-DK" dirty="0" err="1" smtClean="0"/>
              <a:t>Breivik</a:t>
            </a:r>
            <a:r>
              <a:rPr lang="da-DK" dirty="0" smtClean="0"/>
              <a:t> ekstremist? </a:t>
            </a:r>
          </a:p>
          <a:p>
            <a:pPr lvl="1">
              <a:defRPr/>
            </a:pPr>
            <a:r>
              <a:rPr lang="da-DK" dirty="0" smtClean="0"/>
              <a:t>Hvis ja, hvorfor – hvis nej, hvorfor ikke?</a:t>
            </a:r>
          </a:p>
          <a:p>
            <a:pPr>
              <a:defRPr/>
            </a:pPr>
            <a:endParaRPr lang="da-DK" dirty="0" smtClean="0"/>
          </a:p>
          <a:p>
            <a:pPr>
              <a:defRPr/>
            </a:pPr>
            <a:endParaRPr lang="da-DK" dirty="0" smtClean="0"/>
          </a:p>
          <a:p>
            <a:pPr>
              <a:defRPr/>
            </a:pPr>
            <a:endParaRPr lang="da-DK" dirty="0" smtClean="0"/>
          </a:p>
          <a:p>
            <a:pPr eaLnBrk="1" fontAlgn="auto" hangingPunct="1">
              <a:spcAft>
                <a:spcPts val="0"/>
              </a:spcAft>
              <a:buNone/>
              <a:defRPr/>
            </a:pPr>
            <a:endParaRPr lang="da-DK" dirty="0" smtClean="0"/>
          </a:p>
          <a:p>
            <a:pPr eaLnBrk="1" fontAlgn="auto" hangingPunct="1">
              <a:spcAft>
                <a:spcPts val="0"/>
              </a:spcAft>
              <a:defRPr/>
            </a:pPr>
            <a:endParaRPr lang="da-DK" dirty="0" smtClean="0"/>
          </a:p>
          <a:p>
            <a:pPr eaLnBrk="1" fontAlgn="auto" hangingPunct="1">
              <a:spcAft>
                <a:spcPts val="0"/>
              </a:spcAft>
              <a:defRPr/>
            </a:pPr>
            <a:endParaRPr lang="da-DK" dirty="0" smtClean="0"/>
          </a:p>
          <a:p>
            <a:pPr eaLnBrk="1" fontAlgn="auto" hangingPunct="1">
              <a:spcAft>
                <a:spcPts val="0"/>
              </a:spcAft>
              <a:buNone/>
              <a:defRPr/>
            </a:pPr>
            <a:endParaRPr lang="da-DK" dirty="0" smtClean="0"/>
          </a:p>
          <a:p>
            <a:pPr eaLnBrk="1" fontAlgn="auto" hangingPunct="1">
              <a:spcAft>
                <a:spcPts val="0"/>
              </a:spcAft>
              <a:defRPr/>
            </a:pPr>
            <a:endParaRPr lang="da-DK" dirty="0" smtClean="0"/>
          </a:p>
          <a:p>
            <a:pPr eaLnBrk="1" fontAlgn="auto" hangingPunct="1">
              <a:spcAft>
                <a:spcPts val="0"/>
              </a:spcAft>
              <a:defRPr/>
            </a:pPr>
            <a:endParaRPr lang="da-DK" dirty="0" smtClean="0"/>
          </a:p>
          <a:p>
            <a:pPr eaLnBrk="1" fontAlgn="auto" hangingPunct="1">
              <a:spcAft>
                <a:spcPts val="0"/>
              </a:spcAft>
              <a:buNone/>
              <a:defRPr/>
            </a:pPr>
            <a:endParaRPr lang="da-DK" dirty="0" smtClean="0"/>
          </a:p>
          <a:p>
            <a:pPr eaLnBrk="1" fontAlgn="auto" hangingPunct="1">
              <a:spcAft>
                <a:spcPts val="0"/>
              </a:spcAft>
              <a:buNone/>
              <a:defRPr/>
            </a:pPr>
            <a:endParaRPr lang="da-DK" dirty="0" smtClean="0"/>
          </a:p>
        </p:txBody>
      </p:sp>
      <p:pic>
        <p:nvPicPr>
          <p:cNvPr id="2055" name="Picture 3"/>
          <p:cNvPicPr>
            <a:picLocks noChangeAspect="1" noChangeArrowheads="1"/>
          </p:cNvPicPr>
          <p:nvPr/>
        </p:nvPicPr>
        <p:blipFill>
          <a:blip r:embed="rId2" cstate="print"/>
          <a:srcRect/>
          <a:stretch>
            <a:fillRect/>
          </a:stretch>
        </p:blipFill>
        <p:spPr bwMode="auto">
          <a:xfrm>
            <a:off x="0" y="0"/>
            <a:ext cx="9144000" cy="1484313"/>
          </a:xfrm>
          <a:prstGeom prst="rect">
            <a:avLst/>
          </a:prstGeom>
          <a:noFill/>
          <a:ln w="9525">
            <a:noFill/>
            <a:round/>
            <a:headEnd/>
            <a:tailEnd/>
          </a:ln>
        </p:spPr>
      </p:pic>
      <p:sp>
        <p:nvSpPr>
          <p:cNvPr id="2057" name="Tekstboks 8"/>
          <p:cNvSpPr txBox="1">
            <a:spLocks noChangeArrowheads="1"/>
          </p:cNvSpPr>
          <p:nvPr/>
        </p:nvSpPr>
        <p:spPr bwMode="auto">
          <a:xfrm>
            <a:off x="4932363" y="2565400"/>
            <a:ext cx="184150" cy="368300"/>
          </a:xfrm>
          <a:prstGeom prst="rect">
            <a:avLst/>
          </a:prstGeom>
          <a:noFill/>
          <a:ln w="9525">
            <a:noFill/>
            <a:miter lim="800000"/>
            <a:headEnd/>
            <a:tailEnd/>
          </a:ln>
        </p:spPr>
        <p:txBody>
          <a:bodyPr wrap="none">
            <a:spAutoFit/>
          </a:bodyPr>
          <a:lstStyle/>
          <a:p>
            <a:endParaRPr lang="da-DK"/>
          </a:p>
        </p:txBody>
      </p:sp>
      <p:pic>
        <p:nvPicPr>
          <p:cNvPr id="7" name="Billede 6" descr="url.jpg"/>
          <p:cNvPicPr>
            <a:picLocks noChangeAspect="1"/>
          </p:cNvPicPr>
          <p:nvPr/>
        </p:nvPicPr>
        <p:blipFill>
          <a:blip r:embed="rId3" cstate="print"/>
          <a:stretch>
            <a:fillRect/>
          </a:stretch>
        </p:blipFill>
        <p:spPr>
          <a:xfrm>
            <a:off x="5580112" y="1628800"/>
            <a:ext cx="3024336" cy="226825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1244</Words>
  <Application>Microsoft Office PowerPoint</Application>
  <PresentationFormat>Skjermfremvisning (4:3)</PresentationFormat>
  <Paragraphs>230</Paragraphs>
  <Slides>25</Slides>
  <Notes>17</Notes>
  <HiddenSlides>0</HiddenSlides>
  <MMClips>0</MMClips>
  <ScaleCrop>false</ScaleCrop>
  <HeadingPairs>
    <vt:vector size="4" baseType="variant">
      <vt:variant>
        <vt:lpstr>Tema</vt:lpstr>
      </vt:variant>
      <vt:variant>
        <vt:i4>1</vt:i4>
      </vt:variant>
      <vt:variant>
        <vt:lpstr>Lysbildetitler</vt:lpstr>
      </vt:variant>
      <vt:variant>
        <vt:i4>25</vt:i4>
      </vt:variant>
    </vt:vector>
  </HeadingPairs>
  <TitlesOfParts>
    <vt:vector size="26" baseType="lpstr">
      <vt:lpstr>Kontortema</vt:lpstr>
      <vt:lpstr>Lysbilde 1</vt:lpstr>
      <vt:lpstr>VINK: Hvem er vi?</vt:lpstr>
      <vt:lpstr> </vt:lpstr>
      <vt:lpstr>Lysbilde 4</vt:lpstr>
      <vt:lpstr>Radikalisering og ekstremisme  – hvad er det?</vt:lpstr>
      <vt:lpstr>Radikalisering og ekstremisme  – hvad er det?</vt:lpstr>
      <vt:lpstr>Hvad er ulovligt?</vt:lpstr>
      <vt:lpstr>Lysbilde 8</vt:lpstr>
      <vt:lpstr>Lysbilde 9</vt:lpstr>
      <vt:lpstr>Lysbilde 10</vt:lpstr>
      <vt:lpstr>Hvad med hate-crimes og hadetale?</vt:lpstr>
      <vt:lpstr>Lysbilde 12</vt:lpstr>
      <vt:lpstr>Lysbilde 13</vt:lpstr>
      <vt:lpstr>Lysbilde 14</vt:lpstr>
      <vt:lpstr>Lysbilde 15</vt:lpstr>
      <vt:lpstr>Lysbilde 16</vt:lpstr>
      <vt:lpstr>Hvorfor tror I, nogle unge bliver radikaliseret?</vt:lpstr>
      <vt:lpstr>What’s in it – for den unge</vt:lpstr>
      <vt:lpstr>Hvad tilbyder ekstreme miljøer?</vt:lpstr>
      <vt:lpstr>Hvad gør en sårbar?</vt:lpstr>
      <vt:lpstr>Case 1: Kenneth Sørensen</vt:lpstr>
      <vt:lpstr>Case 2: Shiraz Tariq</vt:lpstr>
      <vt:lpstr>Case 3: F.K.</vt:lpstr>
      <vt:lpstr>Case 4: XX</vt:lpstr>
      <vt:lpstr>Hvordan kunne man have stoppet de to 17 årige?   Hvad kan I som venner gøre?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Satnam Singh</dc:creator>
  <cp:lastModifiedBy>Geir</cp:lastModifiedBy>
  <cp:revision>23</cp:revision>
  <dcterms:created xsi:type="dcterms:W3CDTF">2015-01-30T09:34:28Z</dcterms:created>
  <dcterms:modified xsi:type="dcterms:W3CDTF">2016-01-23T13:38:41Z</dcterms:modified>
</cp:coreProperties>
</file>