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5" r:id="rId3"/>
    <p:sldId id="320" r:id="rId4"/>
    <p:sldId id="316" r:id="rId5"/>
    <p:sldId id="317" r:id="rId6"/>
    <p:sldId id="318" r:id="rId7"/>
    <p:sldId id="309" r:id="rId8"/>
    <p:sldId id="312" r:id="rId9"/>
    <p:sldId id="321" r:id="rId10"/>
    <p:sldId id="319" r:id="rId11"/>
    <p:sldId id="311" r:id="rId12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87" autoAdjust="0"/>
  </p:normalViewPr>
  <p:slideViewPr>
    <p:cSldViewPr>
      <p:cViewPr varScale="1">
        <p:scale>
          <a:sx n="80" d="100"/>
          <a:sy n="80" d="100"/>
        </p:scale>
        <p:origin x="-187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8402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7D55BC-B42A-481C-A757-6E2C50B0475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1534555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202"/>
            <a:ext cx="5438140" cy="4468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" y="9428402"/>
            <a:ext cx="2946189" cy="49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488" y="9428402"/>
            <a:ext cx="2944600" cy="49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9" tIns="46805" rIns="90009" bIns="46805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495E17-BA67-4946-8B97-4F48EED1B3E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239853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BE796F-02E5-4B56-881A-33B37D24F8FC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7" y="4714202"/>
            <a:ext cx="5439729" cy="4469843"/>
          </a:xfrm>
          <a:noFill/>
          <a:ln/>
        </p:spPr>
        <p:txBody>
          <a:bodyPr wrap="none" lIns="91449" tIns="45725" rIns="91449" bIns="45725" anchor="ctr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F05A3BC-E362-4C03-81A1-901DFDE4AD91}" type="slidenum">
              <a:rPr lang="da-DK" smtClean="0">
                <a:latin typeface="Arial" pitchFamily="34" charset="0"/>
              </a:rPr>
              <a:pPr/>
              <a:t>2</a:t>
            </a:fld>
            <a:endParaRPr lang="da-DK" smtClean="0">
              <a:latin typeface="Arial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FCF368-982D-418C-AE50-5EB59B1E1F2A}" type="slidenum">
              <a:rPr lang="da-DK" sz="12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6554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VINK er et forsøg på at støtte dig i svar på sådanne spørgsmål…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VINK er – som det fremgår af dias – en … 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A1AFD0-28FA-4F94-9540-BDF382380769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23EEF30F-4F95-4D5B-9B8C-98192BF87B1F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4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66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560613-3C2F-4727-8F35-2F42317C3C29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F20AC02D-3A66-4BD3-8A0A-CEC5E7C649B7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5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765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96060E-A3B7-45EB-BF52-61351348385E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0B8487CF-0923-4CA9-A2E7-722A31742D1D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6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mtClean="0"/>
              <a:t>*Mads Bentzen, integrationsnet, Dansk Flygtningehjælp</a:t>
            </a:r>
            <a:endParaRPr lang="da-DK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48B856-33A1-4C24-A867-349E7B5B716C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9D100619-3F27-4D00-9F3C-C3892AB75EEB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7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7" y="4714202"/>
            <a:ext cx="5439729" cy="446984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48B856-33A1-4C24-A867-349E7B5B716C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9D100619-3F27-4D00-9F3C-C3892AB75EEB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8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7" y="4714202"/>
            <a:ext cx="5439729" cy="446984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48B856-33A1-4C24-A867-349E7B5B716C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9" tIns="46805" rIns="90009" bIns="46805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31188" algn="l"/>
                <a:tab pos="9145588" algn="l"/>
                <a:tab pos="10059988" algn="l"/>
              </a:tabLst>
            </a:pPr>
            <a:fld id="{9D100619-3F27-4D00-9F3C-C3892AB75EEB}" type="slidenum">
              <a:rPr lang="da-DK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31188" algn="l"/>
                  <a:tab pos="9145588" algn="l"/>
                  <a:tab pos="10059988" algn="l"/>
                </a:tabLst>
              </a:pPr>
              <a:t>9</a:t>
            </a:fld>
            <a:endParaRPr lang="da-DK" sz="120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79767" y="4714202"/>
            <a:ext cx="5439729" cy="4469843"/>
          </a:xfrm>
          <a:noFill/>
          <a:ln/>
        </p:spPr>
        <p:txBody>
          <a:bodyPr lIns="91449" tIns="45725" rIns="91449" bIns="45725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87575-043C-4A14-AE50-19FD946B00C4}" type="slidenum">
              <a:rPr lang="da-DK" smtClean="0">
                <a:latin typeface="Arial" pitchFamily="34" charset="0"/>
              </a:rPr>
              <a:pPr/>
              <a:t>11</a:t>
            </a:fld>
            <a:endParaRPr lang="da-DK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47793-993D-424F-8D66-9BA348C475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1FE0F-729D-42FE-890E-6D72E1B8DB6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DECB8-B86D-4923-8651-8BA267B9B3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A071-17A9-44B9-BC6F-172B030CE14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EE09F-D42D-4031-9433-3CC1738E989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880B6-76DC-4392-9F63-49065980E51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FAA1-86ED-4886-B5AD-096270A608A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2099C-12A2-4AA0-8933-E7B59348762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2C982-27B1-4730-B40C-62F355F4862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67CB-7466-4236-AAF6-B92C25153EB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D672-68FC-4D9D-84F4-89FE6BD805E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titeltekstens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for at redigere dispositionstekstens format</a:t>
            </a:r>
          </a:p>
          <a:p>
            <a:pPr lvl="1"/>
            <a:r>
              <a:rPr lang="en-GB" smtClean="0"/>
              <a:t>Andet dispositionsniveau</a:t>
            </a:r>
          </a:p>
          <a:p>
            <a:pPr lvl="2"/>
            <a:r>
              <a:rPr lang="en-GB" smtClean="0"/>
              <a:t>Tredje dispositionsniveau</a:t>
            </a:r>
          </a:p>
          <a:p>
            <a:pPr lvl="3"/>
            <a:r>
              <a:rPr lang="en-GB" smtClean="0"/>
              <a:t>Fjerde dispositionsniveau</a:t>
            </a:r>
          </a:p>
          <a:p>
            <a:pPr lvl="4"/>
            <a:r>
              <a:rPr lang="en-GB" smtClean="0"/>
              <a:t>Femte dispositionsniveau</a:t>
            </a:r>
          </a:p>
          <a:p>
            <a:pPr lvl="4"/>
            <a:r>
              <a:rPr lang="en-GB" smtClean="0"/>
              <a:t>Sjette dispositionsniveau</a:t>
            </a:r>
          </a:p>
          <a:p>
            <a:pPr lvl="4"/>
            <a:r>
              <a:rPr lang="en-GB" smtClean="0"/>
              <a:t>Syvende dispositionsniveau</a:t>
            </a:r>
          </a:p>
          <a:p>
            <a:pPr lvl="4"/>
            <a:r>
              <a:rPr lang="en-GB" smtClean="0"/>
              <a:t>Ottende dispositionsniveau</a:t>
            </a:r>
          </a:p>
          <a:p>
            <a:pPr lvl="4"/>
            <a:r>
              <a:rPr lang="en-GB" smtClean="0"/>
              <a:t>Niende dispositionsniveau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A023C48-D610-40E3-AB0A-6102397FC4F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q0m@bif.kk.d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kk.dk/v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VINKs tilbud til borgere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8313" y="1989138"/>
            <a:ext cx="4040187" cy="41767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a-DK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Mentorforløb til de unge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Coachforløb til forældre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Forældrenetværk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Støtte til den unge ift. uddannelse, beskæftigelse,  bolig og psykologhjælp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Borgermøder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Telefonisk hotline 24/7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 smtClean="0"/>
          </a:p>
        </p:txBody>
      </p:sp>
      <p:sp>
        <p:nvSpPr>
          <p:cNvPr id="2053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041775" cy="639762"/>
          </a:xfrm>
        </p:spPr>
        <p:txBody>
          <a:bodyPr/>
          <a:lstStyle/>
          <a:p>
            <a:pPr eaLnBrk="1" hangingPunct="1"/>
            <a:r>
              <a:rPr lang="da-DK" dirty="0" err="1" smtClean="0"/>
              <a:t>VINKs</a:t>
            </a:r>
            <a:r>
              <a:rPr lang="da-DK" dirty="0" smtClean="0"/>
              <a:t> tilbud til professionelle </a:t>
            </a:r>
          </a:p>
        </p:txBody>
      </p:sp>
      <p:sp>
        <p:nvSpPr>
          <p:cNvPr id="2054" name="Pladsholder til indhold 5"/>
          <p:cNvSpPr>
            <a:spLocks noGrp="1"/>
          </p:cNvSpPr>
          <p:nvPr>
            <p:ph sz="quarter" idx="4"/>
          </p:nvPr>
        </p:nvSpPr>
        <p:spPr>
          <a:xfrm>
            <a:off x="4572000" y="1989138"/>
            <a:ext cx="4392488" cy="4176712"/>
          </a:xfrm>
        </p:spPr>
        <p:txBody>
          <a:bodyPr/>
          <a:lstStyle/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Ressourcepersoner </a:t>
            </a:r>
          </a:p>
          <a:p>
            <a:pPr eaLnBrk="1" hangingPunct="1"/>
            <a:r>
              <a:rPr lang="da-DK" dirty="0" smtClean="0"/>
              <a:t>Skræddersyede </a:t>
            </a:r>
            <a:r>
              <a:rPr lang="da-DK" dirty="0" err="1" smtClean="0"/>
              <a:t>vidensoplæg</a:t>
            </a:r>
            <a:r>
              <a:rPr lang="da-DK" dirty="0" smtClean="0"/>
              <a:t>  </a:t>
            </a:r>
          </a:p>
          <a:p>
            <a:pPr eaLnBrk="1" hangingPunct="1"/>
            <a:r>
              <a:rPr lang="da-DK" dirty="0" smtClean="0"/>
              <a:t>Seminarer </a:t>
            </a:r>
          </a:p>
          <a:p>
            <a:pPr eaLnBrk="1" hangingPunct="1"/>
            <a:r>
              <a:rPr lang="da-DK" dirty="0" smtClean="0"/>
              <a:t>Tværfaglige dialogmøder</a:t>
            </a:r>
          </a:p>
          <a:p>
            <a:pPr eaLnBrk="1" hangingPunct="1"/>
            <a:r>
              <a:rPr lang="da-DK" dirty="0" smtClean="0"/>
              <a:t>Webbaseret værktøjskasse</a:t>
            </a:r>
          </a:p>
          <a:p>
            <a:pPr eaLnBrk="1" hangingPunct="1">
              <a:lnSpc>
                <a:spcPct val="150000"/>
              </a:lnSpc>
            </a:pPr>
            <a:r>
              <a:rPr lang="da-DK" dirty="0" smtClean="0"/>
              <a:t>Opkvalificering og rådgivning</a:t>
            </a:r>
          </a:p>
          <a:p>
            <a:pPr eaLnBrk="1" hangingPunct="1">
              <a:lnSpc>
                <a:spcPct val="150000"/>
              </a:lnSpc>
            </a:pPr>
            <a:r>
              <a:rPr lang="da-DK" dirty="0" smtClean="0"/>
              <a:t>Telefonisk rådgivning 9-17</a:t>
            </a:r>
          </a:p>
          <a:p>
            <a:pPr eaLnBrk="1" hangingPunct="1">
              <a:buFont typeface="Arial" charset="0"/>
              <a:buNone/>
            </a:pPr>
            <a:endParaRPr lang="da-DK" dirty="0" smtClean="0"/>
          </a:p>
          <a:p>
            <a:pPr eaLnBrk="1" hangingPunct="1">
              <a:buFont typeface="Arial" charset="0"/>
              <a:buNone/>
            </a:pPr>
            <a:endParaRPr lang="da-DK" dirty="0" smtClean="0"/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1043608" y="6093296"/>
            <a:ext cx="3340502" cy="503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800" dirty="0">
                <a:solidFill>
                  <a:schemeClr val="tx1"/>
                </a:solidFill>
              </a:rPr>
              <a:t> RING </a:t>
            </a:r>
            <a:r>
              <a:rPr lang="da-DK" sz="2800">
                <a:solidFill>
                  <a:schemeClr val="tx1"/>
                </a:solidFill>
              </a:rPr>
              <a:t>3317 </a:t>
            </a:r>
            <a:r>
              <a:rPr lang="da-DK" sz="2800" smtClean="0">
                <a:solidFill>
                  <a:schemeClr val="tx1"/>
                </a:solidFill>
              </a:rPr>
              <a:t>2929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057" name="Tekstboks 8"/>
          <p:cNvSpPr txBox="1">
            <a:spLocks noChangeArrowheads="1"/>
          </p:cNvSpPr>
          <p:nvPr/>
        </p:nvSpPr>
        <p:spPr bwMode="auto">
          <a:xfrm>
            <a:off x="4932363" y="25654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3860800"/>
            <a:ext cx="5832475" cy="647700"/>
          </a:xfrm>
        </p:spPr>
        <p:txBody>
          <a:bodyPr/>
          <a:lstStyle/>
          <a:p>
            <a:pPr eaLnBrk="1" hangingPunct="1"/>
            <a:r>
              <a:rPr lang="da-DK" sz="3200" dirty="0" smtClean="0">
                <a:solidFill>
                  <a:srgbClr val="92D050"/>
                </a:solidFill>
                <a:latin typeface="Gill Sans MT" pitchFamily="34" charset="0"/>
              </a:rPr>
              <a:t>Flere spørgsmål til VINK?</a:t>
            </a:r>
            <a:br>
              <a:rPr lang="da-DK" sz="3200" dirty="0" smtClean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  <a:t/>
            </a:r>
            <a:b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 err="1" smtClean="0">
                <a:solidFill>
                  <a:srgbClr val="92D050"/>
                </a:solidFill>
                <a:latin typeface="Gill Sans MT" pitchFamily="34" charset="0"/>
              </a:rPr>
              <a:t>Tlf</a:t>
            </a:r>
            <a: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  <a:t>: 33172929</a:t>
            </a:r>
            <a:b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  <a:t>Mobil: 23239641</a:t>
            </a:r>
            <a:b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 err="1" smtClean="0">
                <a:solidFill>
                  <a:srgbClr val="92D050"/>
                </a:solidFill>
                <a:latin typeface="Gill Sans MT" pitchFamily="34" charset="0"/>
              </a:rPr>
              <a:t>Email</a:t>
            </a:r>
            <a: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  <a:t>: </a:t>
            </a:r>
            <a:r>
              <a:rPr lang="da-DK" sz="2800" dirty="0" smtClean="0">
                <a:solidFill>
                  <a:srgbClr val="92D050"/>
                </a:solidFill>
                <a:latin typeface="Gill Sans MT" pitchFamily="34" charset="0"/>
                <a:hlinkClick r:id="rId3"/>
              </a:rPr>
              <a:t>zq0m@bif.kk.dk</a:t>
            </a:r>
            <a: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  <a:t/>
            </a:r>
            <a:b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</a:br>
            <a: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  <a:t>Hjemmeside: </a:t>
            </a:r>
            <a:r>
              <a:rPr lang="da-DK" sz="2800" dirty="0" err="1" smtClean="0">
                <a:solidFill>
                  <a:srgbClr val="92D050"/>
                </a:solidFill>
                <a:latin typeface="Gill Sans MT" pitchFamily="34" charset="0"/>
                <a:hlinkClick r:id="rId4"/>
              </a:rPr>
              <a:t>www.kk.dk/vink</a:t>
            </a:r>
            <a:r>
              <a:rPr lang="da-DK" sz="2800" dirty="0" smtClean="0">
                <a:solidFill>
                  <a:srgbClr val="92D050"/>
                </a:solidFill>
                <a:latin typeface="Gill Sans MT" pitchFamily="34" charset="0"/>
              </a:rPr>
              <a:t> </a:t>
            </a:r>
          </a:p>
        </p:txBody>
      </p:sp>
      <p:pic>
        <p:nvPicPr>
          <p:cNvPr id="26627" name="Picture 4" descr="web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267744" y="2132856"/>
            <a:ext cx="489585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4400" dirty="0">
                <a:solidFill>
                  <a:srgbClr val="99CC00"/>
                </a:solidFill>
                <a:latin typeface="Gill Sans MT" pitchFamily="34" charset="0"/>
              </a:rPr>
              <a:t>Hvad er VINK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3568" y="3212976"/>
            <a:ext cx="7991475" cy="420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8013">
              <a:lnSpc>
                <a:spcPct val="80000"/>
              </a:lnSpc>
              <a:spcBef>
                <a:spcPts val="2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da-DK" sz="2000" dirty="0">
                <a:solidFill>
                  <a:srgbClr val="000000"/>
                </a:solidFill>
                <a:latin typeface="Gill Sans MT" pitchFamily="34" charset="0"/>
              </a:rPr>
              <a:t>En </a:t>
            </a:r>
            <a:r>
              <a:rPr lang="da-DK" sz="2000" dirty="0" err="1">
                <a:solidFill>
                  <a:srgbClr val="000000"/>
                </a:solidFill>
                <a:latin typeface="Gill Sans MT" pitchFamily="34" charset="0"/>
              </a:rPr>
              <a:t>videns-</a:t>
            </a:r>
            <a:r>
              <a:rPr lang="da-DK" sz="2000" dirty="0">
                <a:solidFill>
                  <a:srgbClr val="000000"/>
                </a:solidFill>
                <a:latin typeface="Gill Sans MT" pitchFamily="34" charset="0"/>
              </a:rPr>
              <a:t> og rådgivningsenhed for personale med ungekontakt  i København. </a:t>
            </a:r>
            <a:endParaRPr lang="da-DK" sz="20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0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da-DK" sz="2000" dirty="0" smtClean="0">
                <a:solidFill>
                  <a:srgbClr val="000000"/>
                </a:solidFill>
                <a:latin typeface="Gill Sans MT" pitchFamily="34" charset="0"/>
              </a:rPr>
              <a:t>Styrker </a:t>
            </a:r>
            <a:r>
              <a:rPr lang="da-DK" sz="2000" dirty="0">
                <a:solidFill>
                  <a:srgbClr val="000000"/>
                </a:solidFill>
                <a:latin typeface="Gill Sans MT" pitchFamily="34" charset="0"/>
              </a:rPr>
              <a:t>kontakt og dialog med udsatte unge, der kan være tiltrukket af ekstreme religiøse eller politiske fællesskaber eller </a:t>
            </a:r>
            <a:r>
              <a:rPr lang="da-DK" sz="2000" dirty="0" smtClean="0">
                <a:solidFill>
                  <a:srgbClr val="000000"/>
                </a:solidFill>
                <a:latin typeface="Gill Sans MT" pitchFamily="34" charset="0"/>
              </a:rPr>
              <a:t>idéer.</a:t>
            </a: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0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da-DK" sz="2000" dirty="0" smtClean="0">
                <a:solidFill>
                  <a:srgbClr val="000000"/>
                </a:solidFill>
                <a:latin typeface="Gill Sans MT" pitchFamily="34" charset="0"/>
              </a:rPr>
              <a:t>Del af SSP samarbejdet.</a:t>
            </a: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0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da-DK" sz="2000" dirty="0" smtClean="0">
                <a:solidFill>
                  <a:srgbClr val="000000"/>
                </a:solidFill>
                <a:latin typeface="Gill Sans MT" pitchFamily="34" charset="0"/>
              </a:rPr>
              <a:t>Hvornår er man radikaliseret?</a:t>
            </a: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28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225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900" dirty="0">
              <a:solidFill>
                <a:srgbClr val="000000"/>
              </a:solidFill>
              <a:latin typeface="Gill Sans MT" pitchFamily="34" charset="0"/>
            </a:endParaRPr>
          </a:p>
          <a:p>
            <a:pPr marL="609600" indent="-608013">
              <a:lnSpc>
                <a:spcPct val="80000"/>
              </a:lnSpc>
              <a:spcBef>
                <a:spcPts val="225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da-DK" sz="900" dirty="0">
                <a:solidFill>
                  <a:srgbClr val="000000"/>
                </a:solidFill>
                <a:latin typeface="Gill Sans MT" pitchFamily="34" charset="0"/>
              </a:rPr>
              <a:t>	</a:t>
            </a:r>
          </a:p>
          <a:p>
            <a:pPr marL="609600" indent="-608013">
              <a:lnSpc>
                <a:spcPct val="80000"/>
              </a:lnSpc>
              <a:spcBef>
                <a:spcPts val="225"/>
              </a:spcBef>
              <a:buClrTx/>
              <a:buFontTx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da-DK" sz="900" dirty="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VINKs tilbud til borgere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8313" y="1989138"/>
            <a:ext cx="4040187" cy="41767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a-DK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Mentorforløb til de unge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Coachforløb til forældre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Forældrenetværk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Støtte til den unge ift. uddannelse, beskæftigelse,  bolig og psykologhjælp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Borgermøder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sz="2600" dirty="0" smtClean="0"/>
              <a:t>Telefonisk hotline 24/7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a-D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 smtClean="0"/>
          </a:p>
        </p:txBody>
      </p:sp>
      <p:sp>
        <p:nvSpPr>
          <p:cNvPr id="2053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041775" cy="639762"/>
          </a:xfrm>
        </p:spPr>
        <p:txBody>
          <a:bodyPr/>
          <a:lstStyle/>
          <a:p>
            <a:pPr eaLnBrk="1" hangingPunct="1"/>
            <a:r>
              <a:rPr lang="da-DK" dirty="0" err="1" smtClean="0"/>
              <a:t>VINKs</a:t>
            </a:r>
            <a:r>
              <a:rPr lang="da-DK" dirty="0" smtClean="0"/>
              <a:t> tilbud til professionelle </a:t>
            </a:r>
          </a:p>
        </p:txBody>
      </p:sp>
      <p:sp>
        <p:nvSpPr>
          <p:cNvPr id="2054" name="Pladsholder til indhold 5"/>
          <p:cNvSpPr>
            <a:spLocks noGrp="1"/>
          </p:cNvSpPr>
          <p:nvPr>
            <p:ph sz="quarter" idx="4"/>
          </p:nvPr>
        </p:nvSpPr>
        <p:spPr>
          <a:xfrm>
            <a:off x="4572000" y="1989138"/>
            <a:ext cx="4392488" cy="4176712"/>
          </a:xfrm>
        </p:spPr>
        <p:txBody>
          <a:bodyPr/>
          <a:lstStyle/>
          <a:p>
            <a:pPr eaLnBrk="1" hangingPunct="1"/>
            <a:endParaRPr lang="da-DK" dirty="0" smtClean="0"/>
          </a:p>
          <a:p>
            <a:pPr eaLnBrk="1" hangingPunct="1"/>
            <a:r>
              <a:rPr lang="da-DK" dirty="0" smtClean="0"/>
              <a:t>Ressourcepersoner </a:t>
            </a:r>
          </a:p>
          <a:p>
            <a:pPr eaLnBrk="1" hangingPunct="1"/>
            <a:r>
              <a:rPr lang="da-DK" dirty="0" smtClean="0"/>
              <a:t>Skræddersyede </a:t>
            </a:r>
            <a:r>
              <a:rPr lang="da-DK" dirty="0" err="1" smtClean="0"/>
              <a:t>vidensoplæg</a:t>
            </a:r>
            <a:r>
              <a:rPr lang="da-DK" dirty="0" smtClean="0"/>
              <a:t>  </a:t>
            </a:r>
          </a:p>
          <a:p>
            <a:pPr eaLnBrk="1" hangingPunct="1"/>
            <a:r>
              <a:rPr lang="da-DK" dirty="0" smtClean="0"/>
              <a:t>Seminarer </a:t>
            </a:r>
          </a:p>
          <a:p>
            <a:pPr eaLnBrk="1" hangingPunct="1"/>
            <a:r>
              <a:rPr lang="da-DK" dirty="0" smtClean="0"/>
              <a:t>Tværfaglige dialogmøder</a:t>
            </a:r>
          </a:p>
          <a:p>
            <a:pPr eaLnBrk="1" hangingPunct="1"/>
            <a:r>
              <a:rPr lang="da-DK" dirty="0" smtClean="0"/>
              <a:t>Webbaseret værktøjskasse</a:t>
            </a:r>
          </a:p>
          <a:p>
            <a:pPr eaLnBrk="1" hangingPunct="1">
              <a:lnSpc>
                <a:spcPct val="150000"/>
              </a:lnSpc>
            </a:pPr>
            <a:r>
              <a:rPr lang="da-DK" dirty="0" smtClean="0"/>
              <a:t>Opkvalificering og rådgivning</a:t>
            </a:r>
          </a:p>
          <a:p>
            <a:pPr eaLnBrk="1" hangingPunct="1">
              <a:lnSpc>
                <a:spcPct val="150000"/>
              </a:lnSpc>
            </a:pPr>
            <a:r>
              <a:rPr lang="da-DK" dirty="0" smtClean="0"/>
              <a:t>Telefonisk rådgivning 9-17</a:t>
            </a:r>
          </a:p>
          <a:p>
            <a:pPr eaLnBrk="1" hangingPunct="1">
              <a:buFont typeface="Arial" charset="0"/>
              <a:buNone/>
            </a:pPr>
            <a:endParaRPr lang="da-DK" dirty="0" smtClean="0"/>
          </a:p>
          <a:p>
            <a:pPr eaLnBrk="1" hangingPunct="1">
              <a:buFont typeface="Arial" charset="0"/>
              <a:buNone/>
            </a:pPr>
            <a:endParaRPr lang="da-DK" dirty="0" smtClean="0"/>
          </a:p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1043608" y="6093296"/>
            <a:ext cx="3340502" cy="503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800" dirty="0">
                <a:solidFill>
                  <a:schemeClr val="tx1"/>
                </a:solidFill>
              </a:rPr>
              <a:t> RING 3317 </a:t>
            </a:r>
            <a:r>
              <a:rPr lang="da-DK" sz="2800" dirty="0" smtClean="0">
                <a:solidFill>
                  <a:schemeClr val="tx1"/>
                </a:solidFill>
              </a:rPr>
              <a:t>2929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2057" name="Tekstboks 8"/>
          <p:cNvSpPr txBox="1">
            <a:spLocks noChangeArrowheads="1"/>
          </p:cNvSpPr>
          <p:nvPr/>
        </p:nvSpPr>
        <p:spPr bwMode="auto">
          <a:xfrm>
            <a:off x="4932363" y="25654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763713" y="1989138"/>
            <a:ext cx="6357937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3600">
                <a:solidFill>
                  <a:srgbClr val="99CC00"/>
                </a:solidFill>
                <a:latin typeface="Gill Sans MT" pitchFamily="34" charset="0"/>
              </a:rPr>
              <a:t>VINK og status på miljøer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3600">
              <a:solidFill>
                <a:srgbClr val="99CC00"/>
              </a:solidFill>
              <a:latin typeface="Gill Sans M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ktangel 4"/>
          <p:cNvSpPr>
            <a:spLocks noChangeArrowheads="1"/>
          </p:cNvSpPr>
          <p:nvPr/>
        </p:nvSpPr>
        <p:spPr bwMode="auto">
          <a:xfrm>
            <a:off x="3429000" y="5429250"/>
            <a:ext cx="7572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800" i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4101" name="Tekstboks 5"/>
          <p:cNvSpPr txBox="1">
            <a:spLocks noChangeArrowheads="1"/>
          </p:cNvSpPr>
          <p:nvPr/>
        </p:nvSpPr>
        <p:spPr bwMode="auto">
          <a:xfrm>
            <a:off x="755650" y="3213100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>
              <a:solidFill>
                <a:schemeClr val="tx1"/>
              </a:solidFill>
            </a:endParaRPr>
          </a:p>
        </p:txBody>
      </p:sp>
      <p:sp>
        <p:nvSpPr>
          <p:cNvPr id="4102" name="Tekstboks 7"/>
          <p:cNvSpPr txBox="1">
            <a:spLocks noChangeArrowheads="1"/>
          </p:cNvSpPr>
          <p:nvPr/>
        </p:nvSpPr>
        <p:spPr bwMode="auto">
          <a:xfrm>
            <a:off x="684213" y="2636838"/>
            <a:ext cx="75612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da-DK" sz="2400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I 2014 har VINK oplevet en markant stigning i antallet af henvendelser, - primært vedrørende islamistisk radikalisering. </a:t>
            </a: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 60 i 2014, 67 i 2015.</a:t>
            </a:r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 Over en tredjedel af de sager vi </a:t>
            </a: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modtag i 2014 var </a:t>
            </a: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direkte relateret til spørgsmål om Syrien, Irak, ISIS mv.</a:t>
            </a:r>
          </a:p>
          <a:p>
            <a:pPr>
              <a:buFont typeface="Arial" charset="0"/>
              <a:buChar char="•"/>
            </a:pPr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 Minimum 125 udrejste fra Danmark, heraf ca. 30 fra København. Minimum 27 omkomne,  heraf ca. 10 fra Københavns Kommune. </a:t>
            </a:r>
          </a:p>
          <a:p>
            <a:pPr>
              <a:buFont typeface="Arial" charset="0"/>
              <a:buChar char="•"/>
            </a:pP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 2 dræbte har været kvinder,  </a:t>
            </a:r>
            <a:r>
              <a:rPr lang="da-DK" sz="2000" dirty="0" err="1" smtClean="0">
                <a:solidFill>
                  <a:schemeClr val="tx1"/>
                </a:solidFill>
                <a:latin typeface="Gill Sans MT" pitchFamily="34" charset="0"/>
              </a:rPr>
              <a:t>ca</a:t>
            </a: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 20 % konvertitter, 75 er vendt hjem igen.</a:t>
            </a: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/>
            </a:r>
            <a:br>
              <a:rPr lang="da-DK" sz="2000" dirty="0">
                <a:solidFill>
                  <a:schemeClr val="tx1"/>
                </a:solidFill>
                <a:latin typeface="Gill Sans MT" pitchFamily="34" charset="0"/>
              </a:rPr>
            </a:br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 Henvendelserne kommer fra </a:t>
            </a: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den </a:t>
            </a: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Kriminalpræventive Sektion (DKS), </a:t>
            </a: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SSP </a:t>
            </a: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og medarbejdere i  kommunen - primært fra </a:t>
            </a: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SOF</a:t>
            </a: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,  BUF og BIF</a:t>
            </a: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. </a:t>
            </a:r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 </a:t>
            </a:r>
          </a:p>
          <a:p>
            <a:r>
              <a:rPr lang="da-DK" sz="2000" dirty="0">
                <a:solidFill>
                  <a:schemeClr val="tx1"/>
                </a:solidFill>
              </a:rPr>
              <a:t/>
            </a:r>
            <a:br>
              <a:rPr lang="da-DK" sz="2000" dirty="0">
                <a:solidFill>
                  <a:schemeClr val="tx1"/>
                </a:solidFill>
              </a:rPr>
            </a:br>
            <a:endParaRPr lang="da-DK" sz="20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da-D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763713" y="1989138"/>
            <a:ext cx="6357937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3600">
                <a:solidFill>
                  <a:srgbClr val="99CC00"/>
                </a:solidFill>
                <a:latin typeface="Gill Sans MT" pitchFamily="34" charset="0"/>
              </a:rPr>
              <a:t>Modtagne sager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3600">
              <a:solidFill>
                <a:srgbClr val="99CC00"/>
              </a:solidFill>
              <a:latin typeface="Gill Sans M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ktangel 4"/>
          <p:cNvSpPr>
            <a:spLocks noChangeArrowheads="1"/>
          </p:cNvSpPr>
          <p:nvPr/>
        </p:nvSpPr>
        <p:spPr bwMode="auto">
          <a:xfrm>
            <a:off x="3429000" y="5429250"/>
            <a:ext cx="7572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800" i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5125" name="Tekstboks 5"/>
          <p:cNvSpPr txBox="1">
            <a:spLocks noChangeArrowheads="1"/>
          </p:cNvSpPr>
          <p:nvPr/>
        </p:nvSpPr>
        <p:spPr bwMode="auto">
          <a:xfrm>
            <a:off x="755650" y="3213100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>
              <a:solidFill>
                <a:schemeClr val="tx1"/>
              </a:solidFill>
            </a:endParaRPr>
          </a:p>
        </p:txBody>
      </p:sp>
      <p:sp>
        <p:nvSpPr>
          <p:cNvPr id="5126" name="Tekstboks 7"/>
          <p:cNvSpPr txBox="1">
            <a:spLocks noChangeArrowheads="1"/>
          </p:cNvSpPr>
          <p:nvPr/>
        </p:nvSpPr>
        <p:spPr bwMode="auto">
          <a:xfrm>
            <a:off x="684213" y="2636838"/>
            <a:ext cx="756126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Sager vedr. Syrien:  </a:t>
            </a:r>
          </a:p>
          <a:p>
            <a:endParaRPr lang="da-DK" sz="2000" dirty="0">
              <a:solidFill>
                <a:schemeClr val="tx1"/>
              </a:solidFill>
              <a:latin typeface="Gill Sans MT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Mentorforløb med unge, der har hensigt om at rejse til Syrien.</a:t>
            </a: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Mentorforløb med unge, der er hjemvendt fra Syrien. </a:t>
            </a:r>
          </a:p>
          <a:p>
            <a:pPr lvl="1">
              <a:buFont typeface="Arial" charset="0"/>
              <a:buChar char="•"/>
            </a:pPr>
            <a:r>
              <a:rPr lang="da-DK" sz="2000" dirty="0" smtClean="0">
                <a:solidFill>
                  <a:schemeClr val="tx1"/>
                </a:solidFill>
                <a:latin typeface="Gill Sans MT" pitchFamily="34" charset="0"/>
              </a:rPr>
              <a:t>Forældrecoachforløb </a:t>
            </a: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med sørgende mødre, hvis sønner er omkommet i Syrien.</a:t>
            </a: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Forældrecoachforløb med mødre, hvis børn fortsat befinder sig i Syrien.</a:t>
            </a:r>
          </a:p>
          <a:p>
            <a:pPr lvl="1">
              <a:buFont typeface="Arial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Gill Sans MT" pitchFamily="34" charset="0"/>
              </a:rPr>
              <a:t>Rådgivningsforløb med kommunale medarbejdere, som har kontakt med borgeren.</a:t>
            </a:r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/>
            </a:r>
            <a:br>
              <a:rPr lang="da-DK" sz="2000" dirty="0">
                <a:solidFill>
                  <a:schemeClr val="tx1"/>
                </a:solidFill>
              </a:rPr>
            </a:br>
            <a:endParaRPr lang="da-DK" sz="20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da-D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ktangel 4"/>
          <p:cNvSpPr>
            <a:spLocks noChangeArrowheads="1"/>
          </p:cNvSpPr>
          <p:nvPr/>
        </p:nvSpPr>
        <p:spPr bwMode="auto">
          <a:xfrm>
            <a:off x="3429000" y="5429250"/>
            <a:ext cx="75723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800" i="1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196" name="Tekstboks 5"/>
          <p:cNvSpPr txBox="1">
            <a:spLocks noChangeArrowheads="1"/>
          </p:cNvSpPr>
          <p:nvPr/>
        </p:nvSpPr>
        <p:spPr bwMode="auto">
          <a:xfrm>
            <a:off x="755650" y="3213100"/>
            <a:ext cx="799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9388" y="2749550"/>
          <a:ext cx="8712968" cy="3943517"/>
        </p:xfrm>
        <a:graphic>
          <a:graphicData uri="http://schemas.openxmlformats.org/drawingml/2006/table">
            <a:tbl>
              <a:tblPr/>
              <a:tblGrid>
                <a:gridCol w="1805390"/>
                <a:gridCol w="6907578"/>
              </a:tblGrid>
              <a:tr h="1567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KARAKTERISTIKA VED BORGERNÆRE SAGSFORLØB OG BEKYMRINGER I 2014</a:t>
                      </a:r>
                      <a:endParaRPr lang="da-DK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488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b="1" i="1" dirty="0" smtClean="0">
                          <a:latin typeface="Calibri"/>
                          <a:ea typeface="Calibri"/>
                          <a:cs typeface="Arial"/>
                        </a:rPr>
                        <a:t>Unge </a:t>
                      </a:r>
                      <a:endParaRPr lang="da-DK" sz="1000" i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i="1" dirty="0" smtClean="0">
                          <a:latin typeface="Calibri"/>
                          <a:ea typeface="Calibri"/>
                          <a:cs typeface="Arial"/>
                        </a:rPr>
                        <a:t>Hvad </a:t>
                      </a:r>
                      <a:r>
                        <a:rPr lang="da-DK" sz="1000" i="1" dirty="0">
                          <a:latin typeface="Calibri"/>
                          <a:ea typeface="Calibri"/>
                          <a:cs typeface="Arial"/>
                        </a:rPr>
                        <a:t>kendetegner de unge?</a:t>
                      </a: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Ofte borgere fra socialt udsatte områder i København.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Nogle kriminelle før deres radikalisering i Islamistisk gruppe.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Lav uddannelses- og beskæftigelsesgrad.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latin typeface="Calibri"/>
                          <a:ea typeface="Calibri"/>
                          <a:cs typeface="Arial"/>
                        </a:rPr>
                        <a:t>Nogle 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har diagnoser fx ADHD,  </a:t>
                      </a:r>
                      <a:r>
                        <a:rPr lang="da-DK" sz="1000" dirty="0" err="1">
                          <a:latin typeface="Calibri"/>
                          <a:ea typeface="Calibri"/>
                          <a:cs typeface="Arial"/>
                        </a:rPr>
                        <a:t>Asberger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 mv</a:t>
                      </a:r>
                      <a:r>
                        <a:rPr lang="da-DK" sz="10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latin typeface="Calibri"/>
                          <a:ea typeface="Calibri"/>
                          <a:cs typeface="Arial"/>
                        </a:rPr>
                        <a:t>Ganske få har en barndomslære i Islam .</a:t>
                      </a: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 smtClean="0">
                          <a:latin typeface="Calibri"/>
                          <a:ea typeface="Calibri"/>
                          <a:cs typeface="Arial"/>
                        </a:rPr>
                        <a:t>Sekundært 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traumatiserede, kommer ofte fra hjem med flygtningeforældre, som er traumatiserede.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Etnisk meget sammensat gruppe fra danske konvertitter til mellemøstlig baggrund, kurdisk, somalisk, afghansk, tyrkisk mv.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Få sager med kvinder.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Unge mænd sjældent under 18 år, ofte i begyndelsen af tyverne</a:t>
                      </a:r>
                      <a:r>
                        <a:rPr lang="da-DK" sz="1000" dirty="0" smtClean="0"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b="1" i="1" dirty="0" smtClean="0">
                          <a:latin typeface="Calibri"/>
                          <a:ea typeface="Calibri"/>
                          <a:cs typeface="Arial"/>
                        </a:rPr>
                        <a:t>Forældre</a:t>
                      </a:r>
                      <a:endParaRPr lang="da-DK" sz="1000" i="1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i="1" dirty="0" smtClean="0">
                          <a:latin typeface="Calibri"/>
                          <a:ea typeface="Calibri"/>
                          <a:cs typeface="Arial"/>
                        </a:rPr>
                        <a:t>Hvad </a:t>
                      </a:r>
                      <a:r>
                        <a:rPr lang="da-DK" sz="1000" i="1" dirty="0">
                          <a:latin typeface="Calibri"/>
                          <a:ea typeface="Calibri"/>
                          <a:cs typeface="Arial"/>
                        </a:rPr>
                        <a:t>kendetegner de unges </a:t>
                      </a:r>
                      <a:r>
                        <a:rPr lang="da-DK" sz="1000" i="1" dirty="0" smtClean="0">
                          <a:latin typeface="Calibri"/>
                          <a:ea typeface="Calibri"/>
                          <a:cs typeface="Arial"/>
                        </a:rPr>
                        <a:t>forældre?</a:t>
                      </a: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Ofte forældre med lav eller ingen tilknytning til arbejdsmarkedet.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Mange forældre er chokerede og accepterer ikke den unges </a:t>
                      </a:r>
                      <a:r>
                        <a:rPr lang="da-DK" sz="1000" dirty="0" smtClean="0">
                          <a:latin typeface="Calibri"/>
                          <a:ea typeface="Calibri"/>
                          <a:cs typeface="Arial"/>
                        </a:rPr>
                        <a:t>radikalisering</a:t>
                      </a:r>
                      <a:r>
                        <a:rPr lang="da-DK" sz="1000" baseline="0" dirty="0" smtClean="0">
                          <a:latin typeface="Calibri"/>
                          <a:ea typeface="Calibri"/>
                          <a:cs typeface="Arial"/>
                        </a:rPr>
                        <a:t> og udrejse</a:t>
                      </a: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I enkelttilfælde er forældre med til at bakke op om radikalisering og udrejse.</a:t>
                      </a: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b="1">
                          <a:latin typeface="Calibri"/>
                          <a:ea typeface="Calibri"/>
                          <a:cs typeface="Arial"/>
                        </a:rPr>
                        <a:t>Sagsniveau </a:t>
                      </a:r>
                      <a:endParaRPr lang="da-DK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i="1">
                          <a:latin typeface="Calibri"/>
                          <a:ea typeface="Calibri"/>
                          <a:cs typeface="Arial"/>
                        </a:rPr>
                        <a:t>Hvad kendetegner sagerne?</a:t>
                      </a:r>
                      <a:endParaRPr lang="da-DK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latin typeface="Calibri"/>
                          <a:ea typeface="Calibri"/>
                          <a:cs typeface="Arial"/>
                        </a:rPr>
                        <a:t>Overvejende om tilknytning til Militant Islamisme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latin typeface="Calibri"/>
                          <a:ea typeface="Calibri"/>
                          <a:cs typeface="Arial"/>
                        </a:rPr>
                        <a:t>Få sager med Militant Etnisk Separatisme, og Højreradikale miljøer.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>
                          <a:latin typeface="Calibri"/>
                          <a:ea typeface="Calibri"/>
                          <a:cs typeface="Arial"/>
                        </a:rPr>
                        <a:t>Ingen sager om individer i Venstreradikale miljøer.</a:t>
                      </a: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b="1">
                          <a:latin typeface="Calibri"/>
                          <a:ea typeface="Calibri"/>
                          <a:cs typeface="Arial"/>
                        </a:rPr>
                        <a:t>Bekymringsniveau</a:t>
                      </a:r>
                      <a:endParaRPr lang="da-DK" sz="100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000" i="1">
                          <a:latin typeface="Calibri"/>
                          <a:ea typeface="Calibri"/>
                          <a:cs typeface="Arial"/>
                        </a:rPr>
                        <a:t>Hvad kendetegner bekymringerne?</a:t>
                      </a:r>
                      <a:endParaRPr lang="da-DK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Bekymringer fra professionelle handler ofte omkring Islamistisk ekstremisme </a:t>
                      </a:r>
                      <a:r>
                        <a:rPr lang="da-DK" sz="1000" dirty="0" smtClean="0">
                          <a:latin typeface="Calibri"/>
                          <a:ea typeface="Calibri"/>
                          <a:cs typeface="Arial"/>
                        </a:rPr>
                        <a:t>og 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håndteringen af unge fra </a:t>
                      </a:r>
                      <a:r>
                        <a:rPr lang="da-DK" sz="1000" dirty="0" smtClean="0">
                          <a:latin typeface="Calibri"/>
                          <a:ea typeface="Calibri"/>
                          <a:cs typeface="Arial"/>
                        </a:rPr>
                        <a:t>dette</a:t>
                      </a:r>
                      <a:r>
                        <a:rPr lang="da-DK" sz="1000" baseline="0" dirty="0" smtClean="0">
                          <a:latin typeface="Calibri"/>
                          <a:ea typeface="Calibri"/>
                          <a:cs typeface="Arial"/>
                        </a:rPr>
                        <a:t> miljø.</a:t>
                      </a: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Få bekymringer på højreekstremisme og næsten intet omkring venstreekstremisme.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Senest, tilgået få bekymringer om spændinger og sammenstød pga. sekteriske og ideologiske skel </a:t>
                      </a:r>
                      <a:r>
                        <a:rPr lang="da-DK" sz="1000" dirty="0" err="1">
                          <a:latin typeface="Calibri"/>
                          <a:ea typeface="Calibri"/>
                          <a:cs typeface="Arial"/>
                        </a:rPr>
                        <a:t>shia/sunni</a:t>
                      </a:r>
                      <a:r>
                        <a:rPr lang="da-DK" sz="1000" dirty="0">
                          <a:latin typeface="Calibri"/>
                          <a:ea typeface="Calibri"/>
                          <a:cs typeface="Arial"/>
                        </a:rPr>
                        <a:t>, og IS/Kurdere - afledt af verserende konflikt i mellemøsten. </a:t>
                      </a: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392" marR="56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541338" y="2060575"/>
            <a:ext cx="6357938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a-DK" sz="3600" b="1" dirty="0">
                <a:solidFill>
                  <a:srgbClr val="99CC00"/>
                </a:solidFill>
                <a:latin typeface="+mj-lt"/>
              </a:rPr>
              <a:t>VINK OG STATUS 2014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da-DK" sz="3600" dirty="0">
              <a:solidFill>
                <a:srgbClr val="99CC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85938" y="2071689"/>
            <a:ext cx="6357937" cy="493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4400" dirty="0" smtClean="0">
                <a:solidFill>
                  <a:srgbClr val="99CC00"/>
                </a:solidFill>
                <a:latin typeface="Gill Sans MT" pitchFamily="34" charset="0"/>
              </a:rPr>
              <a:t>HVEM REKRUTTERER?</a:t>
            </a:r>
            <a:endParaRPr lang="da-DK" sz="4400" dirty="0">
              <a:solidFill>
                <a:srgbClr val="99CC00"/>
              </a:solidFill>
              <a:latin typeface="Gill Sans MT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Rektangel 4"/>
          <p:cNvSpPr>
            <a:spLocks noChangeArrowheads="1"/>
          </p:cNvSpPr>
          <p:nvPr/>
        </p:nvSpPr>
        <p:spPr bwMode="auto">
          <a:xfrm>
            <a:off x="285720" y="2428868"/>
            <a:ext cx="8358246" cy="22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 dirty="0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 dirty="0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611560" y="2780929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tx1"/>
                </a:solidFill>
              </a:rPr>
              <a:t>MILITANTE SALAFISTER</a:t>
            </a:r>
          </a:p>
          <a:p>
            <a:pPr>
              <a:buFont typeface="Arial" pitchFamily="34" charset="0"/>
              <a:buChar char="•"/>
            </a:pP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sympati med </a:t>
            </a:r>
            <a:r>
              <a:rPr lang="da-DK" dirty="0" err="1" smtClean="0">
                <a:solidFill>
                  <a:schemeClr val="tx1"/>
                </a:solidFill>
              </a:rPr>
              <a:t>al-Qaeda</a:t>
            </a:r>
            <a:endParaRPr lang="da-DK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væbnet kamp – </a:t>
            </a:r>
            <a:r>
              <a:rPr lang="da-DK" i="1" dirty="0" err="1" smtClean="0">
                <a:solidFill>
                  <a:schemeClr val="tx1"/>
                </a:solidFill>
              </a:rPr>
              <a:t>jihad</a:t>
            </a:r>
            <a:r>
              <a:rPr lang="da-DK" i="1" dirty="0" smtClean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 er individuel forpligtelse</a:t>
            </a:r>
          </a:p>
          <a:p>
            <a:pPr>
              <a:buFont typeface="Arial" pitchFamily="34" charset="0"/>
              <a:buChar char="•"/>
            </a:pP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i="1" dirty="0" err="1" smtClean="0">
                <a:solidFill>
                  <a:schemeClr val="tx1"/>
                </a:solidFill>
              </a:rPr>
              <a:t>Takfir</a:t>
            </a:r>
            <a:r>
              <a:rPr lang="da-DK" b="1" i="1" dirty="0" smtClean="0">
                <a:solidFill>
                  <a:schemeClr val="tx1"/>
                </a:solidFill>
              </a:rPr>
              <a:t> – </a:t>
            </a:r>
            <a:r>
              <a:rPr lang="da-DK" dirty="0" smtClean="0">
                <a:solidFill>
                  <a:schemeClr val="tx1"/>
                </a:solidFill>
              </a:rPr>
              <a:t>rettet mod andre muslimer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b="1" dirty="0" smtClean="0">
                <a:solidFill>
                  <a:schemeClr val="tx1"/>
                </a:solidFill>
              </a:rPr>
              <a:t>Terror – </a:t>
            </a:r>
            <a:r>
              <a:rPr lang="da-DK" dirty="0" smtClean="0">
                <a:solidFill>
                  <a:schemeClr val="tx1"/>
                </a:solidFill>
              </a:rPr>
              <a:t>ikke forbudt mod fjenden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b="1" dirty="0" smtClean="0">
                <a:solidFill>
                  <a:schemeClr val="tx1"/>
                </a:solidFill>
              </a:rPr>
              <a:t>kriminalitet</a:t>
            </a:r>
            <a:r>
              <a:rPr lang="da-DK" dirty="0" smtClean="0">
                <a:solidFill>
                  <a:schemeClr val="tx1"/>
                </a:solidFill>
              </a:rPr>
              <a:t> – ikke forbudt mod fjenden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dryp.modkraft.dk/sites/default/files/bilal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76872"/>
            <a:ext cx="6496050" cy="4286250"/>
          </a:xfrm>
          <a:prstGeom prst="rect">
            <a:avLst/>
          </a:prstGeom>
          <a:noFill/>
        </p:spPr>
      </p:pic>
      <p:pic>
        <p:nvPicPr>
          <p:cNvPr id="8196" name="Picture 4" descr="http://t0.gstatic.com/images?q=tbn:ANd9GcTLZdeL_A_i8wF6mWqnv9oMhkt041oDiBBnn2E7w5Enudc8QgfYB68XkoH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2609850" cy="1752600"/>
          </a:xfrm>
          <a:prstGeom prst="rect">
            <a:avLst/>
          </a:prstGeom>
          <a:noFill/>
        </p:spPr>
      </p:pic>
      <p:pic>
        <p:nvPicPr>
          <p:cNvPr id="8198" name="Picture 6" descr="http://www.dr.dk/NR/rdonlyres/F4DC8CB4-DB9C-4624-A9FA-784CA6FE957C/5404560/8e43021b739f41e59bf5872912f29369_trussel_youtub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40768"/>
            <a:ext cx="5905500" cy="3324226"/>
          </a:xfrm>
          <a:prstGeom prst="rect">
            <a:avLst/>
          </a:prstGeom>
          <a:noFill/>
        </p:spPr>
      </p:pic>
      <p:pic>
        <p:nvPicPr>
          <p:cNvPr id="8200" name="Picture 8" descr="http://blog.balder.org/billeder-blog/Abu-Musa-Middle-Black-Hat-Abu-Ubaydillah-Shawl-Megaphone-Salafist-Demonstration-Us-Embassey-Copenhagen-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05273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85938" y="2071689"/>
            <a:ext cx="6357937" cy="100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a-DK" sz="4400" dirty="0">
              <a:solidFill>
                <a:srgbClr val="99CC00"/>
              </a:solidFill>
              <a:latin typeface="Gill Sans MT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Rektangel 4"/>
          <p:cNvSpPr>
            <a:spLocks noChangeArrowheads="1"/>
          </p:cNvSpPr>
          <p:nvPr/>
        </p:nvSpPr>
        <p:spPr bwMode="auto">
          <a:xfrm>
            <a:off x="285720" y="2428868"/>
            <a:ext cx="8358246" cy="22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 dirty="0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 dirty="0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6" name="Billede 5" descr="8323435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0"/>
            <a:ext cx="3901440" cy="58552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785938" y="2071689"/>
            <a:ext cx="6357937" cy="100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a-DK" sz="4400" dirty="0" smtClean="0">
                <a:solidFill>
                  <a:srgbClr val="99CC00"/>
                </a:solidFill>
                <a:latin typeface="Gill Sans MT" pitchFamily="34" charset="0"/>
              </a:rPr>
              <a:t>Bekymringstegn?</a:t>
            </a:r>
            <a:endParaRPr lang="da-DK" sz="4400" dirty="0">
              <a:solidFill>
                <a:srgbClr val="99CC00"/>
              </a:solidFill>
              <a:latin typeface="Gill Sans MT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Rektangel 4"/>
          <p:cNvSpPr>
            <a:spLocks noChangeArrowheads="1"/>
          </p:cNvSpPr>
          <p:nvPr/>
        </p:nvSpPr>
        <p:spPr bwMode="auto">
          <a:xfrm>
            <a:off x="285720" y="2428868"/>
            <a:ext cx="8358246" cy="22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12800" indent="-811213" algn="ctr">
              <a:spcBef>
                <a:spcPts val="22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r>
              <a:rPr lang="da-DK" sz="900" b="1" dirty="0">
                <a:solidFill>
                  <a:srgbClr val="000000"/>
                </a:solidFill>
              </a:rPr>
              <a:t> </a:t>
            </a:r>
          </a:p>
          <a:p>
            <a:pPr marL="812800" indent="-811213">
              <a:spcBef>
                <a:spcPts val="975"/>
              </a:spcBef>
              <a:buClrTx/>
              <a:buFontTx/>
              <a:buNone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900" b="1" dirty="0">
              <a:solidFill>
                <a:srgbClr val="000000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  <a:p>
            <a:pPr marL="812800" indent="-811213">
              <a:spcBef>
                <a:spcPts val="975"/>
              </a:spcBef>
              <a:buClrTx/>
              <a:buFont typeface="Arial" charset="0"/>
              <a:buChar char="•"/>
              <a:tabLst>
                <a:tab pos="812800" algn="l"/>
                <a:tab pos="1727200" algn="l"/>
                <a:tab pos="2641600" algn="l"/>
                <a:tab pos="3556000" algn="l"/>
                <a:tab pos="4470400" algn="l"/>
                <a:tab pos="5384800" algn="l"/>
                <a:tab pos="6299200" algn="l"/>
                <a:tab pos="7213600" algn="l"/>
                <a:tab pos="8128000" algn="l"/>
                <a:tab pos="9042400" algn="l"/>
                <a:tab pos="9956800" algn="l"/>
                <a:tab pos="10871200" algn="l"/>
              </a:tabLst>
            </a:pPr>
            <a:endParaRPr lang="da-DK" sz="2000" i="1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467544" y="2924944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Pludseligt ændret adfærd, sprog, nye interesser, vaner og ændret udseende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Ser ned på gamle venner og evt. slægtninge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Er unormalt meget sammen med den nye gruppe og fællesskab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Andre interesser og </a:t>
            </a:r>
            <a:r>
              <a:rPr lang="da-DK" dirty="0" err="1" smtClean="0">
                <a:solidFill>
                  <a:schemeClr val="tx1"/>
                </a:solidFill>
              </a:rPr>
              <a:t>hobbies</a:t>
            </a:r>
            <a:r>
              <a:rPr lang="da-DK" dirty="0" smtClean="0">
                <a:solidFill>
                  <a:schemeClr val="tx1"/>
                </a:solidFill>
              </a:rPr>
              <a:t> bliver opgivet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Læser kun bestemte bøger og hjemmesider med bestemt indhold</a:t>
            </a:r>
          </a:p>
          <a:p>
            <a:pPr>
              <a:buFont typeface="Arial" pitchFamily="34" charset="0"/>
              <a:buChar char="•"/>
            </a:pPr>
            <a:r>
              <a:rPr lang="da-DK" dirty="0" err="1" smtClean="0">
                <a:solidFill>
                  <a:schemeClr val="tx1"/>
                </a:solidFill>
              </a:rPr>
              <a:t>Umennskeliggørelse</a:t>
            </a:r>
            <a:r>
              <a:rPr lang="da-DK" dirty="0" smtClean="0">
                <a:solidFill>
                  <a:schemeClr val="tx1"/>
                </a:solidFill>
              </a:rPr>
              <a:t> af fjenden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Mister interesse for at være en del af samfundet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Dyrker konflikter og uretfærdighed mod muslimer både i DK og udenfor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Vil ikke fortælle om den nye gruppe og bliver vred når forældre blander sig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Bliver på meget kort tid meget religiøs og lovlydig (til forskel fra tidligere).</a:t>
            </a:r>
          </a:p>
          <a:p>
            <a:pPr>
              <a:buFont typeface="Arial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 Begynder at prædike og kontrollere andre muslimers adfærd.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sz="2400" dirty="0" smtClean="0">
                <a:solidFill>
                  <a:srgbClr val="FF0000"/>
                </a:solidFill>
              </a:rPr>
              <a:t>Dette er</a:t>
            </a:r>
            <a:r>
              <a:rPr lang="da-DK" sz="2400" u="sng" dirty="0" smtClean="0">
                <a:solidFill>
                  <a:srgbClr val="FF0000"/>
                </a:solidFill>
              </a:rPr>
              <a:t> ikke </a:t>
            </a:r>
            <a:r>
              <a:rPr lang="da-DK" sz="2400" dirty="0" smtClean="0">
                <a:solidFill>
                  <a:srgbClr val="FF0000"/>
                </a:solidFill>
              </a:rPr>
              <a:t>en </a:t>
            </a:r>
            <a:r>
              <a:rPr lang="da-DK" sz="2400" dirty="0" err="1" smtClean="0">
                <a:solidFill>
                  <a:srgbClr val="FF0000"/>
                </a:solidFill>
              </a:rPr>
              <a:t>checkliste</a:t>
            </a:r>
            <a:r>
              <a:rPr lang="da-DK" sz="2400" dirty="0" smtClean="0">
                <a:solidFill>
                  <a:srgbClr val="FF0000"/>
                </a:solidFill>
              </a:rPr>
              <a:t>!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772</Words>
  <Application>Microsoft Office PowerPoint</Application>
  <PresentationFormat>Skjermfremvisning (4:3)</PresentationFormat>
  <Paragraphs>163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Standarddesign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Flere spørgsmål til VINK?  Tlf: 33172929 Mobil: 23239641 Email: zq0m@bif.kk.dk Hjemmeside: www.kk.dk/vink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vg20</dc:creator>
  <cp:lastModifiedBy>Geir</cp:lastModifiedBy>
  <cp:revision>360</cp:revision>
  <cp:lastPrinted>2010-05-03T08:36:42Z</cp:lastPrinted>
  <dcterms:created xsi:type="dcterms:W3CDTF">2010-05-03T08:36:17Z</dcterms:created>
  <dcterms:modified xsi:type="dcterms:W3CDTF">2016-01-23T13:39:51Z</dcterms:modified>
</cp:coreProperties>
</file>