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85" r:id="rId3"/>
    <p:sldId id="286" r:id="rId4"/>
    <p:sldId id="287" r:id="rId5"/>
    <p:sldId id="284" r:id="rId6"/>
    <p:sldId id="275" r:id="rId7"/>
    <p:sldId id="269" r:id="rId8"/>
    <p:sldId id="282" r:id="rId9"/>
    <p:sldId id="283" r:id="rId10"/>
    <p:sldId id="270" r:id="rId11"/>
    <p:sldId id="288" r:id="rId12"/>
    <p:sldId id="289" r:id="rId13"/>
    <p:sldId id="271" r:id="rId14"/>
    <p:sldId id="290" r:id="rId15"/>
    <p:sldId id="291" r:id="rId16"/>
    <p:sldId id="274" r:id="rId17"/>
    <p:sldId id="300" r:id="rId18"/>
    <p:sldId id="292" r:id="rId19"/>
    <p:sldId id="294" r:id="rId20"/>
    <p:sldId id="295" r:id="rId21"/>
    <p:sldId id="296" r:id="rId22"/>
    <p:sldId id="297" r:id="rId23"/>
    <p:sldId id="298" r:id="rId24"/>
  </p:sldIdLst>
  <p:sldSz cx="9144000" cy="5145088"/>
  <p:notesSz cx="6810375" cy="99425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000C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8" autoAdjust="0"/>
    <p:restoredTop sz="94660"/>
  </p:normalViewPr>
  <p:slideViewPr>
    <p:cSldViewPr snapToGrid="0">
      <p:cViewPr>
        <p:scale>
          <a:sx n="100" d="100"/>
          <a:sy n="100" d="100"/>
        </p:scale>
        <p:origin x="-1584" y="-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a1home17\brukere17\rk435\Dokument\Oppgaver%20og%20organisering\Kopi%20av%20levek&#229;r%20statestikk%202010%20ungdo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a1Home17\brukere17\rk435\Dokument\Bergen%20kommune\barn%20i%20BERGEN%20P&#197;%20SONE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 sonene med høyest samleindek'!$A$4</c:f>
              <c:strCache>
                <c:ptCount val="1"/>
                <c:pt idx="0">
                  <c:v>9, 1 Solheim nord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samleindek'!$B$4:$G$4</c:f>
              <c:numCache>
                <c:formatCode>General</c:formatCode>
                <c:ptCount val="6"/>
                <c:pt idx="0">
                  <c:v>10.6</c:v>
                </c:pt>
                <c:pt idx="1">
                  <c:v>10.4</c:v>
                </c:pt>
                <c:pt idx="2">
                  <c:v>27.3</c:v>
                </c:pt>
                <c:pt idx="3">
                  <c:v>18.899999999999999</c:v>
                </c:pt>
                <c:pt idx="4">
                  <c:v>20.399999999999999</c:v>
                </c:pt>
                <c:pt idx="5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'10 sonene med høyest samleindek'!$A$5</c:f>
              <c:strCache>
                <c:ptCount val="1"/>
                <c:pt idx="0">
                  <c:v>8, 5 Laksevåg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samleindek'!$B$5:$G$5</c:f>
              <c:numCache>
                <c:formatCode>General</c:formatCode>
                <c:ptCount val="6"/>
                <c:pt idx="0">
                  <c:v>7.2</c:v>
                </c:pt>
                <c:pt idx="1">
                  <c:v>7.6</c:v>
                </c:pt>
                <c:pt idx="2">
                  <c:v>22.3</c:v>
                </c:pt>
                <c:pt idx="3">
                  <c:v>12.3</c:v>
                </c:pt>
                <c:pt idx="4">
                  <c:v>10.7</c:v>
                </c:pt>
                <c:pt idx="5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'10 sonene med høyest samleindek'!$A$6</c:f>
              <c:strCache>
                <c:ptCount val="1"/>
                <c:pt idx="0">
                  <c:v>8, 5 Slettebakken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samleindek'!$B$6:$G$6</c:f>
              <c:numCache>
                <c:formatCode>General</c:formatCode>
                <c:ptCount val="6"/>
                <c:pt idx="0">
                  <c:v>9.4</c:v>
                </c:pt>
                <c:pt idx="1">
                  <c:v>9.9</c:v>
                </c:pt>
                <c:pt idx="2">
                  <c:v>19.899999999999999</c:v>
                </c:pt>
                <c:pt idx="3">
                  <c:v>23</c:v>
                </c:pt>
                <c:pt idx="4">
                  <c:v>12.9</c:v>
                </c:pt>
                <c:pt idx="5">
                  <c:v>9.7000000000000011</c:v>
                </c:pt>
              </c:numCache>
            </c:numRef>
          </c:val>
        </c:ser>
        <c:ser>
          <c:idx val="3"/>
          <c:order val="3"/>
          <c:tx>
            <c:strRef>
              <c:f>'10 sonene med høyest samleindek'!$A$7</c:f>
              <c:strCache>
                <c:ptCount val="1"/>
                <c:pt idx="0">
                  <c:v>8,5 Solheim sør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samleindek'!$B$7:$G$7</c:f>
              <c:numCache>
                <c:formatCode>General</c:formatCode>
                <c:ptCount val="6"/>
                <c:pt idx="0">
                  <c:v>10.6</c:v>
                </c:pt>
                <c:pt idx="1">
                  <c:v>6.4</c:v>
                </c:pt>
                <c:pt idx="2">
                  <c:v>19</c:v>
                </c:pt>
                <c:pt idx="3">
                  <c:v>15.1</c:v>
                </c:pt>
                <c:pt idx="4">
                  <c:v>24.2</c:v>
                </c:pt>
                <c:pt idx="5">
                  <c:v>5.6</c:v>
                </c:pt>
              </c:numCache>
            </c:numRef>
          </c:val>
        </c:ser>
        <c:ser>
          <c:idx val="4"/>
          <c:order val="4"/>
          <c:tx>
            <c:strRef>
              <c:f>'10 sonene med høyest samleindek'!$A$8</c:f>
              <c:strCache>
                <c:ptCount val="1"/>
                <c:pt idx="0">
                  <c:v>8, 4 Olsvik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samleindek'!$B$8:$G$8</c:f>
              <c:numCache>
                <c:formatCode>General</c:formatCode>
                <c:ptCount val="6"/>
                <c:pt idx="0">
                  <c:v>4.8</c:v>
                </c:pt>
                <c:pt idx="1">
                  <c:v>8.2000000000000011</c:v>
                </c:pt>
                <c:pt idx="2">
                  <c:v>27.6</c:v>
                </c:pt>
                <c:pt idx="3">
                  <c:v>7.4</c:v>
                </c:pt>
                <c:pt idx="4">
                  <c:v>7.3</c:v>
                </c:pt>
                <c:pt idx="5">
                  <c:v>3.6</c:v>
                </c:pt>
              </c:numCache>
            </c:numRef>
          </c:val>
        </c:ser>
        <c:ser>
          <c:idx val="5"/>
          <c:order val="5"/>
          <c:tx>
            <c:strRef>
              <c:f>'10 sonene med høyest samleindek'!$A$9</c:f>
              <c:strCache>
                <c:ptCount val="1"/>
                <c:pt idx="0">
                  <c:v>8, 1 Loddefjord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samleindek'!$B$9:$G$9</c:f>
              <c:numCache>
                <c:formatCode>General</c:formatCode>
                <c:ptCount val="6"/>
                <c:pt idx="0">
                  <c:v>3.4</c:v>
                </c:pt>
                <c:pt idx="1">
                  <c:v>8.4</c:v>
                </c:pt>
                <c:pt idx="2">
                  <c:v>32.300000000000004</c:v>
                </c:pt>
                <c:pt idx="3">
                  <c:v>9.3000000000000007</c:v>
                </c:pt>
                <c:pt idx="4">
                  <c:v>9.5</c:v>
                </c:pt>
                <c:pt idx="5">
                  <c:v>0.60000000000000009</c:v>
                </c:pt>
              </c:numCache>
            </c:numRef>
          </c:val>
        </c:ser>
        <c:ser>
          <c:idx val="6"/>
          <c:order val="6"/>
          <c:tx>
            <c:strRef>
              <c:f>'10 sonene med høyest samleindek'!$A$10</c:f>
              <c:strCache>
                <c:ptCount val="1"/>
                <c:pt idx="0">
                  <c:v>7, 5 Mjølkeråen (Toppe)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</c:spPr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samleindek'!$B$10:$G$10</c:f>
              <c:numCache>
                <c:formatCode>General</c:formatCode>
                <c:ptCount val="6"/>
                <c:pt idx="0">
                  <c:v>5.9</c:v>
                </c:pt>
                <c:pt idx="1">
                  <c:v>3.8</c:v>
                </c:pt>
                <c:pt idx="2">
                  <c:v>24.2</c:v>
                </c:pt>
                <c:pt idx="3">
                  <c:v>6.9</c:v>
                </c:pt>
                <c:pt idx="4">
                  <c:v>4.0999999999999996</c:v>
                </c:pt>
                <c:pt idx="5">
                  <c:v>2.8</c:v>
                </c:pt>
              </c:numCache>
            </c:numRef>
          </c:val>
        </c:ser>
        <c:ser>
          <c:idx val="7"/>
          <c:order val="7"/>
          <c:tx>
            <c:strRef>
              <c:f>'10 sonene med høyest samleindek'!$A$11</c:f>
              <c:strCache>
                <c:ptCount val="1"/>
                <c:pt idx="0">
                  <c:v>7, 3 Ytre Arna</c:v>
                </c:pt>
              </c:strCache>
            </c:strRef>
          </c:tx>
          <c:cat>
            <c:strRef>
              <c:f>'10 sonene med høyest samleindek'!$B$3:$G$3</c:f>
              <c:strCache>
                <c:ptCount val="6"/>
                <c:pt idx="0">
                  <c:v>Sosial hjelp til unge, snitt 4,4</c:v>
                </c:pt>
                <c:pt idx="1">
                  <c:v>Barnevernstilfeller, snitt 4,2</c:v>
                </c:pt>
                <c:pt idx="2">
                  <c:v>Lav utdanning hos foreldre, snitt 16,9 </c:v>
                </c:pt>
                <c:pt idx="3">
                  <c:v>Barnefattigdom, snitt 5,6</c:v>
                </c:pt>
                <c:pt idx="4">
                  <c:v>Barneflytting, snitt 6, 6</c:v>
                </c:pt>
                <c:pt idx="5">
                  <c:v>Kommunale boliger, snitt 2, 4</c:v>
                </c:pt>
              </c:strCache>
            </c:strRef>
          </c:cat>
          <c:val>
            <c:numRef>
              <c:f>'10 sonene med høyest samleindek'!$B$11:$G$11</c:f>
              <c:numCache>
                <c:formatCode>General</c:formatCode>
                <c:ptCount val="6"/>
                <c:pt idx="0">
                  <c:v>9</c:v>
                </c:pt>
                <c:pt idx="1">
                  <c:v>4.3</c:v>
                </c:pt>
                <c:pt idx="2">
                  <c:v>24.9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2.6</c:v>
                </c:pt>
              </c:numCache>
            </c:numRef>
          </c:val>
        </c:ser>
        <c:dLbls/>
        <c:shape val="box"/>
        <c:axId val="141011968"/>
        <c:axId val="141030144"/>
        <c:axId val="0"/>
      </c:bar3DChart>
      <c:catAx>
        <c:axId val="141011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 b="0"/>
            </a:pPr>
            <a:endParaRPr lang="nb-NO"/>
          </a:p>
        </c:txPr>
        <c:crossAx val="141030144"/>
        <c:crosses val="autoZero"/>
        <c:auto val="1"/>
        <c:lblAlgn val="ctr"/>
        <c:lblOffset val="100"/>
      </c:catAx>
      <c:valAx>
        <c:axId val="141030144"/>
        <c:scaling>
          <c:orientation val="minMax"/>
        </c:scaling>
        <c:axPos val="l"/>
        <c:majorGridlines/>
        <c:numFmt formatCode="General" sourceLinked="1"/>
        <c:tickLblPos val="nextTo"/>
        <c:crossAx val="14101196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 i="0" baseline="0"/>
            </a:pPr>
            <a:endParaRPr lang="nb-NO"/>
          </a:p>
        </c:txPr>
      </c:legendEntry>
      <c:legendEntry>
        <c:idx val="4"/>
        <c:txPr>
          <a:bodyPr/>
          <a:lstStyle/>
          <a:p>
            <a:pPr>
              <a:defRPr sz="1200" b="1" i="0" baseline="0"/>
            </a:pPr>
            <a:endParaRPr lang="nb-NO"/>
          </a:p>
        </c:txPr>
      </c:legendEntry>
      <c:legendEntry>
        <c:idx val="5"/>
        <c:txPr>
          <a:bodyPr/>
          <a:lstStyle/>
          <a:p>
            <a:pPr>
              <a:defRPr sz="1200" b="1" i="0" baseline="0"/>
            </a:pPr>
            <a:endParaRPr lang="nb-NO"/>
          </a:p>
        </c:txPr>
      </c:legendEntry>
      <c:layout>
        <c:manualLayout>
          <c:xMode val="edge"/>
          <c:yMode val="edge"/>
          <c:x val="0.84625586045994905"/>
          <c:y val="4.1124538588044213E-2"/>
          <c:w val="0.14448483501833104"/>
          <c:h val="0.91757879797393394"/>
        </c:manualLayout>
      </c:layout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'Ark2'!$A$2</c:f>
              <c:strCache>
                <c:ptCount val="1"/>
                <c:pt idx="0">
                  <c:v>Godvik</c:v>
                </c:pt>
              </c:strCache>
            </c:strRef>
          </c:tx>
          <c:spPr>
            <a:solidFill>
              <a:srgbClr val="688588"/>
            </a:solidFill>
          </c:spPr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'Ark2'!$B$2:$I$2</c:f>
              <c:numCache>
                <c:formatCode>0.0</c:formatCode>
                <c:ptCount val="8"/>
                <c:pt idx="0">
                  <c:v>84.753363228699556</c:v>
                </c:pt>
                <c:pt idx="1">
                  <c:v>19.911504424778773</c:v>
                </c:pt>
                <c:pt idx="2">
                  <c:v>10.407239819004532</c:v>
                </c:pt>
                <c:pt idx="3">
                  <c:v>14.666666666666671</c:v>
                </c:pt>
                <c:pt idx="4">
                  <c:v>7.5221238938053085</c:v>
                </c:pt>
                <c:pt idx="5">
                  <c:v>23.245614035087716</c:v>
                </c:pt>
                <c:pt idx="6">
                  <c:v>14.096916299559471</c:v>
                </c:pt>
                <c:pt idx="7">
                  <c:v>33.035714285714278</c:v>
                </c:pt>
              </c:numCache>
            </c:numRef>
          </c:val>
        </c:ser>
        <c:ser>
          <c:idx val="1"/>
          <c:order val="1"/>
          <c:tx>
            <c:strRef>
              <c:f>'Ark2'!$A$3</c:f>
              <c:strCache>
                <c:ptCount val="1"/>
                <c:pt idx="0">
                  <c:v>Olsvik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'Ark2'!$B$3:$I$3</c:f>
              <c:numCache>
                <c:formatCode>0.0</c:formatCode>
                <c:ptCount val="8"/>
                <c:pt idx="0">
                  <c:v>79.166666666666671</c:v>
                </c:pt>
                <c:pt idx="1">
                  <c:v>23.943661971830977</c:v>
                </c:pt>
                <c:pt idx="2">
                  <c:v>17.021276595744681</c:v>
                </c:pt>
                <c:pt idx="3">
                  <c:v>13.793103448275858</c:v>
                </c:pt>
                <c:pt idx="4">
                  <c:v>14.38356164383562</c:v>
                </c:pt>
                <c:pt idx="5">
                  <c:v>34.693877551020393</c:v>
                </c:pt>
                <c:pt idx="6">
                  <c:v>16.43835616438356</c:v>
                </c:pt>
                <c:pt idx="7">
                  <c:v>34.532374100719423</c:v>
                </c:pt>
              </c:numCache>
            </c:numRef>
          </c:val>
        </c:ser>
        <c:ser>
          <c:idx val="2"/>
          <c:order val="2"/>
          <c:tx>
            <c:strRef>
              <c:f>'Ark2'!$A$4</c:f>
              <c:strCache>
                <c:ptCount val="1"/>
                <c:pt idx="0">
                  <c:v>Kjøkkelvik</c:v>
                </c:pt>
              </c:strCache>
            </c:strRef>
          </c:tx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'Ark2'!$B$4:$I$4</c:f>
              <c:numCache>
                <c:formatCode>0.0</c:formatCode>
                <c:ptCount val="8"/>
                <c:pt idx="0">
                  <c:v>73.214285714285722</c:v>
                </c:pt>
                <c:pt idx="1">
                  <c:v>26.851851851851855</c:v>
                </c:pt>
                <c:pt idx="2">
                  <c:v>21.296296296296287</c:v>
                </c:pt>
                <c:pt idx="3">
                  <c:v>21.621621621621621</c:v>
                </c:pt>
                <c:pt idx="4">
                  <c:v>11.403508771929831</c:v>
                </c:pt>
                <c:pt idx="5">
                  <c:v>25.663716814159283</c:v>
                </c:pt>
                <c:pt idx="6">
                  <c:v>17.39130434782609</c:v>
                </c:pt>
                <c:pt idx="7">
                  <c:v>31.428571428571427</c:v>
                </c:pt>
              </c:numCache>
            </c:numRef>
          </c:val>
        </c:ser>
        <c:ser>
          <c:idx val="3"/>
          <c:order val="3"/>
          <c:tx>
            <c:strRef>
              <c:f>'Ark2'!$A$5</c:f>
              <c:strCache>
                <c:ptCount val="1"/>
                <c:pt idx="0">
                  <c:v>Alvøy</c:v>
                </c:pt>
              </c:strCache>
            </c:strRef>
          </c:tx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'Ark2'!$B$5:$I$5</c:f>
              <c:numCache>
                <c:formatCode>0.0</c:formatCode>
                <c:ptCount val="8"/>
                <c:pt idx="0">
                  <c:v>74.358974358974322</c:v>
                </c:pt>
                <c:pt idx="1">
                  <c:v>17.525773195876287</c:v>
                </c:pt>
                <c:pt idx="2">
                  <c:v>8.2901554404144999</c:v>
                </c:pt>
                <c:pt idx="3">
                  <c:v>17.525773195876287</c:v>
                </c:pt>
                <c:pt idx="4">
                  <c:v>13.775510204081632</c:v>
                </c:pt>
                <c:pt idx="5">
                  <c:v>9.793814432989695</c:v>
                </c:pt>
                <c:pt idx="6">
                  <c:v>16.326530612244888</c:v>
                </c:pt>
                <c:pt idx="7">
                  <c:v>30.810810810810814</c:v>
                </c:pt>
              </c:numCache>
            </c:numRef>
          </c:val>
        </c:ser>
        <c:ser>
          <c:idx val="4"/>
          <c:order val="4"/>
          <c:tx>
            <c:strRef>
              <c:f>'Ark2'!$A$6</c:f>
              <c:strCache>
                <c:ptCount val="1"/>
                <c:pt idx="0">
                  <c:v>Hetlevik</c:v>
                </c:pt>
              </c:strCache>
            </c:strRef>
          </c:tx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'Ark2'!$B$6:$I$6</c:f>
              <c:numCache>
                <c:formatCode>0.0</c:formatCode>
                <c:ptCount val="8"/>
                <c:pt idx="0">
                  <c:v>77.948717948717984</c:v>
                </c:pt>
                <c:pt idx="1">
                  <c:v>16.410256410256416</c:v>
                </c:pt>
                <c:pt idx="2">
                  <c:v>7.2916666666666679</c:v>
                </c:pt>
                <c:pt idx="3">
                  <c:v>12.834224598930479</c:v>
                </c:pt>
                <c:pt idx="4">
                  <c:v>15.816326530612251</c:v>
                </c:pt>
                <c:pt idx="5">
                  <c:v>29.230769230769212</c:v>
                </c:pt>
                <c:pt idx="6">
                  <c:v>18.274111675126896</c:v>
                </c:pt>
                <c:pt idx="7">
                  <c:v>23.75690607734807</c:v>
                </c:pt>
              </c:numCache>
            </c:numRef>
          </c:val>
        </c:ser>
        <c:ser>
          <c:idx val="5"/>
          <c:order val="5"/>
          <c:tx>
            <c:strRef>
              <c:f>'Ark2'!$A$7</c:f>
              <c:strCache>
                <c:ptCount val="1"/>
                <c:pt idx="0">
                  <c:v>Loddefjord</c:v>
                </c:pt>
              </c:strCache>
            </c:strRef>
          </c:tx>
          <c:spPr>
            <a:solidFill>
              <a:srgbClr val="39D02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'Ark2'!$B$7:$I$7</c:f>
              <c:numCache>
                <c:formatCode>0.0</c:formatCode>
                <c:ptCount val="8"/>
                <c:pt idx="0">
                  <c:v>79.365079365079353</c:v>
                </c:pt>
                <c:pt idx="1">
                  <c:v>13.70967741935484</c:v>
                </c:pt>
                <c:pt idx="2">
                  <c:v>10.569105691056912</c:v>
                </c:pt>
                <c:pt idx="3">
                  <c:v>24.390243902439018</c:v>
                </c:pt>
                <c:pt idx="4">
                  <c:v>21.951219512195117</c:v>
                </c:pt>
                <c:pt idx="5">
                  <c:v>34.126984126984134</c:v>
                </c:pt>
                <c:pt idx="6">
                  <c:v>21.13821138211382</c:v>
                </c:pt>
                <c:pt idx="7">
                  <c:v>28.099173553719009</c:v>
                </c:pt>
              </c:numCache>
            </c:numRef>
          </c:val>
        </c:ser>
        <c:ser>
          <c:idx val="6"/>
          <c:order val="6"/>
          <c:tx>
            <c:strRef>
              <c:f>'Ark2'!$A$8</c:f>
              <c:strCache>
                <c:ptCount val="1"/>
                <c:pt idx="0">
                  <c:v>Gravdal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'Ark2'!$B$8:$I$8</c:f>
              <c:numCache>
                <c:formatCode>0.0</c:formatCode>
                <c:ptCount val="8"/>
                <c:pt idx="0">
                  <c:v>72.631578947368411</c:v>
                </c:pt>
                <c:pt idx="1">
                  <c:v>21.465968586387426</c:v>
                </c:pt>
                <c:pt idx="2">
                  <c:v>13.903743315508022</c:v>
                </c:pt>
                <c:pt idx="3">
                  <c:v>17.989417989417976</c:v>
                </c:pt>
                <c:pt idx="4">
                  <c:v>6.2827225130890065</c:v>
                </c:pt>
                <c:pt idx="5">
                  <c:v>29.319371727748706</c:v>
                </c:pt>
                <c:pt idx="6">
                  <c:v>15.706806282722511</c:v>
                </c:pt>
                <c:pt idx="7">
                  <c:v>16.12903225806452</c:v>
                </c:pt>
              </c:numCache>
            </c:numRef>
          </c:val>
        </c:ser>
        <c:ser>
          <c:idx val="7"/>
          <c:order val="7"/>
          <c:tx>
            <c:strRef>
              <c:f>'Ark2'!$A$9</c:f>
              <c:strCache>
                <c:ptCount val="1"/>
                <c:pt idx="0">
                  <c:v>Laksevåg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'Ark2'!$B$1:$I$1</c:f>
              <c:strCache>
                <c:ptCount val="8"/>
                <c:pt idx="0">
                  <c:v>Org.ak 8kl</c:v>
                </c:pt>
                <c:pt idx="1">
                  <c:v>Psyk.pl. 8kl</c:v>
                </c:pt>
                <c:pt idx="2">
                  <c:v>Bekymr 8kl</c:v>
                </c:pt>
                <c:pt idx="3">
                  <c:v>Søvn 8kl</c:v>
                </c:pt>
                <c:pt idx="4">
                  <c:v>Sk.mat 8kl</c:v>
                </c:pt>
                <c:pt idx="5">
                  <c:v>Fys.ak 8kl</c:v>
                </c:pt>
                <c:pt idx="6">
                  <c:v>Frokost 8kl</c:v>
                </c:pt>
                <c:pt idx="7">
                  <c:v>Hjelpeap 8kl</c:v>
                </c:pt>
              </c:strCache>
            </c:strRef>
          </c:cat>
          <c:val>
            <c:numRef>
              <c:f>'Ark2'!$B$9:$I$9</c:f>
              <c:numCache>
                <c:formatCode>0.0</c:formatCode>
                <c:ptCount val="8"/>
                <c:pt idx="0">
                  <c:v>67.148014440433215</c:v>
                </c:pt>
                <c:pt idx="1">
                  <c:v>16.54411764705883</c:v>
                </c:pt>
                <c:pt idx="2">
                  <c:v>13.011152416356879</c:v>
                </c:pt>
                <c:pt idx="3">
                  <c:v>15.750915750915748</c:v>
                </c:pt>
                <c:pt idx="4">
                  <c:v>9.1240875912408725</c:v>
                </c:pt>
                <c:pt idx="5">
                  <c:v>29.136690647482023</c:v>
                </c:pt>
                <c:pt idx="6">
                  <c:v>16.423357664233581</c:v>
                </c:pt>
                <c:pt idx="7">
                  <c:v>17.735849056603769</c:v>
                </c:pt>
              </c:numCache>
            </c:numRef>
          </c:val>
        </c:ser>
        <c:dLbls/>
        <c:shape val="cylinder"/>
        <c:axId val="152735104"/>
        <c:axId val="152749184"/>
        <c:axId val="0"/>
      </c:bar3DChart>
      <c:catAx>
        <c:axId val="152735104"/>
        <c:scaling>
          <c:orientation val="minMax"/>
        </c:scaling>
        <c:axPos val="b"/>
        <c:numFmt formatCode="General" sourceLinked="0"/>
        <c:tickLblPos val="nextTo"/>
        <c:crossAx val="152749184"/>
        <c:crosses val="autoZero"/>
        <c:auto val="1"/>
        <c:lblAlgn val="ctr"/>
        <c:lblOffset val="100"/>
      </c:catAx>
      <c:valAx>
        <c:axId val="152749184"/>
        <c:scaling>
          <c:orientation val="minMax"/>
        </c:scaling>
        <c:axPos val="l"/>
        <c:majorGridlines/>
        <c:numFmt formatCode="0.0" sourceLinked="1"/>
        <c:tickLblPos val="nextTo"/>
        <c:crossAx val="15273510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 i="0" baseline="0"/>
            </a:pPr>
            <a:endParaRPr lang="nb-NO"/>
          </a:p>
        </c:txPr>
      </c:legendEntry>
      <c:legendEntry>
        <c:idx val="5"/>
        <c:txPr>
          <a:bodyPr/>
          <a:lstStyle/>
          <a:p>
            <a:pPr>
              <a:defRPr sz="1200" b="1" i="0" baseline="0"/>
            </a:pPr>
            <a:endParaRPr lang="nb-NO"/>
          </a:p>
        </c:txPr>
      </c:legendEntry>
      <c:legendEntry>
        <c:idx val="7"/>
        <c:txPr>
          <a:bodyPr/>
          <a:lstStyle/>
          <a:p>
            <a:pPr>
              <a:defRPr sz="1200" b="1" i="0" baseline="0"/>
            </a:pPr>
            <a:endParaRPr lang="nb-NO"/>
          </a:p>
        </c:txPr>
      </c:legendEntry>
      <c:layout>
        <c:manualLayout>
          <c:xMode val="edge"/>
          <c:yMode val="edge"/>
          <c:x val="0.85573296856423298"/>
          <c:y val="2.6050153805808607E-3"/>
          <c:w val="0.14283024966402502"/>
          <c:h val="0.94088902460245205"/>
        </c:manualLayout>
      </c:layout>
      <c:txPr>
        <a:bodyPr/>
        <a:lstStyle/>
        <a:p>
          <a:pPr>
            <a:defRPr sz="1200" baseline="0"/>
          </a:pPr>
          <a:endParaRPr lang="nb-NO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D493C-ACD5-4612-8A44-F01A4FB0EA00}" type="datetimeFigureOut">
              <a:rPr lang="nb-NO" smtClean="0"/>
              <a:pPr/>
              <a:t>22.02.2017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CC07-8B79-4813-90B4-C6656D484B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23192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pPr/>
              <a:t>22.02.2017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81098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3118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1502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Tiltakene er fordelt på fire innsatsområder:</a:t>
            </a:r>
          </a:p>
          <a:p>
            <a:r>
              <a:rPr lang="nb-NO" dirty="0" smtClean="0"/>
              <a:t>1.Samordning, samarbeid og dialog</a:t>
            </a:r>
          </a:p>
          <a:p>
            <a:r>
              <a:rPr lang="nb-NO" dirty="0" smtClean="0"/>
              <a:t>2.Trygge og inkluderende nærmiljø</a:t>
            </a:r>
          </a:p>
          <a:p>
            <a:r>
              <a:rPr lang="nb-NO" dirty="0" smtClean="0"/>
              <a:t>3.Oppfølging der ekstreme personer og miljøer avdekkes</a:t>
            </a:r>
          </a:p>
          <a:p>
            <a:r>
              <a:rPr lang="nb-NO" dirty="0" smtClean="0"/>
              <a:t>4.Informasjon, kunnskapsutvikling og kunnskapsoverføring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1103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1769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effectLst/>
                <a:latin typeface="Arial"/>
              </a:rPr>
              <a:t>Skolekvalitet" er et omfattende begrep. </a:t>
            </a:r>
          </a:p>
          <a:p>
            <a:endParaRPr lang="nb-NO" dirty="0" smtClean="0">
              <a:effectLst/>
              <a:latin typeface="Arial"/>
            </a:endParaRPr>
          </a:p>
          <a:p>
            <a:r>
              <a:rPr lang="nb-NO" dirty="0" smtClean="0">
                <a:effectLst/>
                <a:latin typeface="Arial"/>
              </a:rPr>
              <a:t>Elevenes samlete læringsutbytte er likevel det endelige målet for om en skole og en skoleeier lykkes med å skape en god skole. </a:t>
            </a:r>
          </a:p>
          <a:p>
            <a:endParaRPr lang="nb-NO" dirty="0" smtClean="0">
              <a:effectLst/>
              <a:latin typeface="Arial"/>
            </a:endParaRPr>
          </a:p>
          <a:p>
            <a:r>
              <a:rPr lang="nb-NO" dirty="0" smtClean="0">
                <a:effectLst/>
                <a:latin typeface="Arial"/>
              </a:rPr>
              <a:t>«Samlet læringsutbytte» omfatter kunnskaper, ferdigheter og holdninger, men også elevens erfaringer i møte med institusjon og kultur. </a:t>
            </a:r>
          </a:p>
          <a:p>
            <a:endParaRPr lang="nb-NO" dirty="0" smtClean="0">
              <a:effectLst/>
              <a:latin typeface="Arial"/>
            </a:endParaRPr>
          </a:p>
          <a:p>
            <a:r>
              <a:rPr lang="nb-NO" dirty="0" smtClean="0">
                <a:effectLst/>
                <a:latin typeface="Arial"/>
              </a:rPr>
              <a:t>Elevens læringsutbytte dreier seg i tillegg om sosiale erfaringer, forståelse av egen læring og eget selvbilde.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5252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5461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55103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8149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Ulike parameter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30619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Solheim nord omfatter Gyldenpris</a:t>
            </a:r>
          </a:p>
          <a:p>
            <a:endParaRPr lang="nb-NO" sz="1400" dirty="0" smtClean="0"/>
          </a:p>
          <a:p>
            <a:r>
              <a:rPr lang="nb-NO" sz="1400" dirty="0" smtClean="0"/>
              <a:t>Rå og Nattlandsfjellet har lavest samleindeks med verdien 1,9	</a:t>
            </a:r>
          </a:p>
          <a:p>
            <a:endParaRPr lang="nb-NO" sz="1400" dirty="0" smtClean="0"/>
          </a:p>
          <a:p>
            <a:r>
              <a:rPr lang="nb-NO" sz="1400" dirty="0" smtClean="0"/>
              <a:t>•Samlede levekår er basert på et snitt av følgende levekårsområder:</a:t>
            </a:r>
          </a:p>
          <a:p>
            <a:r>
              <a:rPr lang="nb-NO" sz="1400" dirty="0" smtClean="0"/>
              <a:t>•Median bruttoinntekt</a:t>
            </a:r>
          </a:p>
          <a:p>
            <a:r>
              <a:rPr lang="nb-NO" sz="1400" dirty="0" smtClean="0"/>
              <a:t>•Barnefattigdom (barn i familier med lav inntekt)</a:t>
            </a:r>
          </a:p>
          <a:p>
            <a:r>
              <a:rPr lang="nb-NO" sz="1400" dirty="0" smtClean="0"/>
              <a:t>•Sosialhjelpstilfeller (16-24 år)</a:t>
            </a:r>
          </a:p>
          <a:p>
            <a:r>
              <a:rPr lang="nb-NO" sz="1400" dirty="0" smtClean="0"/>
              <a:t>•Barnevernssaker</a:t>
            </a:r>
          </a:p>
          <a:p>
            <a:r>
              <a:rPr lang="nb-NO" sz="1400" dirty="0" smtClean="0"/>
              <a:t>•Barneflytting (utflytting fra levekårssonen av familier med barn 6-15 år)</a:t>
            </a:r>
          </a:p>
          <a:p>
            <a:r>
              <a:rPr lang="nb-NO" sz="1400" dirty="0" smtClean="0"/>
              <a:t>•Lav utdanning 30-59 år</a:t>
            </a:r>
          </a:p>
          <a:p>
            <a:r>
              <a:rPr lang="nb-NO" sz="1400" dirty="0" smtClean="0"/>
              <a:t>•Uføretrygdede (18-49 år)</a:t>
            </a:r>
          </a:p>
          <a:p>
            <a:r>
              <a:rPr lang="nb-NO" sz="1400" dirty="0" smtClean="0"/>
              <a:t>•Kommunalt tildelte boliger</a:t>
            </a:r>
          </a:p>
          <a:p>
            <a:r>
              <a:rPr lang="nb-NO" sz="1400" dirty="0" smtClean="0"/>
              <a:t>•Total kriminalitet</a:t>
            </a:r>
          </a:p>
          <a:p>
            <a:r>
              <a:rPr lang="nb-NO" sz="1400" dirty="0" smtClean="0"/>
              <a:t>•Totalt sykefravær</a:t>
            </a:r>
          </a:p>
          <a:p>
            <a:r>
              <a:rPr lang="nb-NO" sz="1400" dirty="0" smtClean="0"/>
              <a:t>•Total dødelighet</a:t>
            </a:r>
          </a:p>
          <a:p>
            <a:endParaRPr lang="nb-NO" sz="1400" dirty="0" smtClean="0"/>
          </a:p>
          <a:p>
            <a:r>
              <a:rPr lang="nb-NO" sz="1400" dirty="0" smtClean="0"/>
              <a:t>Sosial hjelp unge  - 4,4 % av personene 16- 24 år mottar sosialhjelp som hovedinntekt i Bergen i 2010. Dette utgjør i alt 1441 personer. I 2009 var tallet 700 og i 2011 var det 516. </a:t>
            </a:r>
          </a:p>
          <a:p>
            <a:endParaRPr lang="nb-NO" sz="1400" dirty="0" smtClean="0"/>
          </a:p>
          <a:p>
            <a:r>
              <a:rPr lang="nb-NO" sz="1400" dirty="0" smtClean="0"/>
              <a:t>Barneverntilfeller i løpet av 2010, 0-17 år. I forhold til 2008 undersøkelsen (levekår) er andelen barnevernstilfeller økt fra 3,9 til 4,2 prosent. Størst økning, Nygårdshøyden/</a:t>
            </a:r>
            <a:r>
              <a:rPr lang="nb-NO" sz="1400" dirty="0" err="1" smtClean="0"/>
              <a:t>Møhlenpris</a:t>
            </a:r>
            <a:r>
              <a:rPr lang="nb-NO" sz="1400" dirty="0" smtClean="0"/>
              <a:t>, </a:t>
            </a:r>
            <a:r>
              <a:rPr lang="nb-NO" sz="1400" b="1" dirty="0" smtClean="0"/>
              <a:t>Olsvik, Kjøkkelvik</a:t>
            </a:r>
            <a:r>
              <a:rPr lang="nb-NO" sz="1400" dirty="0" smtClean="0"/>
              <a:t>,</a:t>
            </a:r>
            <a:r>
              <a:rPr lang="nb-NO" sz="1400" baseline="0" dirty="0" smtClean="0"/>
              <a:t> Kronstad, Nyborg, Haukedal, samt Nesttun, Smørås, Landås, Minde og Fanabygda.  Nedgang, Espeland, </a:t>
            </a:r>
            <a:r>
              <a:rPr lang="nb-NO" sz="1400" b="1" baseline="0" dirty="0" smtClean="0"/>
              <a:t>Gravdal, Laksevåg </a:t>
            </a:r>
            <a:r>
              <a:rPr lang="nb-NO" sz="1400" baseline="0" dirty="0" smtClean="0"/>
              <a:t>og Solheim Nord. </a:t>
            </a:r>
          </a:p>
          <a:p>
            <a:endParaRPr lang="nb-NO" sz="1400" dirty="0" smtClean="0"/>
          </a:p>
          <a:p>
            <a:r>
              <a:rPr lang="nb-NO" sz="1400" dirty="0" smtClean="0"/>
              <a:t>Lav Utdanning - Antall personer 30-59 år med barne- og ungdomsskolen som høyeste fullførte utdanning (snitt 16,9)				</a:t>
            </a:r>
          </a:p>
          <a:p>
            <a:r>
              <a:rPr lang="nb-NO" sz="1400" dirty="0" smtClean="0"/>
              <a:t>Barnefattigdom</a:t>
            </a:r>
            <a:r>
              <a:rPr lang="nb-NO" sz="1400" baseline="0" dirty="0" smtClean="0"/>
              <a:t> - </a:t>
            </a:r>
            <a:r>
              <a:rPr lang="nb-NO" sz="1400" dirty="0" smtClean="0"/>
              <a:t>I gjennomsnitt lever 5,6 % av barn og unge i familier der inntekt etter skatt er under halvparten av medianinntekten for familier i Bergen.				</a:t>
            </a:r>
          </a:p>
          <a:p>
            <a:endParaRPr lang="nb-NO" sz="1400" dirty="0" smtClean="0"/>
          </a:p>
          <a:p>
            <a:r>
              <a:rPr lang="nb-NO" sz="1400" dirty="0" smtClean="0"/>
              <a:t>Barneflytting, utflytting av barn 6-15 år i soner i Bergen</a:t>
            </a:r>
          </a:p>
          <a:p>
            <a:endParaRPr lang="nb-NO" sz="1400" dirty="0" smtClean="0"/>
          </a:p>
          <a:p>
            <a:r>
              <a:rPr lang="nb-NO" sz="1400" dirty="0" smtClean="0"/>
              <a:t>Totalt utgjør de kommunalt tildelte boligene 2, 4 % av den samlede boligmassen i Bergen</a:t>
            </a:r>
          </a:p>
          <a:p>
            <a:endParaRPr lang="nb-NO" sz="1100" dirty="0" smtClean="0"/>
          </a:p>
          <a:p>
            <a:r>
              <a:rPr lang="nb-NO" sz="1100" dirty="0" smtClean="0"/>
              <a:t>		</a:t>
            </a:r>
            <a:r>
              <a:rPr lang="nb-NO" sz="1100" dirty="0" err="1" smtClean="0"/>
              <a:t>soshjelp</a:t>
            </a:r>
            <a:r>
              <a:rPr lang="nb-NO" sz="1100" dirty="0" smtClean="0"/>
              <a:t>	</a:t>
            </a:r>
            <a:r>
              <a:rPr lang="nb-NO" sz="1100" dirty="0" err="1" smtClean="0"/>
              <a:t>bvtj</a:t>
            </a:r>
            <a:r>
              <a:rPr lang="nb-NO" sz="1100" dirty="0" smtClean="0"/>
              <a:t>	lav </a:t>
            </a:r>
            <a:r>
              <a:rPr lang="nb-NO" sz="1100" dirty="0" err="1" smtClean="0"/>
              <a:t>utd</a:t>
            </a:r>
            <a:r>
              <a:rPr lang="nb-NO" sz="1100" dirty="0" smtClean="0"/>
              <a:t>.	Fattig	flytting	kom boliger</a:t>
            </a:r>
          </a:p>
          <a:p>
            <a:r>
              <a:rPr lang="nb-NO" sz="1100" dirty="0" smtClean="0"/>
              <a:t>9, 1 Solheim nord	10,6	10,4	27,3	18,9	20,4	12,4</a:t>
            </a:r>
          </a:p>
          <a:p>
            <a:r>
              <a:rPr lang="nb-NO" sz="1100" dirty="0" smtClean="0"/>
              <a:t>8, 5 Laksevåg	7,2	7,6	22,3	12,3	10,7	5,1</a:t>
            </a:r>
          </a:p>
          <a:p>
            <a:r>
              <a:rPr lang="nb-NO" sz="1100" dirty="0" smtClean="0"/>
              <a:t>8, 5 Slettebakken	9,4	9,9	19,9	23	12,9	9,7</a:t>
            </a:r>
          </a:p>
          <a:p>
            <a:r>
              <a:rPr lang="nb-NO" sz="1100" dirty="0" smtClean="0"/>
              <a:t>8,5 Solheim sør	10,6	6,4	19	15,1	24,2	5,6</a:t>
            </a:r>
          </a:p>
          <a:p>
            <a:r>
              <a:rPr lang="nb-NO" sz="1100" dirty="0" smtClean="0"/>
              <a:t>8, 4 Olsvik		4,8	8,2	27,6	7,4	7,3	3,6</a:t>
            </a:r>
          </a:p>
          <a:p>
            <a:r>
              <a:rPr lang="nb-NO" sz="1100" dirty="0" smtClean="0"/>
              <a:t>8, 1 Loddefjord	3,4	8,4	32,3	9,3	9,5	0,6</a:t>
            </a:r>
          </a:p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9D64-91DC-4E40-AAA9-DE3C83D661F6}" type="slidenum">
              <a:rPr lang="nb-NO" smtClean="0">
                <a:solidFill>
                  <a:prstClr val="black"/>
                </a:solidFill>
              </a:rPr>
              <a:pPr/>
              <a:t>19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4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40423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6767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274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Rapporten «Barn og unge i Bergen – Helseatferd og påvirkningsfaktorer» (Bergen kommune, 2014) </a:t>
            </a:r>
          </a:p>
          <a:p>
            <a:endParaRPr lang="nb-NO" sz="1400" b="1" dirty="0" smtClean="0"/>
          </a:p>
          <a:p>
            <a:r>
              <a:rPr lang="nb-NO" sz="1400" b="1" dirty="0" smtClean="0"/>
              <a:t>Olsvik</a:t>
            </a:r>
            <a:r>
              <a:rPr lang="nb-NO" sz="1400" dirty="0" smtClean="0"/>
              <a:t> viser at en stor andel unge ikke er fysisk aktive på fritiden, samtidig som mange rapporterer om psykiske plager og bekymringer hjemme. </a:t>
            </a:r>
          </a:p>
          <a:p>
            <a:r>
              <a:rPr lang="nb-NO" sz="1400" dirty="0" smtClean="0"/>
              <a:t>Svært høy andel skolestartbarn har foreldre som røyker, og en høy andel 8.klassinger har fast kontakt med behandlings- eller hjelpetjenester. </a:t>
            </a:r>
          </a:p>
          <a:p>
            <a:endParaRPr lang="nb-NO" sz="1400" dirty="0" smtClean="0"/>
          </a:p>
          <a:p>
            <a:r>
              <a:rPr lang="nb-NO" sz="1400" dirty="0" smtClean="0"/>
              <a:t>Samtidig gjør elevene ved Olsvik skole (kombinert barne- og ungdomsskole og Bergens største grunnskole) det svært bra på nasjonale prøver for 5.trinn og ligger til dels godt over snittet for Bergen. </a:t>
            </a:r>
          </a:p>
          <a:p>
            <a:r>
              <a:rPr lang="nb-NO" sz="1400" dirty="0" smtClean="0"/>
              <a:t>Kvalitetstallene for skolen for øvrig er noe mer varierende. I grunnskolepoeng  ligger skolen et lite stykke under snittet. En del av elevene i Olsvik har dessuten Kjøkkelvik skole som sin nærskole. </a:t>
            </a:r>
          </a:p>
          <a:p>
            <a:r>
              <a:rPr lang="nb-NO" sz="1400" dirty="0" smtClean="0"/>
              <a:t>Her er resultatene av nasjonale prøver for 5.trinn under snittet for Bergen. I grunnskolepoeng er skolen rimelig på nivå med Olsvik skole. </a:t>
            </a:r>
          </a:p>
          <a:p>
            <a:r>
              <a:rPr lang="nb-NO" sz="1400" dirty="0" smtClean="0"/>
              <a:t>Olsvik har også en relativt ny videregående skole – Olsvikåsen VGS – fra 2006 som ligger flott til på høyden. </a:t>
            </a:r>
          </a:p>
          <a:p>
            <a:endParaRPr lang="nb-NO" sz="1400" dirty="0" smtClean="0"/>
          </a:p>
          <a:p>
            <a:r>
              <a:rPr lang="nb-NO" sz="1400" b="1" dirty="0" smtClean="0"/>
              <a:t>Loddefjord</a:t>
            </a:r>
            <a:r>
              <a:rPr lang="nb-NO" sz="1400" b="1" baseline="0" dirty="0" smtClean="0"/>
              <a:t>  </a:t>
            </a:r>
            <a:r>
              <a:rPr lang="nb-NO" sz="1400" dirty="0" smtClean="0"/>
              <a:t>viser at en stor andel unge ikke er fysisk aktive på fritiden, og at mange ikke spiser mat på skolen hver dag. </a:t>
            </a:r>
          </a:p>
          <a:p>
            <a:r>
              <a:rPr lang="nb-NO" sz="1400" dirty="0" smtClean="0"/>
              <a:t>Mange barn og unge har foreldre som røyker, og en relativt stor andel snakker ikke godt norsk ved skolestart. </a:t>
            </a:r>
          </a:p>
          <a:p>
            <a:endParaRPr lang="nb-NO" sz="1400" dirty="0" smtClean="0"/>
          </a:p>
          <a:p>
            <a:r>
              <a:rPr lang="nb-NO" sz="1400" dirty="0" smtClean="0"/>
              <a:t>Elevene ved Loddefjord skole gjør det noe svakere enn snittet på nasjonale prøver for 5.trinn. </a:t>
            </a:r>
          </a:p>
          <a:p>
            <a:r>
              <a:rPr lang="nb-NO" sz="1400" dirty="0" smtClean="0"/>
              <a:t>Kvalitetstallene for skolen er for øvrig rimelig nært gjennomsnittet for Bergen, selv om det er høyere grad av mobbing. </a:t>
            </a:r>
          </a:p>
          <a:p>
            <a:r>
              <a:rPr lang="nb-NO" sz="1400" dirty="0" smtClean="0"/>
              <a:t>Elevene ved Vadmyra skole gjør det noe bedre enn snittet på nasjonale prøver. Kvalitetstallene ligger imidlertid jevnt over noe under snittet.</a:t>
            </a:r>
          </a:p>
          <a:p>
            <a:endParaRPr lang="nb-NO" sz="1400" dirty="0" smtClean="0"/>
          </a:p>
          <a:p>
            <a:r>
              <a:rPr lang="nb-NO" sz="1400" dirty="0" smtClean="0"/>
              <a:t>Sandgotna ungdomsskole ligger et stykke under snittet på grunnskolepoeng . Eksamenskarakterene for 10.trinn er jevnt over et godt stykke under snittet. </a:t>
            </a:r>
          </a:p>
          <a:p>
            <a:r>
              <a:rPr lang="nb-NO" sz="1400" dirty="0" smtClean="0"/>
              <a:t>Det samme gjelder nasjonale prøver for 9.trinn. </a:t>
            </a: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80161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Levekårsrapporten for 2016, som bygger på 2015 tall viser i hovedsak de samme mønstre som tidligere kartlegginger. </a:t>
            </a:r>
          </a:p>
          <a:p>
            <a:r>
              <a:rPr lang="nb-NO" dirty="0" smtClean="0"/>
              <a:t>(2008 og 2011)</a:t>
            </a:r>
          </a:p>
          <a:p>
            <a:r>
              <a:rPr lang="nb-NO" dirty="0" smtClean="0"/>
              <a:t>Solheim sør blir tatt med i Ny energi rundt </a:t>
            </a:r>
            <a:r>
              <a:rPr lang="nb-NO" dirty="0" err="1" smtClean="0"/>
              <a:t>Damsgårdssundet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9966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Hensikten er å samordne tiltakene/tilbudene  på de ulike forebyggingsarenaene og få mer effekt ut av eksisterende tiltak, gjennom at forskjellige etater og aktører støtter og utfyller hverandre i sitt arbeid. </a:t>
            </a:r>
          </a:p>
          <a:p>
            <a:r>
              <a:rPr lang="nb-NO" dirty="0" smtClean="0"/>
              <a:t>SLT-modellen skal skape felles strategier for hvordan byområder kan samordne tiltak, ressurser, kunnskap og kompetanse mellom politiet, kommunen, næringsliv og frivillige organisasjoner. </a:t>
            </a:r>
          </a:p>
          <a:p>
            <a:endParaRPr lang="nb-NO" dirty="0" smtClean="0"/>
          </a:p>
          <a:p>
            <a:r>
              <a:rPr lang="nb-NO" dirty="0" smtClean="0"/>
              <a:t>SLT-modellen er en samhandlingsmodellsom  organiseres gjennom tre nivåer.</a:t>
            </a:r>
          </a:p>
          <a:p>
            <a:r>
              <a:rPr lang="nb-NO" dirty="0" smtClean="0"/>
              <a:t>De tre nivåene sørger for å fordele ansvaret for styring, koordinering og utføring av det forebyggende arbeidet:</a:t>
            </a:r>
          </a:p>
          <a:p>
            <a:r>
              <a:rPr lang="nb-NO" dirty="0" smtClean="0"/>
              <a:t>   Politirådet  - Det styrende nivået med lokale toppledere fra kommunen og politiet i Bergen</a:t>
            </a:r>
          </a:p>
          <a:p>
            <a:r>
              <a:rPr lang="nb-NO" dirty="0" smtClean="0"/>
              <a:t>   Sentralt fagråd -  Det koordinerende nivået med representanter fra etater/avdelinger som tar rus og kriminalitetsforebyggende hensyn for barn og unge, nære samarbeidspartnere   og politiet i Bergen.</a:t>
            </a:r>
          </a:p>
          <a:p>
            <a:r>
              <a:rPr lang="nb-NO" dirty="0" smtClean="0"/>
              <a:t>   Ressursgrupper (en i hver bydel) - Ledere fra enheter/tjenester  som arbeider direkte med barn og unge i kommune, politi eller frivillig sektor</a:t>
            </a:r>
          </a:p>
          <a:p>
            <a:endParaRPr lang="nb-NO" dirty="0" smtClean="0"/>
          </a:p>
          <a:p>
            <a:r>
              <a:rPr lang="nb-NO" dirty="0" smtClean="0"/>
              <a:t>Bergen kommune må opprette et internt samarbeidsforum for de byrådsavdelinger som tar rus og kriminalitetsforebyggende hensyn for barn og unge. Dette for å  skape felles strategier og samordne tilbud ressurser, kunnskap og kompetanse i kommunen for å kunne samordne og samarbeide med politi, næringsliv og frivillige organisasjon. </a:t>
            </a:r>
          </a:p>
          <a:p>
            <a:endParaRPr lang="nb-NO" dirty="0" smtClean="0"/>
          </a:p>
          <a:p>
            <a:r>
              <a:rPr lang="nb-NO" dirty="0" smtClean="0"/>
              <a:t>SLT-organiseringen skal sikre at alle som driver rus- og kriminalitetsforebyggende arbeid møtes regelmessig, avdekker behov, oppnår en felles problemforståelse og samordner sine tiltak, synliggjør ressurser og initierer tiltak hos de ulike deltakerne i SLT-nettverket.</a:t>
            </a:r>
          </a:p>
          <a:p>
            <a:r>
              <a:rPr lang="nb-NO" dirty="0" smtClean="0"/>
              <a:t>SLT-koordinatorene handler på vegne av kommuneledelsen, dvs både politikerne og administrasjonen, og skal være en pådriver og et bindeledd i dette samarbeidet på alle tre nivåer. </a:t>
            </a:r>
          </a:p>
          <a:p>
            <a:r>
              <a:rPr lang="nb-NO" dirty="0" smtClean="0"/>
              <a:t>Koordinatoren skal sørge for at de aktuelle samarbeidspartnerne møtes regelmessig. </a:t>
            </a:r>
          </a:p>
          <a:p>
            <a:endParaRPr lang="nb-NO" dirty="0" smtClean="0"/>
          </a:p>
          <a:p>
            <a:r>
              <a:rPr lang="nb-NO" dirty="0" smtClean="0"/>
              <a:t>Bergen kommune har to SLT koordinatorer hvor den ene har fokus på  tverretatlig samordning for utsatte unge fra 12 til 21 år i åtte bydeler på rus- og kriminalitetsforebygging. </a:t>
            </a:r>
          </a:p>
          <a:p>
            <a:r>
              <a:rPr lang="nb-NO" dirty="0" smtClean="0"/>
              <a:t>Noen eksempler på temaer som har vært fokus på i ungdomskoler og videregående skoler er skolefravær og nærvær, redusere krenkelser og mobbing, hindre utenforskap, risikoatferd, foreldresamarbeid. </a:t>
            </a:r>
          </a:p>
          <a:p>
            <a:r>
              <a:rPr lang="nb-NO" dirty="0" smtClean="0"/>
              <a:t>På videregående skole er fokuset tillegg mer på  psykiske vansker, rusmidler og seksuell atferd. </a:t>
            </a:r>
          </a:p>
          <a:p>
            <a:r>
              <a:rPr lang="nb-NO" dirty="0" smtClean="0"/>
              <a:t>Fra høsten 2014 styrket kommunen og politiet den tverrfaglige samordningen med en ekstra koordinator som har hovedfokus på risikoutsatte barn i barnehage og barneskolealder,  vold i nære relasjoner og barn som pårørende i tjenester for voksne. </a:t>
            </a:r>
          </a:p>
          <a:p>
            <a:endParaRPr lang="nb-NO" dirty="0" smtClean="0"/>
          </a:p>
          <a:p>
            <a:r>
              <a:rPr lang="nb-NO" dirty="0" smtClean="0"/>
              <a:t>SLT-koordinatorene skal sørge for at kommunenes forebyggende ressurser blir samordnet mest mulig effektivt. </a:t>
            </a:r>
          </a:p>
          <a:p>
            <a:r>
              <a:rPr lang="nb-NO" dirty="0" smtClean="0"/>
              <a:t>Fire nøkkelord kan beskrive SLT-koordinatorens viktigste oppgaver:</a:t>
            </a:r>
          </a:p>
          <a:p>
            <a:r>
              <a:rPr lang="nb-NO" dirty="0" smtClean="0"/>
              <a:t>1. Koordinere samordning</a:t>
            </a:r>
          </a:p>
          <a:p>
            <a:r>
              <a:rPr lang="nb-NO" dirty="0" smtClean="0"/>
              <a:t>2. Identifisere problemområder - Særlig fokus på levekårsoner</a:t>
            </a:r>
          </a:p>
          <a:p>
            <a:r>
              <a:rPr lang="nb-NO" dirty="0" smtClean="0"/>
              <a:t>3. Initiere tiltak</a:t>
            </a:r>
          </a:p>
          <a:p>
            <a:r>
              <a:rPr lang="nb-NO" dirty="0" smtClean="0"/>
              <a:t>4. Produsere kunnskap</a:t>
            </a:r>
          </a:p>
          <a:p>
            <a:endParaRPr lang="nb-NO" dirty="0" smtClean="0"/>
          </a:p>
          <a:p>
            <a:r>
              <a:rPr lang="nb-NO" dirty="0" smtClean="0"/>
              <a:t>Målsetting</a:t>
            </a:r>
          </a:p>
          <a:p>
            <a:r>
              <a:rPr lang="nb-NO" dirty="0" smtClean="0"/>
              <a:t>•	Bergen kommune  opprette et internt samarbeidsforum for de byrådsavdelinger som tar rus og kriminalitetsforebyggende hensyn for barn og unge. </a:t>
            </a:r>
          </a:p>
          <a:p>
            <a:r>
              <a:rPr lang="nb-NO" dirty="0" smtClean="0"/>
              <a:t>•	Lage felles SLT strategier og samordne tilbud ressurser, kunnskap og kompetanse i kommunen, for bedre å kunne samordne med politi, næringsliv og frivillige organisasjon. Synliggjøre dette i et handlingsprogram for 5 år som viser strategier og innsatsområder på det området rus-, og kriminalitetsforebyggende området for barn, unge og deres familier. Planen rulleres annet hvert år.</a:t>
            </a:r>
          </a:p>
          <a:p>
            <a:r>
              <a:rPr lang="nb-NO" dirty="0" smtClean="0"/>
              <a:t>•	SLT koordinator skal koordinere og være pådrivere, kunne representere og uttale seg på vegne av kommunens «utsatte barn og unge» i ulike samarbeidsforum, samhandlingsprosjekt og i ulikt planarbeid.</a:t>
            </a:r>
          </a:p>
          <a:p>
            <a:r>
              <a:rPr lang="nb-NO" dirty="0" smtClean="0"/>
              <a:t>•	Årlig SLT seminar for deltakere på de tre SLT - nivåene i Bergen.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5691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0738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9117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8297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49362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Si noe om at disse satsingsområdene er basert på sentrale føringer:</a:t>
            </a:r>
            <a:r>
              <a:rPr lang="nb-NO" baseline="0" dirty="0" smtClean="0"/>
              <a:t> Primærhelsemelding og oppdatert forskning (helse og barnevern) samt egne rapporter: Barn i Bergen (helsevernetaten)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15B5-7B3E-4F60-9075-F68817DEFF22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7696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Hovedinnsatsen gjennom</a:t>
            </a:r>
            <a:r>
              <a:rPr lang="nb-NO" baseline="0" dirty="0" smtClean="0"/>
              <a:t> økt kapasitet er knyttet til styrkning på nivået: Nyttig for noen!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892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492EE86D-8473-452B-8F04-97F9296B239A}" type="datetime1">
              <a:rPr lang="nb-NO" smtClean="0"/>
              <a:pPr/>
              <a:t>22.02.2017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 smtClean="0">
                <a:solidFill>
                  <a:schemeClr val="bg1"/>
                </a:solidFill>
              </a:rPr>
              <a:t>KOMPETENT     |     ÅPEN     |     PÅLITELIG     |     SAMFUNNSENGASJERT</a:t>
            </a:r>
            <a:endParaRPr lang="nb-NO" sz="1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041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46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03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467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751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36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785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24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SLT Samordning av rus- og kriminalitetsforebyggende tiltak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6623077" y="4700954"/>
            <a:ext cx="1622425" cy="250825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sp>
        <p:nvSpPr>
          <p:cNvPr id="10" name="Tittel 5"/>
          <p:cNvSpPr txBox="1">
            <a:spLocks/>
          </p:cNvSpPr>
          <p:nvPr/>
        </p:nvSpPr>
        <p:spPr>
          <a:xfrm>
            <a:off x="1997678" y="1443830"/>
            <a:ext cx="5148643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smtClean="0"/>
              <a:t>SLT i Bergen</a:t>
            </a:r>
            <a:br>
              <a:rPr lang="nb-NO" sz="2800" smtClean="0"/>
            </a:br>
            <a:endParaRPr lang="nb-NO" dirty="0"/>
          </a:p>
        </p:txBody>
      </p:sp>
      <p:sp>
        <p:nvSpPr>
          <p:cNvPr id="12" name="Undertittel 6"/>
          <p:cNvSpPr>
            <a:spLocks noGrp="1"/>
          </p:cNvSpPr>
          <p:nvPr>
            <p:ph type="subTitle" idx="1"/>
          </p:nvPr>
        </p:nvSpPr>
        <p:spPr>
          <a:xfrm>
            <a:off x="2516036" y="2423156"/>
            <a:ext cx="4111925" cy="828104"/>
          </a:xfrm>
        </p:spPr>
        <p:txBody>
          <a:bodyPr/>
          <a:lstStyle/>
          <a:p>
            <a:r>
              <a:rPr lang="nb-NO" dirty="0" smtClean="0"/>
              <a:t>Hvilke planer har Bergen kommune</a:t>
            </a:r>
          </a:p>
          <a:p>
            <a:r>
              <a:rPr lang="nb-NO" dirty="0" smtClean="0"/>
              <a:t>Hvordan samordnes de ulike tiltakene i forebyggende arbeid i Bergen kommune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0757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om vold i nære relasjoner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1792924"/>
            <a:ext cx="3886200" cy="219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lassholder for innhold 5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042380"/>
          </a:xfrm>
        </p:spPr>
        <p:txBody>
          <a:bodyPr>
            <a:normAutofit/>
          </a:bodyPr>
          <a:lstStyle/>
          <a:p>
            <a:r>
              <a:rPr lang="nb-NO" dirty="0"/>
              <a:t>SLT deltar i planarbeidet</a:t>
            </a:r>
          </a:p>
          <a:p>
            <a:endParaRPr lang="nb-NO" dirty="0"/>
          </a:p>
          <a:p>
            <a:r>
              <a:rPr lang="nb-NO" dirty="0" smtClean="0"/>
              <a:t>Konsultasjonsteam</a:t>
            </a:r>
          </a:p>
          <a:p>
            <a:endParaRPr lang="nb-NO" dirty="0" smtClean="0"/>
          </a:p>
          <a:p>
            <a:r>
              <a:rPr lang="nb-NO" dirty="0" smtClean="0"/>
              <a:t>Voldskartlegging i helsestasjon</a:t>
            </a:r>
          </a:p>
          <a:p>
            <a:endParaRPr lang="nb-NO" dirty="0" smtClean="0"/>
          </a:p>
          <a:p>
            <a:r>
              <a:rPr lang="nb-NO" dirty="0" smtClean="0"/>
              <a:t>Opplæring barnehager</a:t>
            </a:r>
          </a:p>
          <a:p>
            <a:endParaRPr lang="nb-NO" dirty="0"/>
          </a:p>
          <a:p>
            <a:r>
              <a:rPr lang="nb-NO" dirty="0" smtClean="0"/>
              <a:t>Voldsuken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582" y="1302565"/>
            <a:ext cx="4078203" cy="30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325" y="1302565"/>
            <a:ext cx="4583135" cy="30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3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562446"/>
          </a:xfrm>
        </p:spPr>
        <p:txBody>
          <a:bodyPr/>
          <a:lstStyle/>
          <a:p>
            <a:r>
              <a:rPr lang="nb-NO" dirty="0" smtClean="0"/>
              <a:t>Ruspolitisk strategi og handlingsplan - revideres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14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640" y="1298451"/>
            <a:ext cx="2143193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183425"/>
            <a:ext cx="4980580" cy="36429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dirty="0" smtClean="0"/>
              <a:t>SLT deltar i planarbeidet og SLT-organiseringen (modellen) presiseres</a:t>
            </a:r>
          </a:p>
          <a:p>
            <a:pPr>
              <a:spcBef>
                <a:spcPts val="0"/>
              </a:spcBef>
            </a:pPr>
            <a:endParaRPr lang="nb-NO" dirty="0"/>
          </a:p>
          <a:p>
            <a:pPr>
              <a:spcBef>
                <a:spcPts val="0"/>
              </a:spcBef>
            </a:pPr>
            <a:r>
              <a:rPr lang="nb-NO" dirty="0" smtClean="0"/>
              <a:t>Ruskartlegging i jordmortjenesten</a:t>
            </a:r>
          </a:p>
          <a:p>
            <a:pPr>
              <a:spcBef>
                <a:spcPts val="0"/>
              </a:spcBef>
            </a:pPr>
            <a:endParaRPr lang="nb-NO" dirty="0" smtClean="0"/>
          </a:p>
          <a:p>
            <a:pPr>
              <a:spcBef>
                <a:spcPts val="0"/>
              </a:spcBef>
            </a:pPr>
            <a:r>
              <a:rPr lang="nb-NO" dirty="0"/>
              <a:t>Startsamtalen</a:t>
            </a:r>
          </a:p>
          <a:p>
            <a:pPr>
              <a:spcBef>
                <a:spcPts val="0"/>
              </a:spcBef>
            </a:pPr>
            <a:endParaRPr lang="nb-NO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Øke den rusforebyggende kompetansen </a:t>
            </a:r>
          </a:p>
          <a:p>
            <a:pPr>
              <a:spcBef>
                <a:spcPts val="0"/>
              </a:spcBef>
            </a:pPr>
            <a:endParaRPr lang="nb-NO" dirty="0"/>
          </a:p>
          <a:p>
            <a:pPr>
              <a:spcBef>
                <a:spcPts val="0"/>
              </a:spcBef>
            </a:pPr>
            <a:r>
              <a:rPr lang="nb-NO" dirty="0" smtClean="0"/>
              <a:t>Prosjekter «Uønsket fravær og «Innenfor skolen»</a:t>
            </a:r>
          </a:p>
          <a:p>
            <a:pPr>
              <a:spcBef>
                <a:spcPts val="0"/>
              </a:spcBef>
            </a:pPr>
            <a:endParaRPr lang="nb-NO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Barn som pårørende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9432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for forebygging av radikalisering og voldelig ekstremisme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Etat for barn og familie, SLT koordinator</a:t>
            </a:r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479" y="828675"/>
            <a:ext cx="2671021" cy="416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85776" y="1175623"/>
            <a:ext cx="61626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Inneholder </a:t>
            </a:r>
            <a:r>
              <a:rPr lang="nb-NO" sz="1800" dirty="0"/>
              <a:t>20 tiltak fordelt over fire innsatsområder. </a:t>
            </a:r>
            <a:r>
              <a:rPr lang="nb-NO" sz="1800" dirty="0" smtClean="0"/>
              <a:t>Oppmerksomheten </a:t>
            </a:r>
            <a:r>
              <a:rPr lang="nb-NO" sz="1800" dirty="0"/>
              <a:t>er på tiltak for forebygging, </a:t>
            </a:r>
            <a:r>
              <a:rPr lang="nb-NO" sz="1800" dirty="0" smtClean="0"/>
              <a:t>særlig </a:t>
            </a:r>
            <a:r>
              <a:rPr lang="nb-NO" sz="1800" dirty="0"/>
              <a:t>blant barn og unge. </a:t>
            </a: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Kultursensitivitet </a:t>
            </a:r>
            <a:r>
              <a:rPr lang="nb-NO" sz="1800" dirty="0"/>
              <a:t>og mangfold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Tiltak </a:t>
            </a:r>
            <a:r>
              <a:rPr lang="nb-NO" sz="1800" dirty="0"/>
              <a:t>som styrker trygge oppvekstmiljø og motvirker utenforskap. </a:t>
            </a: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Det </a:t>
            </a:r>
            <a:r>
              <a:rPr lang="nb-NO" sz="1800" dirty="0"/>
              <a:t>er viktig å hindre at enkeltpersoner og miljøer opplever seg som marginaliserte og på siden av bysamfunnet. </a:t>
            </a: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 smtClean="0"/>
          </a:p>
          <a:p>
            <a:r>
              <a:rPr lang="nb-NO" sz="1800" dirty="0" smtClean="0"/>
              <a:t>Kommer en veileder for Bergen kommune i 2017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xmlns="" val="165310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 for psykisk helse – barn som pårørende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814" y="1370014"/>
            <a:ext cx="2353044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innhold 5"/>
          <p:cNvSpPr>
            <a:spLocks noGrp="1"/>
          </p:cNvSpPr>
          <p:nvPr>
            <p:ph sz="half" idx="1"/>
          </p:nvPr>
        </p:nvSpPr>
        <p:spPr>
          <a:xfrm>
            <a:off x="628649" y="1269241"/>
            <a:ext cx="5158002" cy="3343702"/>
          </a:xfrm>
        </p:spPr>
        <p:txBody>
          <a:bodyPr>
            <a:normAutofit/>
          </a:bodyPr>
          <a:lstStyle/>
          <a:p>
            <a:r>
              <a:rPr lang="nb-NO" sz="1600" dirty="0"/>
              <a:t>SLT deltar i planarbeidet og koordinerer arbeidet med barn som pårørende</a:t>
            </a:r>
          </a:p>
          <a:p>
            <a:endParaRPr lang="nb-NO" sz="1600" dirty="0" smtClean="0"/>
          </a:p>
          <a:p>
            <a:r>
              <a:rPr lang="nb-NO" sz="1600" dirty="0" smtClean="0"/>
              <a:t>Utarbeide rutine i alle kommunale tjenester som møter voksne…</a:t>
            </a:r>
          </a:p>
          <a:p>
            <a:endParaRPr lang="nb-NO" sz="1600" dirty="0" smtClean="0"/>
          </a:p>
          <a:p>
            <a:r>
              <a:rPr lang="nb-NO" sz="1600" dirty="0" smtClean="0"/>
              <a:t>Etablering av barneansvarlige</a:t>
            </a:r>
          </a:p>
          <a:p>
            <a:endParaRPr lang="nb-NO" sz="1600" dirty="0" smtClean="0"/>
          </a:p>
          <a:p>
            <a:r>
              <a:rPr lang="nb-NO" sz="1600" dirty="0" smtClean="0"/>
              <a:t>Kartlegging av kompetanse og årlig opplæringstilbud</a:t>
            </a:r>
          </a:p>
          <a:p>
            <a:endParaRPr lang="nb-NO" sz="1600" dirty="0" smtClean="0"/>
          </a:p>
          <a:p>
            <a:r>
              <a:rPr lang="nb-NO" sz="1600" dirty="0" smtClean="0"/>
              <a:t>Tiltak for barn skal inngå i foreldrenes kriseplaner</a:t>
            </a:r>
          </a:p>
          <a:p>
            <a:endParaRPr lang="nb-NO" sz="16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893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1862" y="1618993"/>
            <a:ext cx="2652114" cy="17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37667"/>
            <a:ext cx="2003435" cy="28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590550" y="342429"/>
            <a:ext cx="7886700" cy="828104"/>
          </a:xfrm>
        </p:spPr>
        <p:txBody>
          <a:bodyPr/>
          <a:lstStyle/>
          <a:p>
            <a:r>
              <a:rPr lang="nb-NO" dirty="0" smtClean="0"/>
              <a:t>Planer for kvalitet i skolen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17" y="1451342"/>
            <a:ext cx="2816172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innhold 2"/>
          <p:cNvSpPr>
            <a:spLocks noGrp="1"/>
          </p:cNvSpPr>
          <p:nvPr>
            <p:ph sz="half" idx="1"/>
          </p:nvPr>
        </p:nvSpPr>
        <p:spPr>
          <a:xfrm>
            <a:off x="628649" y="1369642"/>
            <a:ext cx="4489616" cy="3042380"/>
          </a:xfrm>
        </p:spPr>
        <p:txBody>
          <a:bodyPr>
            <a:normAutofit lnSpcReduction="10000"/>
          </a:bodyPr>
          <a:lstStyle/>
          <a:p>
            <a:r>
              <a:rPr lang="nb-NO" sz="1600" dirty="0"/>
              <a:t>SLT </a:t>
            </a:r>
            <a:r>
              <a:rPr lang="nb-NO" sz="1600" dirty="0" smtClean="0"/>
              <a:t>; </a:t>
            </a:r>
            <a:r>
              <a:rPr lang="nb-NO" sz="1600" dirty="0"/>
              <a:t>koordinere arbeidet med barn og unge i forhold til rus og </a:t>
            </a:r>
            <a:r>
              <a:rPr lang="nb-NO" sz="1600" dirty="0" smtClean="0"/>
              <a:t>kriminalitet</a:t>
            </a:r>
            <a:endParaRPr lang="nb-NO" sz="1600" dirty="0"/>
          </a:p>
          <a:p>
            <a:pPr marL="0" indent="0">
              <a:buNone/>
            </a:pPr>
            <a:endParaRPr lang="nb-NO" sz="1600" dirty="0" smtClean="0"/>
          </a:p>
          <a:p>
            <a:r>
              <a:rPr lang="nb-NO" sz="1600" dirty="0" smtClean="0"/>
              <a:t>Samarbeid med barnevern/skolehelse</a:t>
            </a:r>
          </a:p>
          <a:p>
            <a:endParaRPr lang="nb-NO" sz="1600" dirty="0" smtClean="0"/>
          </a:p>
          <a:p>
            <a:r>
              <a:rPr lang="nb-NO" sz="1600" dirty="0" smtClean="0"/>
              <a:t>Tverrfaglige team/ressursteam i skolen</a:t>
            </a:r>
          </a:p>
          <a:p>
            <a:endParaRPr lang="nb-NO" sz="1600" dirty="0" smtClean="0"/>
          </a:p>
          <a:p>
            <a:r>
              <a:rPr lang="nb-NO" sz="1600" dirty="0" smtClean="0"/>
              <a:t>Tverrfaglige utviklingsgrupper for barnehager</a:t>
            </a:r>
          </a:p>
          <a:p>
            <a:endParaRPr lang="nb-NO" sz="1600" dirty="0" smtClean="0"/>
          </a:p>
          <a:p>
            <a:r>
              <a:rPr lang="nb-NO" sz="1600" dirty="0" smtClean="0"/>
              <a:t>Samarbeid BHO og BBSI om risikoutsatte og psykisk syke barn og unge</a:t>
            </a:r>
          </a:p>
          <a:p>
            <a:endParaRPr lang="nb-N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955" y="3379922"/>
            <a:ext cx="3493656" cy="9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9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Handlingsplan mot fattigdom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1"/>
          </p:nvPr>
        </p:nvSpPr>
        <p:spPr>
          <a:xfrm>
            <a:off x="628650" y="1433252"/>
            <a:ext cx="3886200" cy="30423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b-NO" sz="1600" dirty="0"/>
              <a:t>Videreutvikle tjenester og tiltak gjennom deltakelse og gjennomføring av prosjekter som krever tverrfaglig og samordnet innsats</a:t>
            </a:r>
            <a:r>
              <a:rPr lang="nb-NO" sz="1600" dirty="0" smtClean="0"/>
              <a:t>.</a:t>
            </a:r>
          </a:p>
          <a:p>
            <a:pPr>
              <a:spcBef>
                <a:spcPts val="0"/>
              </a:spcBef>
            </a:pPr>
            <a:endParaRPr lang="nb-NO" sz="1600" dirty="0"/>
          </a:p>
          <a:p>
            <a:pPr>
              <a:spcBef>
                <a:spcPts val="0"/>
              </a:spcBef>
            </a:pPr>
            <a:r>
              <a:rPr lang="nb-NO" sz="1600" dirty="0" smtClean="0"/>
              <a:t>Tiltak </a:t>
            </a:r>
            <a:r>
              <a:rPr lang="nb-NO" sz="1600" dirty="0"/>
              <a:t>overfor enkeltbrukere og familier med sammensatte behov skal ytes helhetlig og koordinert</a:t>
            </a:r>
            <a:r>
              <a:rPr lang="nb-NO" sz="16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nb-NO" sz="1600" dirty="0" smtClean="0"/>
              <a:t>Aktvitetskort</a:t>
            </a:r>
          </a:p>
          <a:p>
            <a:pPr>
              <a:spcBef>
                <a:spcPts val="0"/>
              </a:spcBef>
            </a:pPr>
            <a:endParaRPr lang="nb-NO" sz="1600" dirty="0" smtClean="0"/>
          </a:p>
          <a:p>
            <a:pPr>
              <a:spcBef>
                <a:spcPts val="0"/>
              </a:spcBef>
            </a:pPr>
            <a:r>
              <a:rPr lang="nb-NO" sz="1600" dirty="0" smtClean="0"/>
              <a:t>SLT-koordinator er saksbehandler for Bufdirs nasjonale fattigdomsmidler</a:t>
            </a:r>
          </a:p>
          <a:p>
            <a:pPr>
              <a:spcBef>
                <a:spcPts val="0"/>
              </a:spcBef>
            </a:pPr>
            <a:endParaRPr lang="nb-NO" sz="1600" dirty="0" smtClean="0"/>
          </a:p>
          <a:p>
            <a:pPr>
              <a:spcBef>
                <a:spcPts val="0"/>
              </a:spcBef>
            </a:pPr>
            <a:r>
              <a:rPr lang="nb-NO" sz="1600" dirty="0" smtClean="0"/>
              <a:t>SLT organisering er knutepunktfunksjon for fattigdomsmidler</a:t>
            </a:r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968" y="1370013"/>
            <a:ext cx="2198564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648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Folkehelseplan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1"/>
          </p:nvPr>
        </p:nvSpPr>
        <p:spPr>
          <a:xfrm>
            <a:off x="628650" y="1343770"/>
            <a:ext cx="3886200" cy="30682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b-NO" sz="1600" dirty="0"/>
              <a:t>Bidra til at flere fullfører videregående skole</a:t>
            </a:r>
            <a:r>
              <a:rPr lang="nb-NO" sz="1600" dirty="0" smtClean="0"/>
              <a:t>, gjennom </a:t>
            </a:r>
            <a:r>
              <a:rPr lang="nb-NO" sz="1600" dirty="0"/>
              <a:t>tidlig intervensjon og bedre </a:t>
            </a:r>
            <a:r>
              <a:rPr lang="nb-NO" sz="1600" dirty="0" smtClean="0"/>
              <a:t>samkjørte tjenester </a:t>
            </a:r>
            <a:r>
              <a:rPr lang="nb-NO" sz="1600" dirty="0"/>
              <a:t>gjennom hele utdanningsløpet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540" y="1234841"/>
            <a:ext cx="2355179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63" y="2536888"/>
            <a:ext cx="3942687" cy="192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91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Levekårsrapporter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1" y="1238250"/>
            <a:ext cx="5543550" cy="3174093"/>
          </a:xfrm>
        </p:spPr>
        <p:txBody>
          <a:bodyPr/>
          <a:lstStyle/>
          <a:p>
            <a:r>
              <a:rPr lang="nb-NO" dirty="0" smtClean="0"/>
              <a:t>I Folkehelseloven </a:t>
            </a:r>
            <a:r>
              <a:rPr lang="nb-NO" dirty="0"/>
              <a:t>har alle sektorer i kommunen </a:t>
            </a:r>
            <a:r>
              <a:rPr lang="nb-NO" dirty="0" smtClean="0"/>
              <a:t>ansvar </a:t>
            </a:r>
            <a:r>
              <a:rPr lang="nb-NO" dirty="0"/>
              <a:t>for å fremme </a:t>
            </a:r>
            <a:r>
              <a:rPr lang="nb-NO" dirty="0" smtClean="0"/>
              <a:t>folkehelse</a:t>
            </a:r>
          </a:p>
          <a:p>
            <a:r>
              <a:rPr lang="nb-NO" dirty="0" smtClean="0"/>
              <a:t>Folkehelseloven </a:t>
            </a:r>
            <a:r>
              <a:rPr lang="nb-NO" dirty="0"/>
              <a:t>tilsier også at kommunene skal opparbeide seg </a:t>
            </a:r>
            <a:r>
              <a:rPr lang="nb-NO" dirty="0" smtClean="0"/>
              <a:t>kunnskap </a:t>
            </a:r>
            <a:r>
              <a:rPr lang="nb-NO" dirty="0"/>
              <a:t>om helsetilstanden til innbyggerne, og hvordan helsetilstanden </a:t>
            </a:r>
            <a:r>
              <a:rPr lang="nb-NO" dirty="0" smtClean="0"/>
              <a:t>kan påvirke. </a:t>
            </a:r>
          </a:p>
          <a:p>
            <a:r>
              <a:rPr lang="nb-NO" dirty="0" smtClean="0"/>
              <a:t>Rapporten </a:t>
            </a:r>
            <a:r>
              <a:rPr lang="nb-NO" dirty="0"/>
              <a:t>om levekår i Bergen kommune er en viktig del av dette arbeidet</a:t>
            </a:r>
            <a:r>
              <a:rPr lang="nb-NO" dirty="0" smtClean="0"/>
              <a:t>.</a:t>
            </a:r>
          </a:p>
          <a:p>
            <a:pPr lvl="1"/>
            <a:r>
              <a:rPr lang="nb-NO" sz="1800" dirty="0" smtClean="0"/>
              <a:t>51 soner</a:t>
            </a:r>
          </a:p>
          <a:p>
            <a:pPr lvl="1"/>
            <a:r>
              <a:rPr lang="nb-NO" sz="1800" dirty="0" smtClean="0"/>
              <a:t>Stigmatiserende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475" y="4454525"/>
            <a:ext cx="3476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60875"/>
            <a:ext cx="1695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855" y="0"/>
            <a:ext cx="2870145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8209">
            <a:off x="6758133" y="2177786"/>
            <a:ext cx="2114550" cy="27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07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 og unge i Bergen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1"/>
          </p:nvPr>
        </p:nvSpPr>
        <p:spPr>
          <a:xfrm>
            <a:off x="819149" y="1200150"/>
            <a:ext cx="5314951" cy="324317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Rapporten «Barn og unge i Bergen –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Helseatferd </a:t>
            </a:r>
            <a:r>
              <a:rPr lang="nb-NO" dirty="0"/>
              <a:t>og påvirkningsfaktorer»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/>
              <a:t>Bergen kommune, 2014)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Nasjonale prøver </a:t>
            </a:r>
          </a:p>
          <a:p>
            <a:pPr marL="0" indent="0">
              <a:buNone/>
            </a:pPr>
            <a:r>
              <a:rPr lang="nb-NO" dirty="0" smtClean="0"/>
              <a:t>Eksamensresultater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Ungdata  - nasjonale resultater</a:t>
            </a:r>
            <a:endParaRPr lang="nb-NO" dirty="0"/>
          </a:p>
          <a:p>
            <a:pPr marL="342900" lvl="1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dirty="0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2269">
            <a:off x="6824663" y="214313"/>
            <a:ext cx="1990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7509">
            <a:off x="6805843" y="1723414"/>
            <a:ext cx="2009545" cy="277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50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/>
              <a:t>8</a:t>
            </a:r>
            <a:r>
              <a:rPr lang="nb-NO" sz="3600" dirty="0" smtClean="0"/>
              <a:t> soner med høyest samleindeks i 2010</a:t>
            </a:r>
            <a:br>
              <a:rPr lang="nb-NO" sz="3600" dirty="0" smtClean="0"/>
            </a:br>
            <a:r>
              <a:rPr lang="nb-NO" sz="1600" dirty="0" smtClean="0"/>
              <a:t>(totalt 51 soner i Bergen kommune) </a:t>
            </a:r>
            <a:endParaRPr lang="nb-NO" sz="16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2903731"/>
              </p:ext>
            </p:extLst>
          </p:nvPr>
        </p:nvGraphicFramePr>
        <p:xfrm>
          <a:off x="0" y="789796"/>
          <a:ext cx="9036496" cy="419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Etat for barn og familie, SLT koordinator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8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28650" y="95416"/>
            <a:ext cx="7886700" cy="524786"/>
          </a:xfrm>
        </p:spPr>
        <p:txBody>
          <a:bodyPr/>
          <a:lstStyle/>
          <a:p>
            <a:r>
              <a:rPr lang="nb-NO" sz="2800" dirty="0"/>
              <a:t>Agenda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1" y="4701040"/>
            <a:ext cx="1622603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67649" y="739471"/>
            <a:ext cx="7886700" cy="419380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b-NO" sz="2100" dirty="0" smtClean="0"/>
              <a:t>SLT modellen - organisering og </a:t>
            </a:r>
            <a:r>
              <a:rPr lang="nb-NO" sz="2100" dirty="0"/>
              <a:t>status </a:t>
            </a:r>
          </a:p>
          <a:p>
            <a:pPr lvl="2"/>
            <a:r>
              <a:rPr lang="nb-NO" sz="1700" dirty="0" smtClean="0"/>
              <a:t>Samhandlingsmodell på tre nivåer </a:t>
            </a:r>
          </a:p>
          <a:p>
            <a:pPr lvl="2"/>
            <a:r>
              <a:rPr lang="nb-NO" sz="1700" dirty="0" smtClean="0"/>
              <a:t>Mandat</a:t>
            </a:r>
            <a:r>
              <a:rPr lang="nb-NO" sz="1700" dirty="0"/>
              <a:t>, strategier og </a:t>
            </a:r>
            <a:r>
              <a:rPr lang="nb-NO" sz="1700" dirty="0" smtClean="0"/>
              <a:t>handlingsprogram</a:t>
            </a:r>
          </a:p>
          <a:p>
            <a:pPr lvl="2"/>
            <a:r>
              <a:rPr lang="nb-NO" sz="1700" dirty="0" smtClean="0"/>
              <a:t>To </a:t>
            </a:r>
            <a:r>
              <a:rPr lang="nb-NO" sz="1700" dirty="0"/>
              <a:t>SLT koordinatorer</a:t>
            </a:r>
            <a:r>
              <a:rPr lang="nb-NO" sz="2100" dirty="0"/>
              <a:t/>
            </a:r>
            <a:br>
              <a:rPr lang="nb-NO" sz="2100" dirty="0"/>
            </a:br>
            <a:endParaRPr lang="nb-NO" sz="2100" dirty="0" smtClean="0"/>
          </a:p>
          <a:p>
            <a:pPr lvl="1"/>
            <a:r>
              <a:rPr lang="nb-NO" sz="2100" dirty="0" smtClean="0"/>
              <a:t>Fokus</a:t>
            </a:r>
            <a:r>
              <a:rPr lang="nb-NO" sz="2100" dirty="0"/>
              <a:t>, tiltak og samordning av </a:t>
            </a:r>
            <a:r>
              <a:rPr lang="nb-NO" sz="2100" dirty="0" smtClean="0"/>
              <a:t>forebyggende </a:t>
            </a:r>
            <a:r>
              <a:rPr lang="nb-NO" sz="2100" dirty="0"/>
              <a:t>arbeid</a:t>
            </a:r>
          </a:p>
          <a:p>
            <a:pPr lvl="2"/>
            <a:r>
              <a:rPr lang="nb-NO" sz="1700" dirty="0"/>
              <a:t>Levekår</a:t>
            </a:r>
          </a:p>
          <a:p>
            <a:pPr lvl="2"/>
            <a:r>
              <a:rPr lang="nb-NO" sz="1700" dirty="0"/>
              <a:t>Skoleprosjektet</a:t>
            </a:r>
          </a:p>
          <a:p>
            <a:pPr lvl="2"/>
            <a:r>
              <a:rPr lang="nb-NO" sz="1700" dirty="0"/>
              <a:t>SLT som knutepunkt for fattigdomsmidler</a:t>
            </a:r>
          </a:p>
          <a:p>
            <a:pPr lvl="2"/>
            <a:r>
              <a:rPr lang="nb-NO" sz="1700" dirty="0"/>
              <a:t>Andre eksempler; </a:t>
            </a:r>
            <a:r>
              <a:rPr lang="nb-NO" sz="1700" dirty="0" smtClean="0"/>
              <a:t>ungdom og utfordringer </a:t>
            </a:r>
          </a:p>
          <a:p>
            <a:pPr marL="685800" lvl="2" indent="0">
              <a:buNone/>
            </a:pPr>
            <a:endParaRPr lang="nb-NO" sz="2100" dirty="0"/>
          </a:p>
          <a:p>
            <a:pPr lvl="1"/>
            <a:r>
              <a:rPr lang="nb-NO" sz="2100" dirty="0"/>
              <a:t>Kort presentasjon av planene</a:t>
            </a:r>
          </a:p>
          <a:p>
            <a:pPr lvl="2"/>
            <a:r>
              <a:rPr lang="nb-NO" sz="1700" dirty="0"/>
              <a:t>SLT-fokus</a:t>
            </a:r>
          </a:p>
          <a:p>
            <a:pPr lvl="2"/>
            <a:r>
              <a:rPr lang="nb-NO" sz="1700" dirty="0"/>
              <a:t>Forebyggende </a:t>
            </a:r>
            <a:r>
              <a:rPr lang="nb-NO" sz="1700" dirty="0" smtClean="0"/>
              <a:t>fokus</a:t>
            </a:r>
          </a:p>
          <a:p>
            <a:pPr marL="685800" lvl="2" indent="0">
              <a:buNone/>
            </a:pPr>
            <a:endParaRPr lang="nb-NO" sz="2100" dirty="0"/>
          </a:p>
          <a:p>
            <a:pPr lvl="1"/>
            <a:r>
              <a:rPr lang="nb-NO" sz="2100" dirty="0"/>
              <a:t>Innspill til SLT fra gruppen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409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Etat for barn og familie, SLT koordinator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3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553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Etat for barn og familie, SLT koordinator</a:t>
            </a:r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38175" y="123354"/>
            <a:ext cx="7886700" cy="352896"/>
          </a:xfrm>
        </p:spPr>
        <p:txBody>
          <a:bodyPr/>
          <a:lstStyle/>
          <a:p>
            <a:r>
              <a:rPr lang="nb-NO" dirty="0" smtClean="0"/>
              <a:t>Soner i Laksevåg bydel – barn og unge 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7456829"/>
              </p:ext>
            </p:extLst>
          </p:nvPr>
        </p:nvGraphicFramePr>
        <p:xfrm>
          <a:off x="0" y="458789"/>
          <a:ext cx="9010650" cy="447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Etat for barn og familie, SLT koordinator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4317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28650" y="66675"/>
            <a:ext cx="7886700" cy="790575"/>
          </a:xfrm>
        </p:spPr>
        <p:txBody>
          <a:bodyPr/>
          <a:lstStyle/>
          <a:p>
            <a:r>
              <a:rPr lang="nb-NO" dirty="0" smtClean="0"/>
              <a:t>Levekårsrapport (BHO)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412" y="0"/>
            <a:ext cx="19185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522" y="2036763"/>
            <a:ext cx="276347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33399" y="781051"/>
            <a:ext cx="6238876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b-NO" sz="1800" b="1" cap="all" dirty="0" smtClean="0">
                <a:latin typeface="Times New Roman"/>
                <a:ea typeface="Calibri"/>
              </a:rPr>
              <a:t>8 levekårssoner  og områdesatsing (BSBI)</a:t>
            </a:r>
          </a:p>
          <a:p>
            <a:pPr>
              <a:spcAft>
                <a:spcPts val="0"/>
              </a:spcAft>
            </a:pPr>
            <a:r>
              <a:rPr lang="nb-NO" sz="1600" dirty="0" smtClean="0">
                <a:latin typeface="Times New Roman"/>
                <a:ea typeface="Calibri"/>
              </a:rPr>
              <a:t>Områdesatsing er et </a:t>
            </a:r>
            <a:r>
              <a:rPr lang="nb-NO" sz="1600" dirty="0">
                <a:latin typeface="Times New Roman"/>
                <a:ea typeface="Calibri"/>
              </a:rPr>
              <a:t>helhetlig løft i et geografisk område, </a:t>
            </a:r>
            <a:r>
              <a:rPr lang="nb-NO" sz="1600" dirty="0" smtClean="0">
                <a:latin typeface="Times New Roman"/>
                <a:ea typeface="Calibri"/>
              </a:rPr>
              <a:t>bygger på samordnet </a:t>
            </a:r>
            <a:r>
              <a:rPr lang="nb-NO" sz="1600" dirty="0">
                <a:latin typeface="Times New Roman"/>
                <a:ea typeface="Calibri"/>
              </a:rPr>
              <a:t>sosialt og fysisk </a:t>
            </a:r>
            <a:r>
              <a:rPr lang="nb-NO" sz="1600" dirty="0" smtClean="0">
                <a:latin typeface="Times New Roman"/>
                <a:ea typeface="Calibri"/>
              </a:rPr>
              <a:t>miljøopprustningsprogram. Levekårsdata </a:t>
            </a:r>
            <a:r>
              <a:rPr lang="nb-NO" sz="1600" dirty="0">
                <a:latin typeface="Times New Roman"/>
                <a:ea typeface="Calibri"/>
              </a:rPr>
              <a:t>er viktig bakgrunnsdata for utvelgelse og prioritering av områder for områdesatsing.</a:t>
            </a:r>
            <a:endParaRPr lang="nb-NO" sz="1600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n-NO" sz="1600" dirty="0" smtClean="0">
                <a:latin typeface="Times New Roman"/>
                <a:ea typeface="Calibri"/>
              </a:rPr>
              <a:t>Solheim Nord/ Slettebakken (og Solheim sør)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n-NO" sz="1600" dirty="0" smtClean="0">
                <a:latin typeface="Times New Roman"/>
                <a:ea typeface="Calibri"/>
              </a:rPr>
              <a:t>Laksevåg  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nn-NO" sz="1600" dirty="0" smtClean="0">
                <a:latin typeface="Times New Roman"/>
                <a:ea typeface="Calibri"/>
              </a:rPr>
              <a:t>Ytre </a:t>
            </a:r>
            <a:r>
              <a:rPr lang="nn-NO" sz="1600" dirty="0">
                <a:latin typeface="Times New Roman"/>
                <a:ea typeface="Calibri"/>
              </a:rPr>
              <a:t>Arna </a:t>
            </a:r>
            <a:endParaRPr lang="nn-NO" sz="1600" dirty="0" smtClean="0"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nb-NO" sz="1400" dirty="0" smtClean="0"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600" dirty="0" smtClean="0">
                <a:latin typeface="Times New Roman"/>
                <a:ea typeface="Calibri"/>
              </a:rPr>
              <a:t>Olsvik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600" dirty="0" smtClean="0">
                <a:latin typeface="Times New Roman"/>
                <a:ea typeface="Calibri"/>
              </a:rPr>
              <a:t>Loddefjord</a:t>
            </a:r>
            <a:endParaRPr lang="nb-NO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600" dirty="0">
                <a:latin typeface="Times New Roman"/>
                <a:ea typeface="Calibri"/>
              </a:rPr>
              <a:t>Slettebakken</a:t>
            </a:r>
            <a:endParaRPr lang="nb-NO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b-NO" sz="1600" dirty="0">
                <a:latin typeface="Times New Roman"/>
                <a:ea typeface="Calibri"/>
              </a:rPr>
              <a:t>Mjølkeråen</a:t>
            </a:r>
            <a:endParaRPr lang="nb-NO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Times New Roman"/>
                <a:ea typeface="Calibri"/>
              </a:rPr>
              <a:t> </a:t>
            </a:r>
            <a:endParaRPr lang="nb-NO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nb-NO" sz="1400" b="1" dirty="0" smtClean="0">
                <a:latin typeface="Times New Roman"/>
                <a:ea typeface="Calibri"/>
              </a:rPr>
              <a:t>Åtte </a:t>
            </a:r>
            <a:r>
              <a:rPr lang="nb-NO" sz="1400" b="1" dirty="0">
                <a:latin typeface="Times New Roman"/>
                <a:ea typeface="Calibri"/>
              </a:rPr>
              <a:t>levekårssonene som har lagt stabilt lavest på levekårsrapportene  </a:t>
            </a:r>
            <a:r>
              <a:rPr lang="nb-NO" sz="1400" b="1" dirty="0" smtClean="0">
                <a:latin typeface="Times New Roman"/>
                <a:ea typeface="Calibri"/>
              </a:rPr>
              <a:t>fra 2008</a:t>
            </a:r>
            <a:endParaRPr lang="nb-NO" sz="1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50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514738"/>
          </a:xfrm>
        </p:spPr>
        <p:txBody>
          <a:bodyPr/>
          <a:lstStyle/>
          <a:p>
            <a:r>
              <a:rPr lang="nb-NO" b="1" dirty="0" smtClean="0"/>
              <a:t>SLT – nasjonal modell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1" y="4701040"/>
            <a:ext cx="1622603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29370" y="858741"/>
            <a:ext cx="8404529" cy="3967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«Samordning </a:t>
            </a:r>
            <a:r>
              <a:rPr lang="nb-NO" dirty="0"/>
              <a:t>av Lokale rus- og kriminalitetsforebyggende </a:t>
            </a:r>
            <a:r>
              <a:rPr lang="nb-NO" dirty="0" smtClean="0"/>
              <a:t>Tiltak for </a:t>
            </a:r>
            <a:r>
              <a:rPr lang="nb-NO" dirty="0"/>
              <a:t>barn og </a:t>
            </a:r>
            <a:r>
              <a:rPr lang="nb-NO" dirty="0" smtClean="0"/>
              <a:t>unge</a:t>
            </a:r>
            <a:r>
              <a:rPr lang="nb-NO" sz="1600" dirty="0" smtClean="0"/>
              <a:t>»</a:t>
            </a:r>
            <a:r>
              <a:rPr lang="nb-NO" dirty="0" smtClean="0"/>
              <a:t> </a:t>
            </a:r>
          </a:p>
          <a:p>
            <a:pPr lvl="1"/>
            <a:r>
              <a:rPr lang="nb-NO" sz="1600" dirty="0" smtClean="0"/>
              <a:t>Ny forankring i </a:t>
            </a:r>
            <a:r>
              <a:rPr lang="nb-NO" sz="1600" dirty="0"/>
              <a:t>kommune </a:t>
            </a:r>
            <a:r>
              <a:rPr lang="nb-NO" sz="1600" dirty="0" smtClean="0"/>
              <a:t>(flere byrådsavdelinger) og politi (flere stasjoner)</a:t>
            </a:r>
          </a:p>
          <a:p>
            <a:pPr lvl="1"/>
            <a:r>
              <a:rPr lang="nb-NO" sz="1600" dirty="0" smtClean="0"/>
              <a:t>Tydeligere mandat, strategier og handlingsprogram for SLT arbeidet i kommunen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SLT-modellen </a:t>
            </a:r>
            <a:r>
              <a:rPr lang="nb-NO" dirty="0"/>
              <a:t>er </a:t>
            </a:r>
            <a:r>
              <a:rPr lang="nb-NO" dirty="0" smtClean="0"/>
              <a:t>en samhandlingsmodell som  </a:t>
            </a:r>
            <a:r>
              <a:rPr lang="nb-NO" dirty="0"/>
              <a:t>organiseres gjennom tre </a:t>
            </a:r>
            <a:r>
              <a:rPr lang="nb-NO" dirty="0" smtClean="0"/>
              <a:t>nivåer.</a:t>
            </a:r>
          </a:p>
          <a:p>
            <a:pPr marL="342900" lvl="1" indent="0">
              <a:buNone/>
            </a:pPr>
            <a:r>
              <a:rPr lang="nb-NO" dirty="0" smtClean="0"/>
              <a:t>Oppstart igjen på tre nivå </a:t>
            </a:r>
            <a:r>
              <a:rPr lang="nb-NO" dirty="0"/>
              <a:t>2017</a:t>
            </a:r>
            <a:endParaRPr lang="nb-NO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i="1" dirty="0" smtClean="0"/>
              <a:t>Politirådet  </a:t>
            </a:r>
            <a:r>
              <a:rPr lang="nb-NO" sz="1600" i="1" dirty="0"/>
              <a:t>- </a:t>
            </a:r>
            <a:r>
              <a:rPr lang="nb-NO" sz="1600" i="1" dirty="0" smtClean="0"/>
              <a:t>styringsgruppe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i="1" dirty="0" smtClean="0"/>
              <a:t>Sentralt </a:t>
            </a:r>
            <a:r>
              <a:rPr lang="nb-NO" sz="1600" i="1" dirty="0"/>
              <a:t>fagråd -  Det koordinerende nivået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 i="1" dirty="0" smtClean="0"/>
              <a:t>Ressursgrupper </a:t>
            </a:r>
            <a:r>
              <a:rPr lang="nb-NO" sz="1600" i="1" dirty="0"/>
              <a:t>(en i hver bydel) </a:t>
            </a:r>
            <a:r>
              <a:rPr lang="nb-NO" i="1" dirty="0" smtClean="0"/>
              <a:t>- Ledere fra enheter som arbeider direkte med barn og unge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i="1" dirty="0" smtClean="0"/>
          </a:p>
          <a:p>
            <a:pPr marL="342900" lvl="1" indent="0">
              <a:buNone/>
            </a:pPr>
            <a:r>
              <a:rPr lang="nb-NO" sz="1700" dirty="0" smtClean="0"/>
              <a:t>Hensikt</a:t>
            </a:r>
          </a:p>
          <a:p>
            <a:pPr lvl="1"/>
            <a:r>
              <a:rPr lang="nb-NO" sz="1800" dirty="0" smtClean="0"/>
              <a:t>Oppnå </a:t>
            </a:r>
            <a:r>
              <a:rPr lang="nb-NO" sz="1800" dirty="0"/>
              <a:t>felles </a:t>
            </a:r>
            <a:r>
              <a:rPr lang="nb-NO" sz="1800" dirty="0" smtClean="0"/>
              <a:t>problemforståelse, avdekke behov, samordne og synliggjøre tiltak/ressurser/kunnskap </a:t>
            </a:r>
            <a:r>
              <a:rPr lang="nb-NO" sz="1800" dirty="0"/>
              <a:t>og kompetanse </a:t>
            </a:r>
            <a:r>
              <a:rPr lang="nb-NO" sz="1800" dirty="0" smtClean="0"/>
              <a:t>og initierer tiltak i SLT-nettverket.</a:t>
            </a:r>
          </a:p>
          <a:p>
            <a:pPr lvl="1"/>
            <a:r>
              <a:rPr lang="nb-NO" sz="1800" dirty="0" smtClean="0"/>
              <a:t>Skape </a:t>
            </a:r>
            <a:r>
              <a:rPr lang="nb-NO" sz="1800" dirty="0"/>
              <a:t>felles strategier </a:t>
            </a:r>
            <a:r>
              <a:rPr lang="nb-NO" sz="1800" dirty="0" smtClean="0"/>
              <a:t>i byområder og samordne kommune med </a:t>
            </a:r>
            <a:r>
              <a:rPr lang="nb-NO" sz="1800" dirty="0"/>
              <a:t>politi, næringsliv og </a:t>
            </a:r>
            <a:r>
              <a:rPr lang="nb-NO" sz="1800" dirty="0" smtClean="0"/>
              <a:t>frivillige </a:t>
            </a:r>
            <a:r>
              <a:rPr lang="nb-NO" sz="1800" dirty="0"/>
              <a:t>organisasjon. </a:t>
            </a:r>
            <a:endParaRPr lang="nb-NO" sz="1800" dirty="0" smtClean="0"/>
          </a:p>
          <a:p>
            <a:pPr lvl="1"/>
            <a:endParaRPr lang="nb-NO" sz="1600" dirty="0" smtClean="0"/>
          </a:p>
          <a:p>
            <a:pPr lvl="1"/>
            <a:endParaRPr lang="nb-NO" sz="1600" dirty="0"/>
          </a:p>
          <a:p>
            <a:pPr lvl="1"/>
            <a:endParaRPr lang="nb-NO" sz="1800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03188"/>
            <a:ext cx="1733326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3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514738"/>
          </a:xfrm>
        </p:spPr>
        <p:txBody>
          <a:bodyPr/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nb-NO" sz="2600" dirty="0" smtClean="0"/>
              <a:t/>
            </a:r>
            <a:br>
              <a:rPr lang="nb-NO" sz="2600" dirty="0" smtClean="0"/>
            </a:br>
            <a:r>
              <a:rPr lang="nb-NO" sz="2600" dirty="0" smtClean="0"/>
              <a:t>To SLT koordinatorer</a:t>
            </a:r>
            <a:br>
              <a:rPr lang="nb-NO" sz="2600" dirty="0" smtClean="0"/>
            </a:br>
            <a:endParaRPr lang="nb-NO" sz="2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1" y="4701040"/>
            <a:ext cx="1622603" cy="250653"/>
          </a:xfrm>
        </p:spPr>
        <p:txBody>
          <a:bodyPr/>
          <a:lstStyle/>
          <a:p>
            <a:r>
              <a:rPr lang="nb-NO" sz="800" b="1" smtClean="0"/>
              <a:t>Etat for barn og familie, SLT koordinator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28650" y="1019652"/>
            <a:ext cx="7886700" cy="3754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Bergen kommune har to SLT koordinatorer:  delt på alder på barnet  &lt;12&lt; 21.</a:t>
            </a:r>
          </a:p>
          <a:p>
            <a:pPr marL="342900" lvl="1" indent="0">
              <a:buNone/>
            </a:pPr>
            <a:r>
              <a:rPr lang="nb-NO" sz="1600" dirty="0"/>
              <a:t>Risikoutsatte barn i barnehage og barneskolealder, vold i nære relasjoner og barn som pårørende i tjenester for voksne. </a:t>
            </a:r>
          </a:p>
          <a:p>
            <a:pPr marL="342900" lvl="1" indent="0">
              <a:buNone/>
            </a:pPr>
            <a:r>
              <a:rPr lang="nb-NO" sz="1600" dirty="0" smtClean="0"/>
              <a:t>Skolefravær, </a:t>
            </a:r>
            <a:r>
              <a:rPr lang="nb-NO" sz="1600" dirty="0"/>
              <a:t>risikoatferd, </a:t>
            </a:r>
            <a:r>
              <a:rPr lang="nb-NO" sz="1600" dirty="0" smtClean="0"/>
              <a:t>rusmidler, kriminalitet, redusere </a:t>
            </a:r>
            <a:r>
              <a:rPr lang="nb-NO" sz="1600" dirty="0"/>
              <a:t>krenkelser og mobbing, </a:t>
            </a:r>
            <a:r>
              <a:rPr lang="nb-NO" sz="1600" dirty="0" smtClean="0"/>
              <a:t>utenforskap, seksuell </a:t>
            </a:r>
            <a:r>
              <a:rPr lang="nb-NO" sz="1600" dirty="0"/>
              <a:t>atferd, foreldresamarbeid, psykiske </a:t>
            </a:r>
            <a:r>
              <a:rPr lang="nb-NO" sz="1600" dirty="0" smtClean="0"/>
              <a:t>vansker, ekstreme handlinger </a:t>
            </a:r>
            <a:r>
              <a:rPr lang="nb-NO" sz="1600" dirty="0"/>
              <a:t>ol. </a:t>
            </a:r>
            <a:endParaRPr lang="nb-NO" sz="1600" dirty="0" smtClean="0"/>
          </a:p>
          <a:p>
            <a:pPr marL="0" indent="0">
              <a:buNone/>
            </a:pPr>
            <a:r>
              <a:rPr lang="nb-NO" dirty="0" smtClean="0"/>
              <a:t>SLT-koordinatorene </a:t>
            </a:r>
            <a:r>
              <a:rPr lang="nb-NO" dirty="0"/>
              <a:t>skal sørge for at kommunenes forebyggende ressurser blir samordnet mest mulig effektivt. </a:t>
            </a:r>
          </a:p>
          <a:p>
            <a:pPr marL="342900" lvl="1" indent="0">
              <a:buNone/>
            </a:pPr>
            <a:r>
              <a:rPr lang="nb-NO" sz="1800" dirty="0" smtClean="0"/>
              <a:t>1</a:t>
            </a:r>
            <a:r>
              <a:rPr lang="nb-NO" sz="1800" dirty="0"/>
              <a:t>.</a:t>
            </a:r>
            <a:r>
              <a:rPr lang="nb-NO" dirty="0"/>
              <a:t> </a:t>
            </a:r>
            <a:r>
              <a:rPr lang="nb-NO" sz="1800" dirty="0"/>
              <a:t>Koordinere samordning</a:t>
            </a:r>
          </a:p>
          <a:p>
            <a:pPr marL="342900" lvl="1" indent="0">
              <a:buNone/>
            </a:pPr>
            <a:r>
              <a:rPr lang="nb-NO" sz="1800" dirty="0"/>
              <a:t>2. Identifisere problemområder - Særlig fokus på levekårsoner</a:t>
            </a:r>
          </a:p>
          <a:p>
            <a:pPr marL="342900" lvl="1" indent="0">
              <a:buNone/>
            </a:pPr>
            <a:r>
              <a:rPr lang="nb-NO" sz="1800" dirty="0"/>
              <a:t>3. Initiere tiltak</a:t>
            </a:r>
          </a:p>
          <a:p>
            <a:pPr marL="342900" lvl="1" indent="0">
              <a:buNone/>
            </a:pPr>
            <a:r>
              <a:rPr lang="nb-NO" sz="1800" dirty="0"/>
              <a:t>4. Produsere kunnskap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586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514738"/>
          </a:xfrm>
        </p:spPr>
        <p:txBody>
          <a:bodyPr/>
          <a:lstStyle/>
          <a:p>
            <a:pPr lvl="1"/>
            <a:r>
              <a:rPr lang="nb-NO" sz="2800" dirty="0" smtClean="0"/>
              <a:t>Kort presentasjon av planene</a:t>
            </a:r>
            <a:endParaRPr lang="nb-NO" sz="2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1" y="4701040"/>
            <a:ext cx="1622603" cy="250653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28650" y="1019652"/>
            <a:ext cx="7886700" cy="3754594"/>
          </a:xfrm>
        </p:spPr>
        <p:txBody>
          <a:bodyPr>
            <a:normAutofit/>
          </a:bodyPr>
          <a:lstStyle/>
          <a:p>
            <a:pPr lvl="2"/>
            <a:r>
              <a:rPr lang="nb-NO" sz="1500" dirty="0"/>
              <a:t>SLT-fokus</a:t>
            </a:r>
          </a:p>
          <a:p>
            <a:pPr lvl="2"/>
            <a:r>
              <a:rPr lang="nb-NO" sz="1500" dirty="0"/>
              <a:t>Forebyggende fokus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00" y="475747"/>
            <a:ext cx="1681658" cy="222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480" y="1486807"/>
            <a:ext cx="2383551" cy="148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60" y="1849309"/>
            <a:ext cx="1311864" cy="169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innhold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824" y="2697196"/>
            <a:ext cx="1327591" cy="188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688" y="2832903"/>
            <a:ext cx="1493170" cy="161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721" y="2925328"/>
            <a:ext cx="1279791" cy="177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666" y="884677"/>
            <a:ext cx="1335976" cy="172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609" y="2903817"/>
            <a:ext cx="1360834" cy="187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630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5935" y="4652876"/>
            <a:ext cx="1668093" cy="346983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4294967295"/>
          </p:nvPr>
        </p:nvSpPr>
        <p:spPr>
          <a:xfrm>
            <a:off x="0" y="1370013"/>
            <a:ext cx="3886200" cy="3041650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935" y="0"/>
            <a:ext cx="7216932" cy="454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492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Bergens barn – byens fremtid 2016-2026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630850" y="4701040"/>
            <a:ext cx="1628419" cy="250653"/>
          </a:xfrm>
        </p:spPr>
        <p:txBody>
          <a:bodyPr/>
          <a:lstStyle/>
          <a:p>
            <a:r>
              <a:rPr lang="nb-NO" sz="800" b="1" dirty="0" smtClean="0"/>
              <a:t>SLT Samordning av rus- og </a:t>
            </a:r>
          </a:p>
          <a:p>
            <a:r>
              <a:rPr lang="nb-NO" sz="800" b="1" dirty="0" smtClean="0"/>
              <a:t>kriminalitetsforebyggende tiltak</a:t>
            </a:r>
            <a:endParaRPr lang="nb-NO" sz="800" b="1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858" y="4652876"/>
            <a:ext cx="346983" cy="346983"/>
          </a:xfrm>
          <a:prstGeom prst="rect">
            <a:avLst/>
          </a:prstGeom>
        </p:spPr>
      </p:pic>
      <p:pic>
        <p:nvPicPr>
          <p:cNvPr id="7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723" y="1248355"/>
            <a:ext cx="2234269" cy="314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600" dirty="0" smtClean="0"/>
              <a:t>Styrke </a:t>
            </a:r>
            <a:r>
              <a:rPr lang="nb-NO" sz="1600" dirty="0"/>
              <a:t>SLT arbeidet med </a:t>
            </a:r>
            <a:r>
              <a:rPr lang="nb-NO" sz="1600" dirty="0" smtClean="0"/>
              <a:t>intern samordning </a:t>
            </a:r>
            <a:r>
              <a:rPr lang="nb-NO" sz="1600" smtClean="0"/>
              <a:t>på kommunaldirektørnivå; BHO</a:t>
            </a:r>
            <a:r>
              <a:rPr lang="nb-NO" sz="1600" dirty="0"/>
              <a:t>, BSBI og BBSI for å forebygge rus, vold og kriminalitet.</a:t>
            </a:r>
          </a:p>
          <a:p>
            <a:endParaRPr lang="nb-NO" sz="1600" dirty="0" smtClean="0"/>
          </a:p>
          <a:p>
            <a:r>
              <a:rPr lang="nb-NO" sz="1600" dirty="0" smtClean="0"/>
              <a:t>Tverrfaglig samarbeid</a:t>
            </a:r>
            <a:endParaRPr lang="nb-NO" sz="1600" dirty="0"/>
          </a:p>
          <a:p>
            <a:r>
              <a:rPr lang="nb-NO" sz="1600" dirty="0" smtClean="0"/>
              <a:t>Fattigdom</a:t>
            </a:r>
          </a:p>
          <a:p>
            <a:r>
              <a:rPr lang="nb-NO" sz="1600" dirty="0" smtClean="0"/>
              <a:t>Bruk av rusmidler</a:t>
            </a:r>
          </a:p>
          <a:p>
            <a:r>
              <a:rPr lang="nb-NO" sz="1600" dirty="0" smtClean="0"/>
              <a:t>Frafall fra skole</a:t>
            </a:r>
          </a:p>
          <a:p>
            <a:r>
              <a:rPr lang="nb-NO" sz="1600" dirty="0" smtClean="0"/>
              <a:t>Barn som pårørende</a:t>
            </a:r>
          </a:p>
          <a:p>
            <a:r>
              <a:rPr lang="nb-NO" sz="1600" dirty="0" smtClean="0"/>
              <a:t>Vold i nære relasjoner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993" y="954072"/>
            <a:ext cx="3708278" cy="404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3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99124" y="809779"/>
            <a:ext cx="4537878" cy="3616198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endParaRPr lang="nb-NO" b="1" dirty="0"/>
          </a:p>
          <a:p>
            <a:pPr marL="342900" lvl="1" indent="0">
              <a:buNone/>
            </a:pPr>
            <a:r>
              <a:rPr lang="nb-NO" sz="2000" b="1" dirty="0" smtClean="0"/>
              <a:t>Planen:</a:t>
            </a:r>
          </a:p>
          <a:p>
            <a:pPr marL="342900" lvl="1" indent="0">
              <a:buNone/>
            </a:pPr>
            <a:endParaRPr lang="nb-NO" sz="2000" b="1" dirty="0"/>
          </a:p>
          <a:p>
            <a:pPr lvl="1"/>
            <a:r>
              <a:rPr lang="nb-NO" b="1" dirty="0" smtClean="0"/>
              <a:t>Foreslår </a:t>
            </a:r>
            <a:r>
              <a:rPr lang="nb-NO" b="1" i="1" dirty="0" smtClean="0"/>
              <a:t>retning </a:t>
            </a:r>
            <a:r>
              <a:rPr lang="nb-NO" b="1" dirty="0" smtClean="0"/>
              <a:t>for en helhetlig tjenesteutvikling i Etat for barn og familie (ti årsperiode)</a:t>
            </a:r>
          </a:p>
          <a:p>
            <a:pPr lvl="1"/>
            <a:endParaRPr lang="nb-NO" b="1" dirty="0"/>
          </a:p>
          <a:p>
            <a:pPr lvl="1"/>
            <a:r>
              <a:rPr lang="nb-NO" b="1" dirty="0" smtClean="0"/>
              <a:t>Foreslår økt forebygging, helsefremming og flerfaglighet.</a:t>
            </a:r>
          </a:p>
          <a:p>
            <a:pPr lvl="1"/>
            <a:endParaRPr lang="nb-NO" b="1" dirty="0"/>
          </a:p>
          <a:p>
            <a:pPr lvl="1"/>
            <a:r>
              <a:rPr lang="nb-NO" b="1" dirty="0" smtClean="0"/>
              <a:t>Foreslår et barnevern som fokuserer mer på kjerneoppgavene – og blir skikkelig god på dette.</a:t>
            </a:r>
          </a:p>
          <a:p>
            <a:pPr lvl="1"/>
            <a:endParaRPr lang="nb-NO" b="1" dirty="0"/>
          </a:p>
          <a:p>
            <a:pPr lvl="1"/>
            <a:r>
              <a:rPr lang="nb-NO" b="1" dirty="0" smtClean="0"/>
              <a:t>Foreslår mer systematisk kunnskaps – og kvalitetsutvikling for tjenestene med barn og unge i sentrum.</a:t>
            </a:r>
          </a:p>
          <a:p>
            <a:pPr marL="342900" lvl="1" indent="0">
              <a:buNone/>
            </a:pPr>
            <a:endParaRPr lang="nb-NO" b="1" dirty="0"/>
          </a:p>
          <a:p>
            <a:pPr marL="342900" lvl="1" indent="0">
              <a:buNone/>
            </a:pP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0" y="0"/>
            <a:ext cx="9144000" cy="6610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altLang="nb-NO" sz="2800" dirty="0" smtClean="0"/>
              <a:t>Satsningsområdene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08" y="1764530"/>
            <a:ext cx="2813805" cy="17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tt linje 7"/>
          <p:cNvCxnSpPr/>
          <p:nvPr/>
        </p:nvCxnSpPr>
        <p:spPr>
          <a:xfrm>
            <a:off x="3773290" y="1079653"/>
            <a:ext cx="0" cy="3172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329990" y="1101687"/>
            <a:ext cx="255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/>
              <a:t>Fire hovedsatsinger: </a:t>
            </a:r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xmlns="" val="47933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sj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3" t="6616" r="8220" b="2798"/>
          <a:stretch>
            <a:fillRect/>
          </a:stretch>
        </p:blipFill>
        <p:spPr bwMode="auto">
          <a:xfrm>
            <a:off x="815247" y="1064325"/>
            <a:ext cx="7348251" cy="32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0" y="0"/>
            <a:ext cx="9144000" cy="6610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altLang="nb-NO" sz="2800" dirty="0" smtClean="0"/>
              <a:t>Innsats etter behov - barnegruppene</a:t>
            </a:r>
          </a:p>
        </p:txBody>
      </p:sp>
      <p:cxnSp>
        <p:nvCxnSpPr>
          <p:cNvPr id="3" name="Rett pil 2"/>
          <p:cNvCxnSpPr/>
          <p:nvPr/>
        </p:nvCxnSpPr>
        <p:spPr>
          <a:xfrm flipV="1">
            <a:off x="2339439" y="2274125"/>
            <a:ext cx="575953" cy="59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6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PPT_norsk</Template>
  <TotalTime>279</TotalTime>
  <Words>1935</Words>
  <Application>Microsoft Office PowerPoint</Application>
  <PresentationFormat>Egendefinert</PresentationFormat>
  <Paragraphs>316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PPT_norsk</vt:lpstr>
      <vt:lpstr>Lysbilde 1</vt:lpstr>
      <vt:lpstr>Agenda</vt:lpstr>
      <vt:lpstr>SLT – nasjonal modell</vt:lpstr>
      <vt:lpstr> To SLT koordinatorer </vt:lpstr>
      <vt:lpstr>Kort presentasjon av planene</vt:lpstr>
      <vt:lpstr>Lysbilde 6</vt:lpstr>
      <vt:lpstr>Bergens barn – byens fremtid 2016-2026</vt:lpstr>
      <vt:lpstr>Lysbilde 8</vt:lpstr>
      <vt:lpstr>Lysbilde 9</vt:lpstr>
      <vt:lpstr>Handlingsplan om vold i nære relasjoner</vt:lpstr>
      <vt:lpstr>Ruspolitisk strategi og handlingsplan - revideres</vt:lpstr>
      <vt:lpstr>Handlingsplan for forebygging av radikalisering og voldelig ekstremisme</vt:lpstr>
      <vt:lpstr>Plan for psykisk helse – barn som pårørende</vt:lpstr>
      <vt:lpstr>Planer for kvalitet i skolen</vt:lpstr>
      <vt:lpstr>Handlingsplan mot fattigdom</vt:lpstr>
      <vt:lpstr>Folkehelseplan</vt:lpstr>
      <vt:lpstr>Levekårsrapporter </vt:lpstr>
      <vt:lpstr>Barn og unge i Bergen</vt:lpstr>
      <vt:lpstr>8 soner med høyest samleindeks i 2010 (totalt 51 soner i Bergen kommune) </vt:lpstr>
      <vt:lpstr>Lysbilde 20</vt:lpstr>
      <vt:lpstr>Lysbilde 21</vt:lpstr>
      <vt:lpstr>Soner i Laksevåg bydel – barn og unge </vt:lpstr>
      <vt:lpstr>Levekårsrapport (BHO)</vt:lpstr>
    </vt:vector>
  </TitlesOfParts>
  <Company>Bergen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Solberg Anfinsen, Marius</dc:creator>
  <cp:lastModifiedBy>Geir</cp:lastModifiedBy>
  <cp:revision>30</cp:revision>
  <cp:lastPrinted>2016-11-30T13:18:24Z</cp:lastPrinted>
  <dcterms:created xsi:type="dcterms:W3CDTF">2016-01-27T10:13:08Z</dcterms:created>
  <dcterms:modified xsi:type="dcterms:W3CDTF">2017-02-22T15:45:25Z</dcterms:modified>
</cp:coreProperties>
</file>