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707" r:id="rId5"/>
  </p:sldMasterIdLst>
  <p:notesMasterIdLst>
    <p:notesMasterId r:id="rId18"/>
  </p:notesMasterIdLst>
  <p:handoutMasterIdLst>
    <p:handoutMasterId r:id="rId19"/>
  </p:handoutMasterIdLst>
  <p:sldIdLst>
    <p:sldId id="261" r:id="rId6"/>
    <p:sldId id="276" r:id="rId7"/>
    <p:sldId id="264" r:id="rId8"/>
    <p:sldId id="272" r:id="rId9"/>
    <p:sldId id="262" r:id="rId10"/>
    <p:sldId id="274" r:id="rId11"/>
    <p:sldId id="275" r:id="rId12"/>
    <p:sldId id="281" r:id="rId13"/>
    <p:sldId id="283" r:id="rId14"/>
    <p:sldId id="282" r:id="rId15"/>
    <p:sldId id="270" r:id="rId16"/>
    <p:sldId id="271" r:id="rId17"/>
  </p:sldIdLst>
  <p:sldSz cx="9144000" cy="5145088"/>
  <p:notesSz cx="6810375" cy="99425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6DA"/>
    <a:srgbClr val="CFFDEF"/>
    <a:srgbClr val="99FFCC"/>
    <a:srgbClr val="FFFF99"/>
    <a:srgbClr val="FFFFCC"/>
    <a:srgbClr val="F7FECE"/>
    <a:srgbClr val="B4000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3342" autoAdjust="0"/>
  </p:normalViewPr>
  <p:slideViewPr>
    <p:cSldViewPr snapToGrid="0">
      <p:cViewPr varScale="1">
        <p:scale>
          <a:sx n="146" d="100"/>
          <a:sy n="146" d="100"/>
        </p:scale>
        <p:origin x="176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8111-A6AE-4923-92F8-7A026F30C380}" type="datetimeFigureOut">
              <a:rPr lang="nb-NO" smtClean="0"/>
              <a:t>15.02.2018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701D1-4263-4D97-BF91-33DFCF192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99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15.02.2018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4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Basere det kriminalitetsforebyggende arbeidet på kunnskap, analyse og erfaringer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ved oppvekst- og atferdsproblemer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som har begått lovbrudd</a:t>
            </a: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57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23050" cy="3727450"/>
          </a:xfrm>
          <a:ln/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sz="1400" b="1" dirty="0">
                <a:latin typeface="Arial" charset="0"/>
              </a:rPr>
              <a:t>Basere det kriminalitetsforebyggende arbeidet på kunnskap, analyse og erfaringer</a:t>
            </a:r>
          </a:p>
          <a:p>
            <a:r>
              <a:rPr lang="nb-NO" altLang="nb-NO" sz="1400" dirty="0">
                <a:latin typeface="Arial" charset="0"/>
              </a:rPr>
              <a:t>Identifisere problemområder</a:t>
            </a:r>
          </a:p>
          <a:p>
            <a:r>
              <a:rPr lang="nb-NO" altLang="nb-NO" sz="1400" dirty="0">
                <a:latin typeface="Arial" charset="0"/>
              </a:rPr>
              <a:t>Det er nødvendig å skaffe oversikt over problemområdene i kommunen, og over hvem som besitter hvilken kunnskap. </a:t>
            </a:r>
          </a:p>
          <a:p>
            <a:r>
              <a:rPr lang="nb-NO" altLang="nb-NO" sz="1400" dirty="0">
                <a:latin typeface="Arial" charset="0"/>
              </a:rPr>
              <a:t>Grundig kartlegging og treffsikre analyser, basert på statistikk kombinert med lokal </a:t>
            </a:r>
            <a:r>
              <a:rPr lang="nb-NO" altLang="nb-NO" sz="1400" dirty="0" err="1">
                <a:latin typeface="Arial" charset="0"/>
              </a:rPr>
              <a:t>erfaringsbasert</a:t>
            </a:r>
            <a:r>
              <a:rPr lang="nb-NO" altLang="nb-NO" sz="1400" dirty="0">
                <a:latin typeface="Arial" charset="0"/>
              </a:rPr>
              <a:t> kunnskap, skal gi SLT-nettverket grunnlag for å utforme strategier og å velge egnede tiltak.</a:t>
            </a:r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0D02699D-9536-4132-BA52-D52A59B27889}" type="slidenum">
              <a:rPr lang="nb-NO" altLang="nb-NO" sz="1200">
                <a:solidFill>
                  <a:prstClr val="black"/>
                </a:solidFill>
              </a:rPr>
              <a:pPr/>
              <a:t>11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23050" cy="3727450"/>
          </a:xfrm>
          <a:ln/>
        </p:spPr>
      </p:sp>
      <p:sp>
        <p:nvSpPr>
          <p:cNvPr id="501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sz="1400" dirty="0">
                <a:latin typeface="Arial" charset="0"/>
              </a:rPr>
              <a:t>Ulike ta  kan hjelpe  - å identifisere og få oversikt over problemområdene i bydelen og kommunen</a:t>
            </a:r>
          </a:p>
          <a:p>
            <a:endParaRPr lang="nb-NO" altLang="nb-NO" dirty="0">
              <a:latin typeface="Arial" charset="0"/>
            </a:endParaRPr>
          </a:p>
        </p:txBody>
      </p:sp>
      <p:sp>
        <p:nvSpPr>
          <p:cNvPr id="501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34B102E1-5925-4555-92E2-103D591D3E8A}" type="slidenum">
              <a:rPr lang="nb-NO" altLang="nb-NO" sz="1200">
                <a:solidFill>
                  <a:prstClr val="black"/>
                </a:solidFill>
              </a:rPr>
              <a:pPr/>
              <a:t>12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70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Basere det kriminalitetsforebyggende arbeidet på kunnskap, analyse og erfaringer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ved oppvekst- og atferdsproblemer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som har begått lovbrudd</a:t>
            </a: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57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ei SLT ressursgruppe har fokus på risikoutsatte barn og unge </a:t>
            </a:r>
          </a:p>
          <a:p>
            <a:r>
              <a:rPr lang="nb-NO" sz="1400" dirty="0"/>
              <a:t>Inviterte er områdeleder, og ledere fra ungdoms skoler og videregående skoler, politi, PPS/PPT, Oppfølgingstjeneste (OT), helsestasjons- og skolehelsetjenesten, barnevern, Utekontakten, NAV kommune og stat, kultur, vaktselskap, kjøpesenter og ønsker i større grad også mer kontakt med ideelle organisasjoner i bydeler – </a:t>
            </a:r>
          </a:p>
          <a:p>
            <a:r>
              <a:rPr lang="nb-NO" sz="1400" dirty="0"/>
              <a:t>MOLA,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3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 dirty="0"/>
              <a:t>Ei SLT – ressursgruppe i </a:t>
            </a:r>
            <a:r>
              <a:rPr lang="nn-NO" sz="1400" dirty="0" err="1"/>
              <a:t>hver</a:t>
            </a:r>
            <a:r>
              <a:rPr lang="nn-NO" sz="1400" dirty="0"/>
              <a:t> bydel og </a:t>
            </a:r>
            <a:r>
              <a:rPr lang="nb-NO" sz="1400" dirty="0"/>
              <a:t>frivillige organisasjoner, </a:t>
            </a:r>
            <a:endParaRPr lang="nn-NO" sz="1400" dirty="0"/>
          </a:p>
          <a:p>
            <a:r>
              <a:rPr lang="nn-NO" sz="1400" dirty="0"/>
              <a:t>Ei SLT – samarbeidsgruppe for de som ser </a:t>
            </a:r>
            <a:r>
              <a:rPr lang="nn-NO" sz="1400" dirty="0" err="1"/>
              <a:t>utsatte</a:t>
            </a:r>
            <a:r>
              <a:rPr lang="nn-NO" sz="1400" dirty="0"/>
              <a:t> som er i  sentrum</a:t>
            </a:r>
          </a:p>
          <a:p>
            <a:r>
              <a:rPr lang="nn-NO" sz="1400" dirty="0"/>
              <a:t>Ei SLT  - koordineringsgruppe </a:t>
            </a:r>
          </a:p>
          <a:p>
            <a:r>
              <a:rPr lang="nn-NO" sz="1400" dirty="0"/>
              <a:t>Ei styringsgruppe  - </a:t>
            </a:r>
            <a:r>
              <a:rPr lang="nb-NO" sz="1400" dirty="0"/>
              <a:t>ledelsesforankret i både kommunen og Politiet. </a:t>
            </a:r>
            <a:endParaRPr lang="nn-NO" sz="1400" dirty="0"/>
          </a:p>
          <a:p>
            <a:endParaRPr lang="nb-NO" sz="1400" dirty="0"/>
          </a:p>
          <a:p>
            <a:r>
              <a:rPr lang="nb-NO" sz="1400" dirty="0"/>
              <a:t>Mandat for koordineringsgruppen:</a:t>
            </a:r>
          </a:p>
          <a:p>
            <a:r>
              <a:rPr lang="nb-NO" sz="1400" b="1" dirty="0"/>
              <a:t>Koordineringsgruppen utgjøres av fagpersoner og etatsledere med sentral plassering,</a:t>
            </a:r>
            <a:r>
              <a:rPr lang="nb-NO" sz="1400" dirty="0"/>
              <a:t> og som kan utveksle informasjon, fatte beslutninger og sette inn ressurser innenfor gitte rammer. </a:t>
            </a:r>
          </a:p>
          <a:p>
            <a:r>
              <a:rPr lang="nb-NO" sz="1400" dirty="0"/>
              <a:t>Representantene i koordineringsgruppen skal ha den nødvendige faglige oversikt og ha mulighet for å nå de personene som arbeider direkte i felten. </a:t>
            </a:r>
          </a:p>
          <a:p>
            <a:r>
              <a:rPr lang="nb-NO" sz="1400" dirty="0"/>
              <a:t>Koordineringsgruppen drøfter overordnede problemstillinger knyttet til koordineringen av kriminalitetsforebyggende tiltak, aktuelle problemområder og tiltak på tvers av sektorgrensene. </a:t>
            </a:r>
          </a:p>
          <a:p>
            <a:r>
              <a:rPr lang="nb-NO" sz="1400" dirty="0"/>
              <a:t>Hver sektor kommer med innspill om særskilte problemområder. Koordineringsgruppen møtes anslagsvis to ganger i året. 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01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23050" cy="3727450"/>
          </a:xfrm>
          <a:ln/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charset="0"/>
            </a:endParaRPr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1470481-4C5C-4085-ADAC-C8D18A2349E6}" type="slidenum">
              <a:rPr lang="nb-NO" altLang="nb-NO" sz="1200">
                <a:solidFill>
                  <a:prstClr val="black"/>
                </a:solidFill>
              </a:rPr>
              <a:pPr/>
              <a:t>6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Risikofaktorer, og</a:t>
            </a:r>
            <a:r>
              <a:rPr lang="nb-NO" baseline="0" dirty="0"/>
              <a:t> beskyttelses faktorer</a:t>
            </a:r>
          </a:p>
          <a:p>
            <a:r>
              <a:rPr lang="nb-NO" baseline="0" dirty="0"/>
              <a:t>Levekår - parameter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3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Basere det kriminalitetsforebyggende arbeidet på kunnskap, analyse og erfaringer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ved oppvekst- og atferdsproblemer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som har begått lovbrudd</a:t>
            </a: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57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Basere det kriminalitetsforebyggende arbeidet på kunnskap, analyse og erfaringer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ved oppvekst- og atferdsproblemer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/>
              <a:t>som har begått lovbrudd</a:t>
            </a: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5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4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2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6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9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801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8"/>
            <a:ext cx="7772400" cy="1102859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5881-591F-4AD2-BA7C-59A56DA4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46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C531-D154-478C-8024-6249C90C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755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64E3-6AF7-44C4-BD8B-26C58240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233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6359"/>
            <a:ext cx="3810000" cy="3087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6359"/>
            <a:ext cx="3810000" cy="3087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F2AD-9A80-49CF-94B2-C0535C5F5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FA32-A9A6-4FC7-B57E-A73F113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5350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DF3-8768-4456-BC41-0DF13F36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03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A1D9-DDFE-48BF-84C0-3F0F281F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73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856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0477-4D7F-42DD-8BCB-13A0BA3FE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285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EB73-AED8-457D-A4EB-7136DBD1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60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84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84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87D2-142F-4C7B-8F57-D7F127F6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069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341"/>
            <a:ext cx="1943100" cy="411607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341"/>
            <a:ext cx="5676900" cy="411607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7F15-7D13-4C24-863B-639BB030C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777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7"/>
            <a:ext cx="7772400" cy="1102859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5881-591F-4AD2-BA7C-59A56DA4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301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C531-D154-478C-8024-6249C90C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813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64E3-6AF7-44C4-BD8B-26C58240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901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6359"/>
            <a:ext cx="3810000" cy="3087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6359"/>
            <a:ext cx="3810000" cy="3087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F2AD-9A80-49CF-94B2-C0535C5F5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726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FA32-A9A6-4FC7-B57E-A73F113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529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DF3-8768-4456-BC41-0DF13F36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666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A1D9-DDFE-48BF-84C0-3F0F281F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8375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855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0477-4D7F-42DD-8BCB-13A0BA3FE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03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EB73-AED8-457D-A4EB-7136DBD1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256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87D2-142F-4C7B-8F57-D7F127F6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8796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341"/>
            <a:ext cx="1943100" cy="411607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341"/>
            <a:ext cx="5676900" cy="411607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7F15-7D13-4C24-863B-639BB030C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610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4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2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6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dirty="0">
                <a:solidFill>
                  <a:prstClr val="white"/>
                </a:solidFill>
              </a:rPr>
              <a:t>KOMPETENT     |     ÅPEN     |     PÅLITELIG     |     SAMFUNNSENGASJERT</a:t>
            </a:r>
          </a:p>
        </p:txBody>
      </p:sp>
    </p:spTree>
    <p:extLst>
      <p:ext uri="{BB962C8B-B14F-4D97-AF65-F5344CB8AC3E}">
        <p14:creationId xmlns:p14="http://schemas.microsoft.com/office/powerpoint/2010/main" val="3278937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84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84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6758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81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3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2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3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4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3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4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107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0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3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71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9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801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94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9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801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93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5"/>
            <a:ext cx="7772400" cy="1102859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6F83-5C30-417C-AC86-4AB5B170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222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8250-1780-4B06-BE3C-49DDF9D35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4568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8D98-78ED-473E-92FC-694CB582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348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6359"/>
            <a:ext cx="3810000" cy="3087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6359"/>
            <a:ext cx="3810000" cy="3087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95AF-F4E4-450B-90FC-4FA29DB31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174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6A72-EA49-4E7A-AE02-B44B43020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665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1C61-0DF8-4403-876B-1427F3C6A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219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F96A-FDBD-4163-801A-A0520EBDE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6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853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06E4-D62D-47E7-B708-08E683903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1260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F81C-3980-440F-8E1C-E6CF6E18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620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331B-E778-4161-9644-946734102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2559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341"/>
            <a:ext cx="1943100" cy="411607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341"/>
            <a:ext cx="5676900" cy="411607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DBA5-A2CC-4D83-968E-5E45BE936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7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4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3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4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9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801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0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9" y="4765011"/>
            <a:ext cx="489108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5011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342"/>
            <a:ext cx="77724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6359"/>
            <a:ext cx="7772400" cy="30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4760399"/>
            <a:ext cx="1295400" cy="1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4815184"/>
            <a:ext cx="4608512" cy="2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C4C4C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2376"/>
            <a:ext cx="1293812" cy="1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3D6F48-9660-4F0C-A685-71A7AFD741A4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19" descr="BERGENK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5" y="4752061"/>
            <a:ext cx="1684337" cy="3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342"/>
            <a:ext cx="77724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6359"/>
            <a:ext cx="7772400" cy="30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4760399"/>
            <a:ext cx="1295400" cy="1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4815184"/>
            <a:ext cx="4608512" cy="2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C4C4C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2375"/>
            <a:ext cx="1293812" cy="1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3D6F48-9660-4F0C-A685-71A7AFD741A4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19" descr="BERGENK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3" y="4752061"/>
            <a:ext cx="1684337" cy="3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12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0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9" y="4765011"/>
            <a:ext cx="489108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5011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341"/>
            <a:ext cx="77724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6359"/>
            <a:ext cx="7772400" cy="30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4760398"/>
            <a:ext cx="1295400" cy="1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4815184"/>
            <a:ext cx="4608512" cy="2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C4C4C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2373"/>
            <a:ext cx="1293812" cy="1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ea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F480E-3EAE-4BA6-B2D5-38D5A972D587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19" descr="BERGENK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9" y="4752061"/>
            <a:ext cx="1684337" cy="3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00075" y="3505504"/>
            <a:ext cx="7648575" cy="914096"/>
          </a:xfrm>
        </p:spPr>
        <p:txBody>
          <a:bodyPr/>
          <a:lstStyle/>
          <a:p>
            <a:br>
              <a:rPr lang="nb-NO" dirty="0"/>
            </a:br>
            <a:r>
              <a:rPr lang="nb-NO" sz="2000" dirty="0"/>
              <a:t>Felles ansvar og tverrfaglig samordning </a:t>
            </a:r>
            <a:br>
              <a:rPr lang="nb-NO" sz="2000" dirty="0"/>
            </a:br>
            <a:r>
              <a:rPr lang="nb-NO" sz="2000" dirty="0"/>
              <a:t>for risiko utsatte barn og unge </a:t>
            </a:r>
            <a:br>
              <a:rPr lang="nb-NO" sz="2000" dirty="0"/>
            </a:br>
            <a:r>
              <a:rPr lang="nb-NO" dirty="0"/>
              <a:t>14.02.2018</a:t>
            </a:r>
          </a:p>
        </p:txBody>
      </p:sp>
    </p:spTree>
    <p:extLst>
      <p:ext uri="{BB962C8B-B14F-4D97-AF65-F5344CB8AC3E}">
        <p14:creationId xmlns:p14="http://schemas.microsoft.com/office/powerpoint/2010/main" val="213894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90500" y="228129"/>
            <a:ext cx="8705850" cy="5719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nb-NO" sz="2400" dirty="0"/>
              <a:t>Forankring og organisering av natteravnere i Bergen vest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276225" y="1000125"/>
            <a:ext cx="4295775" cy="3562350"/>
          </a:xfrm>
          <a:solidFill>
            <a:schemeClr val="accent3">
              <a:lumMod val="10000"/>
              <a:lumOff val="9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nb-NO" sz="4000" b="1" dirty="0">
                <a:latin typeface="Calibri"/>
                <a:ea typeface="Times New Roman"/>
                <a:cs typeface="Times New Roman"/>
              </a:rPr>
              <a:t>Utvalg fra skoler i «gamle Loddefjord bydel» er;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Sandgotna (8-10) - 2 FAU representanter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Kjøkkelvik (1-10)- 2 FAU representanter fra ungdomsskoletrinnet og 1 fra barneskolen (6. og 7. trinn).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Olsvik (1-10) - 2 FAU representanter fra ungdomsskoletrinnet og 1 frå barneskolen (6. og 7. trinn).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Vadmyra (1-7) –2 FAU representanter fra barneskolen (fortrinnsvis 6. og 7. trinn)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Loddefjord (1-7) - 2 FAU representanter fra barneskolen (fortrinnsvis 6. og 7. trinn)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Bjørndalskogen (1-7) - 2 FAU representanter fra barneskolen (fortrinnsvis 6. og 7. trinn)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Alvøen (1-7) - 2 tre FAU representanter fra barneskolen (fortrinnsvis 6. og 7. trinn)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nb-NO" sz="3400" dirty="0">
                <a:latin typeface="Calibri"/>
                <a:ea typeface="Times New Roman"/>
                <a:cs typeface="Times New Roman"/>
              </a:rPr>
              <a:t>Mathopen (1-7) - 2 FAU representanter fra barneskolen (fortrinnsvis 6. og 7. trinn)</a:t>
            </a:r>
          </a:p>
          <a:p>
            <a:pPr marL="0" indent="0">
              <a:buNone/>
            </a:pPr>
            <a:endParaRPr lang="nb-NO" sz="19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713292" y="1000124"/>
            <a:ext cx="4114800" cy="355282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300" dirty="0"/>
              <a:t>Styringsgruppe/arbeidsgruppe for Natteravnere i Bergen vest – møtes neste uke</a:t>
            </a:r>
          </a:p>
          <a:p>
            <a:pPr lvl="0"/>
            <a:r>
              <a:rPr lang="nb-NO" sz="4900" dirty="0"/>
              <a:t>Sandgotna skole ved Christer Olerud</a:t>
            </a:r>
          </a:p>
          <a:p>
            <a:pPr lvl="0"/>
            <a:r>
              <a:rPr lang="nb-NO" sz="4900" dirty="0"/>
              <a:t>Kjøkkelvik skole ved Geir Johannessen</a:t>
            </a:r>
          </a:p>
          <a:p>
            <a:pPr lvl="0"/>
            <a:r>
              <a:rPr lang="nb-NO" sz="4900" dirty="0"/>
              <a:t>Olsvik skole ved Øyvind Kalsås og Brit Sørfonn</a:t>
            </a:r>
          </a:p>
          <a:p>
            <a:pPr lvl="0"/>
            <a:r>
              <a:rPr lang="nb-NO" sz="4900" dirty="0"/>
              <a:t>Vadmyra skole ved Lise Trones</a:t>
            </a:r>
          </a:p>
          <a:p>
            <a:pPr lvl="0"/>
            <a:r>
              <a:rPr lang="nb-NO" sz="4900" dirty="0"/>
              <a:t>Loddefjord skole ved Stian Sanda</a:t>
            </a:r>
          </a:p>
          <a:p>
            <a:pPr lvl="0"/>
            <a:r>
              <a:rPr lang="nb-NO" sz="4900" dirty="0"/>
              <a:t>Bjørndalskogen skole ved Therese Seim</a:t>
            </a:r>
          </a:p>
          <a:p>
            <a:pPr lvl="0"/>
            <a:r>
              <a:rPr lang="nb-NO" sz="4900" dirty="0"/>
              <a:t>Alvøen skole ved ? FAU </a:t>
            </a:r>
          </a:p>
          <a:p>
            <a:pPr lvl="0"/>
            <a:r>
              <a:rPr lang="nb-NO" sz="4900" dirty="0"/>
              <a:t>Mathopen skole ved Lene Huseby</a:t>
            </a:r>
          </a:p>
          <a:p>
            <a:pPr marL="0" indent="0">
              <a:buNone/>
            </a:pPr>
            <a:endParaRPr lang="nb-NO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92" y="4435475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7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11" y="1"/>
            <a:ext cx="1987550" cy="295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ittel 1"/>
          <p:cNvSpPr>
            <a:spLocks noGrp="1"/>
          </p:cNvSpPr>
          <p:nvPr>
            <p:ph type="title"/>
          </p:nvPr>
        </p:nvSpPr>
        <p:spPr>
          <a:xfrm>
            <a:off x="441325" y="136964"/>
            <a:ext cx="7772400" cy="857515"/>
          </a:xfrm>
        </p:spPr>
        <p:txBody>
          <a:bodyPr/>
          <a:lstStyle/>
          <a:p>
            <a:r>
              <a:rPr lang="nb-NO" altLang="nb-NO"/>
              <a:t>.</a:t>
            </a:r>
          </a:p>
        </p:txBody>
      </p:sp>
      <p:sp>
        <p:nvSpPr>
          <p:cNvPr id="33799" name="Plassholder for innhold 4"/>
          <p:cNvSpPr>
            <a:spLocks noGrp="1"/>
          </p:cNvSpPr>
          <p:nvPr>
            <p:ph idx="1"/>
          </p:nvPr>
        </p:nvSpPr>
        <p:spPr>
          <a:xfrm flipV="1">
            <a:off x="7707315" y="1451821"/>
            <a:ext cx="750887" cy="345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/>
              <a:t>.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527788" cy="29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" y="2421289"/>
            <a:ext cx="2153275" cy="27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1C531-D154-478C-8024-6249C90CF6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23" y="2333625"/>
            <a:ext cx="2060726" cy="2811463"/>
          </a:xfrm>
          <a:prstGeom prst="rect">
            <a:avLst/>
          </a:prstGeom>
        </p:spPr>
      </p:pic>
      <p:pic>
        <p:nvPicPr>
          <p:cNvPr id="3380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33" y="1"/>
            <a:ext cx="2011361" cy="273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2421289"/>
            <a:ext cx="1980087" cy="2723797"/>
          </a:xfrm>
          <a:prstGeom prst="rect">
            <a:avLst/>
          </a:prstGeom>
        </p:spPr>
      </p:pic>
      <p:pic>
        <p:nvPicPr>
          <p:cNvPr id="33806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82" y="2238375"/>
            <a:ext cx="2537344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16" y="2171700"/>
            <a:ext cx="2695526" cy="328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16" y="1"/>
            <a:ext cx="1444709" cy="2171699"/>
          </a:xfrm>
          <a:prstGeom prst="rect">
            <a:avLst/>
          </a:prstGeom>
        </p:spPr>
      </p:pic>
      <p:pic>
        <p:nvPicPr>
          <p:cNvPr id="3379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37" y="710811"/>
            <a:ext cx="3117859" cy="252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59" y="0"/>
            <a:ext cx="2852737" cy="9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3834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-276930"/>
            <a:ext cx="3883025" cy="476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950" y="0"/>
            <a:ext cx="3067050" cy="4273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8436">
            <a:off x="2884838" y="2314735"/>
            <a:ext cx="4430965" cy="257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1C531-D154-478C-8024-6249C90CF6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" y="0"/>
            <a:ext cx="280137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08" y="1938936"/>
            <a:ext cx="3233738" cy="320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650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47675" y="866776"/>
            <a:ext cx="8364146" cy="3525662"/>
          </a:xfrm>
          <a:solidFill>
            <a:schemeClr val="accent5"/>
          </a:solidFill>
        </p:spPr>
        <p:txBody>
          <a:bodyPr/>
          <a:lstStyle/>
          <a:p>
            <a:r>
              <a:rPr lang="nb-NO" sz="2400" dirty="0"/>
              <a:t>Står for </a:t>
            </a:r>
            <a:r>
              <a:rPr lang="nb-NO" sz="2400" b="1" dirty="0"/>
              <a:t>S</a:t>
            </a:r>
            <a:r>
              <a:rPr lang="nb-NO" sz="2400" dirty="0"/>
              <a:t>amordning av </a:t>
            </a:r>
            <a:r>
              <a:rPr lang="nb-NO" sz="2400" b="1" dirty="0"/>
              <a:t>L</a:t>
            </a:r>
            <a:r>
              <a:rPr lang="nb-NO" sz="2400" dirty="0"/>
              <a:t>okale rus og kriminalitetsforebyggende </a:t>
            </a:r>
            <a:r>
              <a:rPr lang="nb-NO" sz="2400" b="1" dirty="0"/>
              <a:t>T</a:t>
            </a:r>
            <a:r>
              <a:rPr lang="nb-NO" sz="2400" dirty="0"/>
              <a:t>iltak. </a:t>
            </a:r>
          </a:p>
          <a:p>
            <a:endParaRPr lang="nb-NO" sz="1200" dirty="0"/>
          </a:p>
          <a:p>
            <a:r>
              <a:rPr lang="nb-NO" sz="2400" dirty="0"/>
              <a:t>SLT-modellen skal samordne rus- og kriminalitetsforebyggende tiltak for barn og unge. </a:t>
            </a:r>
          </a:p>
          <a:p>
            <a:endParaRPr lang="nb-NO" sz="900" dirty="0"/>
          </a:p>
          <a:p>
            <a:r>
              <a:rPr lang="nb-NO" sz="2400" dirty="0"/>
              <a:t>Målet er at kommunens barn og unge skal få riktig hjelp til riktig tid, av et hjelpeapparat som samarbeider godt på tvers av etater og faggrupper.</a:t>
            </a:r>
          </a:p>
          <a:p>
            <a:pPr marL="0" lvl="0" indent="0">
              <a:buNone/>
            </a:pPr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85800" y="238126"/>
            <a:ext cx="7772400" cy="828674"/>
          </a:xfrm>
        </p:spPr>
        <p:txBody>
          <a:bodyPr/>
          <a:lstStyle/>
          <a:p>
            <a:pPr lvl="0"/>
            <a:r>
              <a:rPr lang="nb-NO" sz="4000" b="1" dirty="0">
                <a:ln w="18000">
                  <a:solidFill>
                    <a:schemeClr val="accent5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 er SLT?</a:t>
            </a:r>
            <a:br>
              <a:rPr lang="nb-NO" sz="4000" b="1" dirty="0">
                <a:ln w="18000">
                  <a:solidFill>
                    <a:schemeClr val="accent5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nb-NO" sz="4000" b="1" dirty="0">
              <a:ln w="18000">
                <a:solidFill>
                  <a:schemeClr val="accent5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7" y="3880148"/>
            <a:ext cx="29444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10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351954"/>
            <a:ext cx="8191500" cy="8281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nb-NO" sz="2400" b="1" dirty="0"/>
              <a:t>Overordna strategi for SLT arbeidet</a:t>
            </a:r>
            <a:br>
              <a:rPr lang="nb-NO" sz="2400" b="1" dirty="0"/>
            </a:br>
            <a:r>
              <a:rPr lang="nb-NO" sz="2400" dirty="0"/>
              <a:t>Utvikle et helhetlig rus-, og kriminalitetsforebyggende arbeid 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667125" cy="3042380"/>
          </a:xfrm>
          <a:solidFill>
            <a:schemeClr val="accent3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nb-NO" sz="2000" dirty="0"/>
              <a:t>Basere arbeidet på kunnskap, analyse og erfaringer.</a:t>
            </a:r>
          </a:p>
          <a:p>
            <a:endParaRPr lang="nb-NO" sz="2000" dirty="0"/>
          </a:p>
          <a:p>
            <a:r>
              <a:rPr lang="nb-NO" sz="2000" dirty="0"/>
              <a:t>Tidlig identifisering, forebygging og intervensjon </a:t>
            </a:r>
          </a:p>
          <a:p>
            <a:endParaRPr lang="nb-NO" sz="2000" dirty="0"/>
          </a:p>
          <a:p>
            <a:r>
              <a:rPr lang="nb-NO" sz="2000" dirty="0"/>
              <a:t>Rask og effektiv oppfølging av risiko utsatte barn og unge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nb-NO" sz="2000" dirty="0"/>
              <a:t>Samordne forebyggende og behandlende tiltak på områdene kriminalitet, rus og psykisk helse </a:t>
            </a:r>
          </a:p>
          <a:p>
            <a:pPr marL="342900" lvl="1" indent="0">
              <a:buNone/>
            </a:pPr>
            <a:endParaRPr lang="nb-NO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000" dirty="0"/>
              <a:t>Trekke frivillige organisasjoner, unge og deres foresatte aktivt med i forebyggende arbeid.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92" y="4435475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3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nb-NO" b="1" dirty="0"/>
            </a:br>
            <a:r>
              <a:rPr lang="nb-NO" sz="2000" dirty="0"/>
              <a:t>Samordning av Lokale rus- og kriminalitetsforebyggende Tiltak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SLT-koordinators oppgaver</a:t>
            </a:r>
          </a:p>
          <a:p>
            <a:pPr marL="0" indent="0">
              <a:buNone/>
            </a:pPr>
            <a:endParaRPr lang="nb-NO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Identifisere problemområder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Innhente og formidle kunnskap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Ta initiativ eller medvirke til tiltak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Samordning og koordinering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20" y="4356343"/>
            <a:ext cx="1961083" cy="59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8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b="1" dirty="0"/>
              <a:t>SLT – modellen</a:t>
            </a:r>
            <a:br>
              <a:rPr lang="nb-NO" b="1" dirty="0"/>
            </a:br>
            <a:r>
              <a:rPr lang="nb-NO" sz="1800" dirty="0">
                <a:solidFill>
                  <a:prstClr val="black"/>
                </a:solidFill>
              </a:rPr>
              <a:t>Samordne forebyggende tiltak på områdene kriminalitet, rus og psykisk helse </a:t>
            </a:r>
            <a:br>
              <a:rPr lang="nb-NO" dirty="0">
                <a:solidFill>
                  <a:prstClr val="black"/>
                </a:solidFill>
              </a:rPr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Fokus på utsatte barn og unge.</a:t>
            </a:r>
          </a:p>
          <a:p>
            <a:r>
              <a:rPr lang="nb-NO" sz="1900" dirty="0"/>
              <a:t>Identifisere og få oversikt over utfordringene i bydelen og kommunen</a:t>
            </a:r>
          </a:p>
          <a:p>
            <a:r>
              <a:rPr lang="nb-NO" sz="1900" dirty="0"/>
              <a:t>Hvem besitter hvilken kunnskap? </a:t>
            </a:r>
          </a:p>
          <a:p>
            <a:r>
              <a:rPr lang="nb-NO" sz="1900" dirty="0"/>
              <a:t>Kartlegge og analysere, basert på statistikk kombinert med lokal kunnskap</a:t>
            </a:r>
          </a:p>
          <a:p>
            <a:r>
              <a:rPr lang="nb-NO" sz="1900" dirty="0"/>
              <a:t>Skape felles strategier i byområder</a:t>
            </a:r>
          </a:p>
          <a:p>
            <a:r>
              <a:rPr lang="nb-NO" sz="1900" dirty="0"/>
              <a:t>Egnede tiltak  - Hvem tar ansvar?</a:t>
            </a:r>
          </a:p>
          <a:p>
            <a:r>
              <a:rPr lang="nb-NO" sz="1900" dirty="0"/>
              <a:t>Samordne tiltak  - kommune, politi, fylkeskommune, næringsliv, trossamfunn, frivillige organisasjoner.. 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44" y="4454526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52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5"/>
          <p:cNvSpPr>
            <a:spLocks noGrp="1"/>
          </p:cNvSpPr>
          <p:nvPr>
            <p:ph type="title"/>
          </p:nvPr>
        </p:nvSpPr>
        <p:spPr>
          <a:xfrm>
            <a:off x="1190626" y="101269"/>
            <a:ext cx="6172200" cy="270206"/>
          </a:xfrm>
        </p:spPr>
        <p:txBody>
          <a:bodyPr/>
          <a:lstStyle/>
          <a:p>
            <a:br>
              <a:rPr lang="nb-NO" altLang="nb-NO" sz="2400" b="1" dirty="0"/>
            </a:br>
            <a:r>
              <a:rPr lang="nb-NO" altLang="nb-NO" sz="2400" b="1" dirty="0"/>
              <a:t>Målgruppe </a:t>
            </a:r>
            <a:endParaRPr lang="nb-NO" altLang="nb-NO" sz="1800" b="1" dirty="0"/>
          </a:p>
        </p:txBody>
      </p:sp>
      <p:sp>
        <p:nvSpPr>
          <p:cNvPr id="28675" name="Plassholder for tekst 7"/>
          <p:cNvSpPr>
            <a:spLocks noGrp="1"/>
          </p:cNvSpPr>
          <p:nvPr>
            <p:ph type="body" idx="1"/>
          </p:nvPr>
        </p:nvSpPr>
        <p:spPr>
          <a:xfrm>
            <a:off x="395291" y="1275553"/>
            <a:ext cx="4040187" cy="1561391"/>
          </a:xfrm>
        </p:spPr>
        <p:txBody>
          <a:bodyPr/>
          <a:lstStyle/>
          <a:p>
            <a:r>
              <a:rPr lang="nb-NO" altLang="nb-NO"/>
              <a:t>.</a:t>
            </a:r>
          </a:p>
        </p:txBody>
      </p:sp>
      <p:sp>
        <p:nvSpPr>
          <p:cNvPr id="28676" name="Plassholder for innhold 6"/>
          <p:cNvSpPr>
            <a:spLocks noGrp="1"/>
          </p:cNvSpPr>
          <p:nvPr>
            <p:ph sz="half" idx="2"/>
          </p:nvPr>
        </p:nvSpPr>
        <p:spPr>
          <a:xfrm>
            <a:off x="457200" y="2951280"/>
            <a:ext cx="4040188" cy="1644761"/>
          </a:xfrm>
        </p:spPr>
        <p:txBody>
          <a:bodyPr/>
          <a:lstStyle/>
          <a:p>
            <a:pPr marL="0" indent="0">
              <a:lnSpc>
                <a:spcPct val="115000"/>
              </a:lnSpc>
              <a:buFontTx/>
              <a:buNone/>
            </a:pPr>
            <a:r>
              <a:rPr lang="nb-NO" altLang="nb-NO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8677" name="Plassholder for tekst 8"/>
          <p:cNvSpPr>
            <a:spLocks noGrp="1"/>
          </p:cNvSpPr>
          <p:nvPr>
            <p:ph type="body" sz="quarter" idx="3"/>
          </p:nvPr>
        </p:nvSpPr>
        <p:spPr>
          <a:xfrm>
            <a:off x="4271963" y="907793"/>
            <a:ext cx="4329112" cy="3403857"/>
          </a:xfrm>
          <a:solidFill>
            <a:srgbClr val="F7FECE"/>
          </a:solidFill>
        </p:spPr>
        <p:txBody>
          <a:bodyPr/>
          <a:lstStyle/>
          <a:p>
            <a:r>
              <a:rPr lang="nb-NO" altLang="nb-NO" sz="2000" dirty="0">
                <a:latin typeface="Arial (Brødtekst)"/>
              </a:rPr>
              <a:t>Barn og unge som har vanskelige oppvekstforhold</a:t>
            </a:r>
          </a:p>
          <a:p>
            <a:endParaRPr lang="nb-NO" altLang="nb-NO" sz="2000" dirty="0">
              <a:latin typeface="Arial (Brødtekst)"/>
            </a:endParaRPr>
          </a:p>
          <a:p>
            <a:r>
              <a:rPr lang="nb-NO" altLang="nb-NO" sz="2000" dirty="0">
                <a:latin typeface="Arial (Brødtekst)"/>
              </a:rPr>
              <a:t>Barn og unge som ruser seg og/eller gjør lovbrudd</a:t>
            </a:r>
          </a:p>
          <a:p>
            <a:endParaRPr lang="nb-NO" altLang="nb-NO" sz="2000" dirty="0">
              <a:latin typeface="Arial (Brødtekst)"/>
            </a:endParaRPr>
          </a:p>
          <a:p>
            <a:r>
              <a:rPr lang="nb-NO" altLang="nb-NO" sz="2000" dirty="0">
                <a:latin typeface="Arial (Brødtekst)"/>
              </a:rPr>
              <a:t>Barn og unge som gjør, eller kan forventest å gjøre, handlinger som er til skade for seg selv eller andre.</a:t>
            </a:r>
          </a:p>
        </p:txBody>
      </p:sp>
      <p:pic>
        <p:nvPicPr>
          <p:cNvPr id="2867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2" y="1095375"/>
            <a:ext cx="3608460" cy="319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425950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B6A72-EA49-4E7A-AE02-B44B430203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26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04942"/>
            <a:ext cx="7772400" cy="352283"/>
          </a:xfrm>
        </p:spPr>
        <p:txBody>
          <a:bodyPr/>
          <a:lstStyle/>
          <a:p>
            <a:br>
              <a:rPr lang="nb-NO" sz="2000" b="1" dirty="0"/>
            </a:br>
            <a:r>
              <a:rPr lang="nb-NO" sz="2000" b="1" dirty="0"/>
              <a:t>Utfordringer må ses i lys knyttet til flere felter: </a:t>
            </a:r>
            <a:br>
              <a:rPr lang="nb-NO" sz="2000" b="1" dirty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5800" y="657225"/>
            <a:ext cx="7772400" cy="40767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Sosioøkonomisk status, levekår, sosial arv og oppvekstsvilkår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Psykiske helse: psykiske vansker, traumer, lidelser,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Barn som pårørende - barn av psykisk syke/rusavhengige..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Vold i nære relasjoner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Rus og kriminalitet 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Inkludering, integrering, marginalisering og diskriminering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Befolkningsvekst, innflytting og mobilitet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Mangelfull utdanning - arbeidsledighet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Bolig, bosituasjon og bomiljø 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Motivasjon/frivillighet  - tvang/straff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100" dirty="0"/>
              <a:t>Overgangsfasene mellom ungdomsskole/videregående skole/avsluttet videregående skole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7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4435475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41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76250" y="228129"/>
            <a:ext cx="8191500" cy="5719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nb-NO" dirty="0"/>
              <a:t>Satsningsområder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657225" y="1000125"/>
            <a:ext cx="3733800" cy="3435350"/>
          </a:xfrm>
          <a:solidFill>
            <a:schemeClr val="accent3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nb-NO" sz="2000" dirty="0"/>
          </a:p>
          <a:p>
            <a:r>
              <a:rPr lang="nb-NO" sz="2000" dirty="0"/>
              <a:t>Knutepunktfunksjon </a:t>
            </a:r>
            <a:r>
              <a:rPr lang="nb-NO" sz="1500" dirty="0"/>
              <a:t>(koordinering for utsatte barn og unge) – Bufdirs nasjonale fattigdomsmidler</a:t>
            </a:r>
          </a:p>
          <a:p>
            <a:r>
              <a:rPr lang="nb-NO" sz="2000" dirty="0"/>
              <a:t>Tverrfaglig samarbeid – </a:t>
            </a:r>
            <a:r>
              <a:rPr lang="nb-NO" sz="1700" dirty="0"/>
              <a:t>for utsatte barn og unge (0-21 (23) år). 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SLT koordinatorer deltar i samarbeidsgrupper, ressursgrupper, arbeidsgrupper, nettverk, planarbeid, prosjekt mm. </a:t>
            </a:r>
          </a:p>
          <a:p>
            <a:r>
              <a:rPr lang="nb-NO" sz="2000" dirty="0"/>
              <a:t>Bidra til trygge oppvekstmiljøer og inkluderende skoler – bygge nærvær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psykisk helse og opplevelsen av å bli sett og inkludert </a:t>
            </a:r>
            <a:r>
              <a:rPr lang="nb-NO" sz="1300" dirty="0"/>
              <a:t>(</a:t>
            </a:r>
            <a:r>
              <a:rPr lang="nb-NO" sz="1300" dirty="0" err="1"/>
              <a:t>f.eks.SLT</a:t>
            </a:r>
            <a:r>
              <a:rPr lang="nb-NO" sz="1300" dirty="0"/>
              <a:t> seminar 2018)</a:t>
            </a:r>
          </a:p>
          <a:p>
            <a:endParaRPr lang="nb-NO" sz="20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495800" y="981075"/>
            <a:ext cx="4019550" cy="343094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b-NO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100" dirty="0"/>
              <a:t>Forebygging og oppfølging</a:t>
            </a:r>
            <a:r>
              <a:rPr lang="nb-NO" sz="1900" dirty="0"/>
              <a:t> -  </a:t>
            </a:r>
            <a:r>
              <a:rPr lang="nb-NO" sz="1700" dirty="0"/>
              <a:t>hatkriminalitet, ekstreme holdninger, radikalisering  og voldelig ekstremisme.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100" dirty="0"/>
              <a:t>Fokus på risikoutsatte barn  og unge og deres familier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100" dirty="0"/>
              <a:t>Sikre målrettet oppfølging av unge lovbrytere og «aktive unge».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500" dirty="0"/>
              <a:t>I sentrum samarbeidsmøter mellom politi, barnevern, Utekontakten mfl.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100" dirty="0"/>
              <a:t>Barn som pårøren</a:t>
            </a:r>
            <a:r>
              <a:rPr lang="nb-NO" sz="1900" dirty="0"/>
              <a:t>de - </a:t>
            </a:r>
            <a:r>
              <a:rPr lang="nb-NO" sz="1700" dirty="0"/>
              <a:t>hva trenger barn da mor eller far er «psyk» eller ruset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900" dirty="0"/>
              <a:t>Forebygge og følge opp -  konflikter, vold og seksuelle overgrep.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92" y="4435475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8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nb-NO" dirty="0"/>
              <a:t>Natteravnere i Bergen vest – hvordan </a:t>
            </a:r>
            <a:r>
              <a:rPr lang="nb-NO" dirty="0" err="1"/>
              <a:t>organiserere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447675" y="1369642"/>
            <a:ext cx="4067175" cy="322140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nb-NO" sz="1700" dirty="0"/>
              <a:t>Skape engasjement, </a:t>
            </a:r>
            <a:r>
              <a:rPr lang="nb-NO" sz="1700" dirty="0" err="1"/>
              <a:t>framsnakkes</a:t>
            </a:r>
            <a:r>
              <a:rPr lang="nb-NO" sz="1700" dirty="0"/>
              <a:t> i FAU, ledelse, MOLA </a:t>
            </a:r>
            <a:r>
              <a:rPr lang="nb-NO" sz="1700" dirty="0" err="1"/>
              <a:t>osv</a:t>
            </a:r>
            <a:r>
              <a:rPr lang="nb-NO" sz="1700" dirty="0"/>
              <a:t> – lokke med «</a:t>
            </a:r>
            <a:r>
              <a:rPr lang="nb-NO" sz="1700" dirty="0" err="1"/>
              <a:t>gullerøtter</a:t>
            </a:r>
            <a:r>
              <a:rPr lang="nb-NO" sz="1700" dirty="0"/>
              <a:t>»</a:t>
            </a:r>
          </a:p>
          <a:p>
            <a:pPr lvl="1"/>
            <a:r>
              <a:rPr lang="nb-NO" sz="1300" dirty="0"/>
              <a:t>Informere tidlig – markedsføre – avisa mm</a:t>
            </a:r>
          </a:p>
          <a:p>
            <a:r>
              <a:rPr lang="nb-NO" sz="1700" dirty="0"/>
              <a:t>Starte i det små og utvide – ikke gape for høyt med en gang </a:t>
            </a:r>
          </a:p>
          <a:p>
            <a:pPr lvl="1"/>
            <a:r>
              <a:rPr lang="nb-NO" sz="1300" dirty="0"/>
              <a:t> rolig i ungdomsmiljøet pr dd</a:t>
            </a:r>
          </a:p>
          <a:p>
            <a:r>
              <a:rPr lang="nb-NO" sz="1700" dirty="0"/>
              <a:t>Områder  - kartverk, dele i indre og ytre ring, også se bussen mot sentrum</a:t>
            </a:r>
          </a:p>
          <a:p>
            <a:r>
              <a:rPr lang="nb-NO" sz="1700" dirty="0"/>
              <a:t>Organisere ved ei </a:t>
            </a:r>
            <a:r>
              <a:rPr lang="nb-NO" sz="1700" dirty="0" err="1"/>
              <a:t>oprativ</a:t>
            </a:r>
            <a:r>
              <a:rPr lang="nb-NO" sz="1700" dirty="0"/>
              <a:t> styringsgruppe – hvor alle 8 skoler er med</a:t>
            </a:r>
          </a:p>
          <a:p>
            <a:r>
              <a:rPr lang="nb-NO" sz="1700" dirty="0"/>
              <a:t>En fra hvert FAU danner styringsgruppe/arbeidsgruppe – 8 stk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4629149" y="1369642"/>
            <a:ext cx="4105279" cy="318330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nb-NO" dirty="0"/>
              <a:t>Utvidet gruppe møtes før påske  og sommer – de samme som 17.1 pluss FAU fra Alvøen skole </a:t>
            </a:r>
            <a:r>
              <a:rPr lang="nb-NO" sz="1500" dirty="0"/>
              <a:t>(dvs FAU, rektor, Vestkanten, Nokas, politiet, områdeleder, leder for kultur, MOLA). </a:t>
            </a:r>
          </a:p>
          <a:p>
            <a:r>
              <a:rPr lang="nb-NO" dirty="0"/>
              <a:t>Opprette medlemsutvalg – flere representanter fra FAU fra de ulike skolene</a:t>
            </a:r>
          </a:p>
          <a:p>
            <a:r>
              <a:rPr lang="nb-NO" dirty="0"/>
              <a:t>Starte med elevkort to – bruke utviklingssamtalene i vår</a:t>
            </a:r>
          </a:p>
          <a:p>
            <a:r>
              <a:rPr lang="nb-NO" dirty="0"/>
              <a:t>Velge FAU representanter om våren for neste skoleår (noen 2 år) – slik at en kommer i gang </a:t>
            </a: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9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92" y="4435475"/>
            <a:ext cx="1963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BK mini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K mini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orsk.potx" id="{86D7C2E3-80B4-4843-A112-DB90E0D9A8A9}" vid="{E05C6FC8-F2A8-4791-8993-77E11194EFFB}"/>
    </a:ext>
  </a:extLst>
</a:theme>
</file>

<file path=ppt/theme/theme5.xml><?xml version="1.0" encoding="utf-8"?>
<a:theme xmlns:a="http://schemas.openxmlformats.org/drawingml/2006/main" name="2_BK mini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PPT_norsk</Template>
  <TotalTime>1142</TotalTime>
  <Words>1107</Words>
  <Application>Microsoft Macintosh PowerPoint</Application>
  <PresentationFormat>Egendefinert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12</vt:i4>
      </vt:variant>
    </vt:vector>
  </HeadingPairs>
  <TitlesOfParts>
    <vt:vector size="26" baseType="lpstr">
      <vt:lpstr>Arial (Brødtekst)</vt:lpstr>
      <vt:lpstr>ＭＳ Ｐゴシック</vt:lpstr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PPT_norsk</vt:lpstr>
      <vt:lpstr>BK minimal</vt:lpstr>
      <vt:lpstr>1_BK minimal</vt:lpstr>
      <vt:lpstr>1_PPT_norsk</vt:lpstr>
      <vt:lpstr>2_BK minimal</vt:lpstr>
      <vt:lpstr> Felles ansvar og tverrfaglig samordning  for risiko utsatte barn og unge  14.02.2018</vt:lpstr>
      <vt:lpstr>Hva er SLT? </vt:lpstr>
      <vt:lpstr>Overordna strategi for SLT arbeidet Utvikle et helhetlig rus-, og kriminalitetsforebyggende arbeid  </vt:lpstr>
      <vt:lpstr> Samordning av Lokale rus- og kriminalitetsforebyggende Tiltak</vt:lpstr>
      <vt:lpstr>SLT – modellen Samordne forebyggende tiltak på områdene kriminalitet, rus og psykisk helse  </vt:lpstr>
      <vt:lpstr> Målgruppe </vt:lpstr>
      <vt:lpstr> Utfordringer må ses i lys knyttet til flere felter:  </vt:lpstr>
      <vt:lpstr>Satsningsområder</vt:lpstr>
      <vt:lpstr>Natteravnere i Bergen vest – hvordan organiserere</vt:lpstr>
      <vt:lpstr>Forankring og organisering av natteravnere i Bergen vest</vt:lpstr>
      <vt:lpstr>.</vt:lpstr>
      <vt:lpstr>.</vt:lpstr>
    </vt:vector>
  </TitlesOfParts>
  <Company>Bergen kommune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Solberg Anfinsen, Marius</dc:creator>
  <cp:lastModifiedBy>George Myhrvold</cp:lastModifiedBy>
  <cp:revision>86</cp:revision>
  <cp:lastPrinted>2018-02-14T13:37:41Z</cp:lastPrinted>
  <dcterms:created xsi:type="dcterms:W3CDTF">2016-01-27T10:13:08Z</dcterms:created>
  <dcterms:modified xsi:type="dcterms:W3CDTF">2018-02-14T23:05:54Z</dcterms:modified>
</cp:coreProperties>
</file>