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86" r:id="rId3"/>
    <p:sldId id="260" r:id="rId4"/>
    <p:sldId id="276" r:id="rId5"/>
    <p:sldId id="281" r:id="rId6"/>
    <p:sldId id="257" r:id="rId7"/>
    <p:sldId id="258" r:id="rId8"/>
    <p:sldId id="259" r:id="rId9"/>
    <p:sldId id="264" r:id="rId10"/>
    <p:sldId id="261" r:id="rId11"/>
    <p:sldId id="262" r:id="rId12"/>
    <p:sldId id="283" r:id="rId13"/>
    <p:sldId id="263" r:id="rId14"/>
    <p:sldId id="265" r:id="rId15"/>
    <p:sldId id="266" r:id="rId16"/>
    <p:sldId id="280" r:id="rId17"/>
    <p:sldId id="271" r:id="rId18"/>
    <p:sldId id="272" r:id="rId19"/>
    <p:sldId id="277" r:id="rId20"/>
    <p:sldId id="274" r:id="rId21"/>
    <p:sldId id="267" r:id="rId22"/>
    <p:sldId id="268" r:id="rId23"/>
    <p:sldId id="284" r:id="rId24"/>
    <p:sldId id="273" r:id="rId25"/>
    <p:sldId id="285" r:id="rId26"/>
    <p:sldId id="270" r:id="rId27"/>
    <p:sldId id="278" r:id="rId28"/>
  </p:sldIdLst>
  <p:sldSz cx="9144000" cy="6858000" type="screen4x3"/>
  <p:notesSz cx="6810375" cy="9942513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6" d="100"/>
          <a:sy n="126" d="100"/>
        </p:scale>
        <p:origin x="-119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E19497-8A41-4448-8D80-DB657BF0DA5F}" type="doc">
      <dgm:prSet loTypeId="urn:microsoft.com/office/officeart/2005/8/layout/cycle2" loCatId="cycle" qsTypeId="urn:microsoft.com/office/officeart/2005/8/quickstyle/simple1#1" qsCatId="simple" csTypeId="urn:microsoft.com/office/officeart/2005/8/colors/accent4_3" csCatId="accent4" phldr="1"/>
      <dgm:spPr/>
      <dgm:t>
        <a:bodyPr/>
        <a:lstStyle/>
        <a:p>
          <a:endParaRPr lang="nb-NO"/>
        </a:p>
      </dgm:t>
    </dgm:pt>
    <dgm:pt modelId="{F8E39E5D-0A58-474B-9B94-13CFB7454273}">
      <dgm:prSet phldrT="[Tekst]"/>
      <dgm:spPr/>
      <dgm:t>
        <a:bodyPr/>
        <a:lstStyle/>
        <a:p>
          <a:r>
            <a:rPr lang="nb-NO" dirty="0" smtClean="0"/>
            <a:t>Kommunens overordnede planer</a:t>
          </a:r>
          <a:endParaRPr lang="nb-NO" dirty="0"/>
        </a:p>
      </dgm:t>
    </dgm:pt>
    <dgm:pt modelId="{EA951B64-2C74-4BB5-A2DF-8392177C732B}" type="parTrans" cxnId="{C47BBD2F-AA21-4391-B302-310E292F37F3}">
      <dgm:prSet/>
      <dgm:spPr/>
      <dgm:t>
        <a:bodyPr/>
        <a:lstStyle/>
        <a:p>
          <a:endParaRPr lang="nb-NO"/>
        </a:p>
      </dgm:t>
    </dgm:pt>
    <dgm:pt modelId="{7A932579-9800-4F3A-AA7B-3995AC40F1C0}" type="sibTrans" cxnId="{C47BBD2F-AA21-4391-B302-310E292F37F3}">
      <dgm:prSet/>
      <dgm:spPr/>
      <dgm:t>
        <a:bodyPr/>
        <a:lstStyle/>
        <a:p>
          <a:endParaRPr lang="nb-NO"/>
        </a:p>
      </dgm:t>
    </dgm:pt>
    <dgm:pt modelId="{D4CAA576-4D53-46C6-B182-4F345DE1F4F0}">
      <dgm:prSet phldrT="[Tekst]"/>
      <dgm:spPr/>
      <dgm:t>
        <a:bodyPr/>
        <a:lstStyle/>
        <a:p>
          <a:r>
            <a:rPr lang="nb-NO" dirty="0" smtClean="0"/>
            <a:t>Presentert til befolkning/ beboere</a:t>
          </a:r>
          <a:endParaRPr lang="nb-NO" dirty="0"/>
        </a:p>
      </dgm:t>
    </dgm:pt>
    <dgm:pt modelId="{3D299A23-7683-496E-839F-0257AD26D70F}" type="parTrans" cxnId="{03621CAC-C8A1-4EAB-BBAB-AFB44CD2E9F3}">
      <dgm:prSet/>
      <dgm:spPr/>
      <dgm:t>
        <a:bodyPr/>
        <a:lstStyle/>
        <a:p>
          <a:endParaRPr lang="nb-NO"/>
        </a:p>
      </dgm:t>
    </dgm:pt>
    <dgm:pt modelId="{22CF529E-650E-4090-93EC-CB0607857F52}" type="sibTrans" cxnId="{03621CAC-C8A1-4EAB-BBAB-AFB44CD2E9F3}">
      <dgm:prSet/>
      <dgm:spPr/>
      <dgm:t>
        <a:bodyPr/>
        <a:lstStyle/>
        <a:p>
          <a:endParaRPr lang="nb-NO"/>
        </a:p>
      </dgm:t>
    </dgm:pt>
    <dgm:pt modelId="{70CDB388-236C-450B-B9DA-AE09EC58F0A6}">
      <dgm:prSet phldrT="[Tekst]"/>
      <dgm:spPr/>
      <dgm:t>
        <a:bodyPr/>
        <a:lstStyle/>
        <a:p>
          <a:r>
            <a:rPr lang="nb-NO" dirty="0" smtClean="0"/>
            <a:t>Diskutert i sivilsamfunnet /dialog/Verksteder</a:t>
          </a:r>
          <a:endParaRPr lang="nb-NO" dirty="0"/>
        </a:p>
      </dgm:t>
    </dgm:pt>
    <dgm:pt modelId="{4A11A092-68A6-4E23-88FF-5F9E8A027259}" type="parTrans" cxnId="{1A60ED56-5B8C-4256-B087-A40C99BFB134}">
      <dgm:prSet/>
      <dgm:spPr/>
      <dgm:t>
        <a:bodyPr/>
        <a:lstStyle/>
        <a:p>
          <a:endParaRPr lang="nb-NO"/>
        </a:p>
      </dgm:t>
    </dgm:pt>
    <dgm:pt modelId="{988208AB-B848-4ADF-A0F3-CFC48BE23D4B}" type="sibTrans" cxnId="{1A60ED56-5B8C-4256-B087-A40C99BFB134}">
      <dgm:prSet/>
      <dgm:spPr/>
      <dgm:t>
        <a:bodyPr/>
        <a:lstStyle/>
        <a:p>
          <a:endParaRPr lang="nb-NO"/>
        </a:p>
      </dgm:t>
    </dgm:pt>
    <dgm:pt modelId="{004554B4-AC88-4D98-A849-AE93F24FDBBA}">
      <dgm:prSet phldrT="[Tekst]"/>
      <dgm:spPr/>
      <dgm:t>
        <a:bodyPr/>
        <a:lstStyle/>
        <a:p>
          <a:r>
            <a:rPr lang="nb-NO" dirty="0" smtClean="0"/>
            <a:t>Diskutert i arbeidsgrupper</a:t>
          </a:r>
          <a:endParaRPr lang="nb-NO" dirty="0"/>
        </a:p>
      </dgm:t>
    </dgm:pt>
    <dgm:pt modelId="{857A0741-8ECA-4E21-ACE5-C33A40F4D7F3}" type="parTrans" cxnId="{D38A8DC4-F414-4CCE-A95B-ADC56962A033}">
      <dgm:prSet/>
      <dgm:spPr/>
      <dgm:t>
        <a:bodyPr/>
        <a:lstStyle/>
        <a:p>
          <a:endParaRPr lang="nb-NO"/>
        </a:p>
      </dgm:t>
    </dgm:pt>
    <dgm:pt modelId="{0D1FE85C-0607-448F-8661-EE0C5945BA98}" type="sibTrans" cxnId="{D38A8DC4-F414-4CCE-A95B-ADC56962A033}">
      <dgm:prSet/>
      <dgm:spPr/>
      <dgm:t>
        <a:bodyPr/>
        <a:lstStyle/>
        <a:p>
          <a:endParaRPr lang="nb-NO"/>
        </a:p>
      </dgm:t>
    </dgm:pt>
    <dgm:pt modelId="{73D8760D-57CD-4CB3-82CD-98D6BC5A6B61}">
      <dgm:prSet phldrT="[Tekst]"/>
      <dgm:spPr/>
      <dgm:t>
        <a:bodyPr/>
        <a:lstStyle/>
        <a:p>
          <a:r>
            <a:rPr lang="nb-NO" dirty="0" smtClean="0"/>
            <a:t>Tatt med til prosjektsøknad og kommunens videre planarbeid</a:t>
          </a:r>
          <a:endParaRPr lang="nb-NO" dirty="0"/>
        </a:p>
      </dgm:t>
    </dgm:pt>
    <dgm:pt modelId="{60FFCF73-F3A6-4B89-AE00-9CD67F88A26C}" type="parTrans" cxnId="{75575FFB-E476-4151-992C-ECC21822233B}">
      <dgm:prSet/>
      <dgm:spPr/>
      <dgm:t>
        <a:bodyPr/>
        <a:lstStyle/>
        <a:p>
          <a:endParaRPr lang="nb-NO"/>
        </a:p>
      </dgm:t>
    </dgm:pt>
    <dgm:pt modelId="{423C324F-F916-4DF3-9312-4542F2DF5A2F}" type="sibTrans" cxnId="{75575FFB-E476-4151-992C-ECC21822233B}">
      <dgm:prSet/>
      <dgm:spPr/>
      <dgm:t>
        <a:bodyPr/>
        <a:lstStyle/>
        <a:p>
          <a:endParaRPr lang="nb-NO"/>
        </a:p>
      </dgm:t>
    </dgm:pt>
    <dgm:pt modelId="{1E393FA9-6821-4547-8353-A29DA6D0B943}" type="pres">
      <dgm:prSet presAssocID="{41E19497-8A41-4448-8D80-DB657BF0DA5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nb-NO"/>
        </a:p>
      </dgm:t>
    </dgm:pt>
    <dgm:pt modelId="{D4491834-99A6-4393-B310-FA09006FCCF1}" type="pres">
      <dgm:prSet presAssocID="{F8E39E5D-0A58-474B-9B94-13CFB7454273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9F52BA88-74D9-45A0-A310-C8C9F6E6BA89}" type="pres">
      <dgm:prSet presAssocID="{7A932579-9800-4F3A-AA7B-3995AC40F1C0}" presName="sibTrans" presStyleLbl="sibTrans2D1" presStyleIdx="0" presStyleCnt="5"/>
      <dgm:spPr/>
      <dgm:t>
        <a:bodyPr/>
        <a:lstStyle/>
        <a:p>
          <a:endParaRPr lang="nb-NO"/>
        </a:p>
      </dgm:t>
    </dgm:pt>
    <dgm:pt modelId="{07255B9E-7233-4E62-9124-E672C548C738}" type="pres">
      <dgm:prSet presAssocID="{7A932579-9800-4F3A-AA7B-3995AC40F1C0}" presName="connectorText" presStyleLbl="sibTrans2D1" presStyleIdx="0" presStyleCnt="5"/>
      <dgm:spPr/>
      <dgm:t>
        <a:bodyPr/>
        <a:lstStyle/>
        <a:p>
          <a:endParaRPr lang="nb-NO"/>
        </a:p>
      </dgm:t>
    </dgm:pt>
    <dgm:pt modelId="{159FC993-B385-4A75-B79C-DBD4B2404D05}" type="pres">
      <dgm:prSet presAssocID="{D4CAA576-4D53-46C6-B182-4F345DE1F4F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BBFF4A7D-013F-4A92-8BDC-4A9EA1D78F63}" type="pres">
      <dgm:prSet presAssocID="{22CF529E-650E-4090-93EC-CB0607857F52}" presName="sibTrans" presStyleLbl="sibTrans2D1" presStyleIdx="1" presStyleCnt="5"/>
      <dgm:spPr/>
      <dgm:t>
        <a:bodyPr/>
        <a:lstStyle/>
        <a:p>
          <a:endParaRPr lang="nb-NO"/>
        </a:p>
      </dgm:t>
    </dgm:pt>
    <dgm:pt modelId="{FD41FE8E-EAAA-4D17-AB93-D390947F049C}" type="pres">
      <dgm:prSet presAssocID="{22CF529E-650E-4090-93EC-CB0607857F52}" presName="connectorText" presStyleLbl="sibTrans2D1" presStyleIdx="1" presStyleCnt="5"/>
      <dgm:spPr/>
      <dgm:t>
        <a:bodyPr/>
        <a:lstStyle/>
        <a:p>
          <a:endParaRPr lang="nb-NO"/>
        </a:p>
      </dgm:t>
    </dgm:pt>
    <dgm:pt modelId="{AEBBC813-F343-413A-A693-93800DABB146}" type="pres">
      <dgm:prSet presAssocID="{70CDB388-236C-450B-B9DA-AE09EC58F0A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2DE557CC-A2E6-4C6C-BA59-DAD450BC0DBE}" type="pres">
      <dgm:prSet presAssocID="{988208AB-B848-4ADF-A0F3-CFC48BE23D4B}" presName="sibTrans" presStyleLbl="sibTrans2D1" presStyleIdx="2" presStyleCnt="5"/>
      <dgm:spPr/>
      <dgm:t>
        <a:bodyPr/>
        <a:lstStyle/>
        <a:p>
          <a:endParaRPr lang="nb-NO"/>
        </a:p>
      </dgm:t>
    </dgm:pt>
    <dgm:pt modelId="{1B2E404C-3D6C-4FF4-B7BB-A211D6E1F988}" type="pres">
      <dgm:prSet presAssocID="{988208AB-B848-4ADF-A0F3-CFC48BE23D4B}" presName="connectorText" presStyleLbl="sibTrans2D1" presStyleIdx="2" presStyleCnt="5"/>
      <dgm:spPr/>
      <dgm:t>
        <a:bodyPr/>
        <a:lstStyle/>
        <a:p>
          <a:endParaRPr lang="nb-NO"/>
        </a:p>
      </dgm:t>
    </dgm:pt>
    <dgm:pt modelId="{C3E9424A-BE80-46A9-AF51-521DE631801F}" type="pres">
      <dgm:prSet presAssocID="{004554B4-AC88-4D98-A849-AE93F24FDBB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C2D96FEE-D26F-4B9A-BDBD-A92A9EFC50D1}" type="pres">
      <dgm:prSet presAssocID="{0D1FE85C-0607-448F-8661-EE0C5945BA98}" presName="sibTrans" presStyleLbl="sibTrans2D1" presStyleIdx="3" presStyleCnt="5"/>
      <dgm:spPr/>
      <dgm:t>
        <a:bodyPr/>
        <a:lstStyle/>
        <a:p>
          <a:endParaRPr lang="nb-NO"/>
        </a:p>
      </dgm:t>
    </dgm:pt>
    <dgm:pt modelId="{F23535DD-2F0F-495F-BB68-0B3B1502A7CD}" type="pres">
      <dgm:prSet presAssocID="{0D1FE85C-0607-448F-8661-EE0C5945BA98}" presName="connectorText" presStyleLbl="sibTrans2D1" presStyleIdx="3" presStyleCnt="5"/>
      <dgm:spPr/>
      <dgm:t>
        <a:bodyPr/>
        <a:lstStyle/>
        <a:p>
          <a:endParaRPr lang="nb-NO"/>
        </a:p>
      </dgm:t>
    </dgm:pt>
    <dgm:pt modelId="{F424F61C-0F88-43F7-A78F-A4C31EC3097A}" type="pres">
      <dgm:prSet presAssocID="{73D8760D-57CD-4CB3-82CD-98D6BC5A6B61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51E57046-80CA-4AC0-A4D3-7053258F45F9}" type="pres">
      <dgm:prSet presAssocID="{423C324F-F916-4DF3-9312-4542F2DF5A2F}" presName="sibTrans" presStyleLbl="sibTrans2D1" presStyleIdx="4" presStyleCnt="5"/>
      <dgm:spPr/>
      <dgm:t>
        <a:bodyPr/>
        <a:lstStyle/>
        <a:p>
          <a:endParaRPr lang="nb-NO"/>
        </a:p>
      </dgm:t>
    </dgm:pt>
    <dgm:pt modelId="{E21C53E9-6A8A-4BEF-A679-53E91167018D}" type="pres">
      <dgm:prSet presAssocID="{423C324F-F916-4DF3-9312-4542F2DF5A2F}" presName="connectorText" presStyleLbl="sibTrans2D1" presStyleIdx="4" presStyleCnt="5"/>
      <dgm:spPr/>
      <dgm:t>
        <a:bodyPr/>
        <a:lstStyle/>
        <a:p>
          <a:endParaRPr lang="nb-NO"/>
        </a:p>
      </dgm:t>
    </dgm:pt>
  </dgm:ptLst>
  <dgm:cxnLst>
    <dgm:cxn modelId="{1A60ED56-5B8C-4256-B087-A40C99BFB134}" srcId="{41E19497-8A41-4448-8D80-DB657BF0DA5F}" destId="{70CDB388-236C-450B-B9DA-AE09EC58F0A6}" srcOrd="2" destOrd="0" parTransId="{4A11A092-68A6-4E23-88FF-5F9E8A027259}" sibTransId="{988208AB-B848-4ADF-A0F3-CFC48BE23D4B}"/>
    <dgm:cxn modelId="{FE609B9D-CCC6-4BF5-9A09-04FC3577D3FB}" type="presOf" srcId="{F8E39E5D-0A58-474B-9B94-13CFB7454273}" destId="{D4491834-99A6-4393-B310-FA09006FCCF1}" srcOrd="0" destOrd="0" presId="urn:microsoft.com/office/officeart/2005/8/layout/cycle2"/>
    <dgm:cxn modelId="{0A558564-F741-493D-A2F7-7220A059B59F}" type="presOf" srcId="{0D1FE85C-0607-448F-8661-EE0C5945BA98}" destId="{F23535DD-2F0F-495F-BB68-0B3B1502A7CD}" srcOrd="1" destOrd="0" presId="urn:microsoft.com/office/officeart/2005/8/layout/cycle2"/>
    <dgm:cxn modelId="{DBE4B6B7-9894-4853-BF84-2D241F5B5614}" type="presOf" srcId="{423C324F-F916-4DF3-9312-4542F2DF5A2F}" destId="{E21C53E9-6A8A-4BEF-A679-53E91167018D}" srcOrd="1" destOrd="0" presId="urn:microsoft.com/office/officeart/2005/8/layout/cycle2"/>
    <dgm:cxn modelId="{CD1C1FE1-5077-4F1C-BFC3-6D0EB142D2AB}" type="presOf" srcId="{988208AB-B848-4ADF-A0F3-CFC48BE23D4B}" destId="{2DE557CC-A2E6-4C6C-BA59-DAD450BC0DBE}" srcOrd="0" destOrd="0" presId="urn:microsoft.com/office/officeart/2005/8/layout/cycle2"/>
    <dgm:cxn modelId="{03621CAC-C8A1-4EAB-BBAB-AFB44CD2E9F3}" srcId="{41E19497-8A41-4448-8D80-DB657BF0DA5F}" destId="{D4CAA576-4D53-46C6-B182-4F345DE1F4F0}" srcOrd="1" destOrd="0" parTransId="{3D299A23-7683-496E-839F-0257AD26D70F}" sibTransId="{22CF529E-650E-4090-93EC-CB0607857F52}"/>
    <dgm:cxn modelId="{C47BBD2F-AA21-4391-B302-310E292F37F3}" srcId="{41E19497-8A41-4448-8D80-DB657BF0DA5F}" destId="{F8E39E5D-0A58-474B-9B94-13CFB7454273}" srcOrd="0" destOrd="0" parTransId="{EA951B64-2C74-4BB5-A2DF-8392177C732B}" sibTransId="{7A932579-9800-4F3A-AA7B-3995AC40F1C0}"/>
    <dgm:cxn modelId="{7CCD4744-9273-42B9-9BF8-D1EB6FD3681B}" type="presOf" srcId="{73D8760D-57CD-4CB3-82CD-98D6BC5A6B61}" destId="{F424F61C-0F88-43F7-A78F-A4C31EC3097A}" srcOrd="0" destOrd="0" presId="urn:microsoft.com/office/officeart/2005/8/layout/cycle2"/>
    <dgm:cxn modelId="{1BCD1739-040E-4573-9DA0-661DCD269067}" type="presOf" srcId="{22CF529E-650E-4090-93EC-CB0607857F52}" destId="{FD41FE8E-EAAA-4D17-AB93-D390947F049C}" srcOrd="1" destOrd="0" presId="urn:microsoft.com/office/officeart/2005/8/layout/cycle2"/>
    <dgm:cxn modelId="{8FFEB479-C773-478B-984D-4AB9B93A3C82}" type="presOf" srcId="{004554B4-AC88-4D98-A849-AE93F24FDBBA}" destId="{C3E9424A-BE80-46A9-AF51-521DE631801F}" srcOrd="0" destOrd="0" presId="urn:microsoft.com/office/officeart/2005/8/layout/cycle2"/>
    <dgm:cxn modelId="{831E14D7-75A3-4429-AA82-86FCEA853CF1}" type="presOf" srcId="{0D1FE85C-0607-448F-8661-EE0C5945BA98}" destId="{C2D96FEE-D26F-4B9A-BDBD-A92A9EFC50D1}" srcOrd="0" destOrd="0" presId="urn:microsoft.com/office/officeart/2005/8/layout/cycle2"/>
    <dgm:cxn modelId="{E7931B58-E0B9-4DA5-927C-039778DB06D0}" type="presOf" srcId="{7A932579-9800-4F3A-AA7B-3995AC40F1C0}" destId="{07255B9E-7233-4E62-9124-E672C548C738}" srcOrd="1" destOrd="0" presId="urn:microsoft.com/office/officeart/2005/8/layout/cycle2"/>
    <dgm:cxn modelId="{2B7183B0-4CBF-4DB6-9B0A-250AA8172A7F}" type="presOf" srcId="{41E19497-8A41-4448-8D80-DB657BF0DA5F}" destId="{1E393FA9-6821-4547-8353-A29DA6D0B943}" srcOrd="0" destOrd="0" presId="urn:microsoft.com/office/officeart/2005/8/layout/cycle2"/>
    <dgm:cxn modelId="{D38A8DC4-F414-4CCE-A95B-ADC56962A033}" srcId="{41E19497-8A41-4448-8D80-DB657BF0DA5F}" destId="{004554B4-AC88-4D98-A849-AE93F24FDBBA}" srcOrd="3" destOrd="0" parTransId="{857A0741-8ECA-4E21-ACE5-C33A40F4D7F3}" sibTransId="{0D1FE85C-0607-448F-8661-EE0C5945BA98}"/>
    <dgm:cxn modelId="{2B05C361-78F1-425F-8D03-79C57CFB5519}" type="presOf" srcId="{D4CAA576-4D53-46C6-B182-4F345DE1F4F0}" destId="{159FC993-B385-4A75-B79C-DBD4B2404D05}" srcOrd="0" destOrd="0" presId="urn:microsoft.com/office/officeart/2005/8/layout/cycle2"/>
    <dgm:cxn modelId="{1C6AA0C1-EC08-420A-9399-E5962F715D43}" type="presOf" srcId="{70CDB388-236C-450B-B9DA-AE09EC58F0A6}" destId="{AEBBC813-F343-413A-A693-93800DABB146}" srcOrd="0" destOrd="0" presId="urn:microsoft.com/office/officeart/2005/8/layout/cycle2"/>
    <dgm:cxn modelId="{75575FFB-E476-4151-992C-ECC21822233B}" srcId="{41E19497-8A41-4448-8D80-DB657BF0DA5F}" destId="{73D8760D-57CD-4CB3-82CD-98D6BC5A6B61}" srcOrd="4" destOrd="0" parTransId="{60FFCF73-F3A6-4B89-AE00-9CD67F88A26C}" sibTransId="{423C324F-F916-4DF3-9312-4542F2DF5A2F}"/>
    <dgm:cxn modelId="{FB8B8244-43CC-40FE-A9F6-C4DB619D656A}" type="presOf" srcId="{988208AB-B848-4ADF-A0F3-CFC48BE23D4B}" destId="{1B2E404C-3D6C-4FF4-B7BB-A211D6E1F988}" srcOrd="1" destOrd="0" presId="urn:microsoft.com/office/officeart/2005/8/layout/cycle2"/>
    <dgm:cxn modelId="{66EE401C-609B-4AE4-8B71-33B9D9E8ECDF}" type="presOf" srcId="{7A932579-9800-4F3A-AA7B-3995AC40F1C0}" destId="{9F52BA88-74D9-45A0-A310-C8C9F6E6BA89}" srcOrd="0" destOrd="0" presId="urn:microsoft.com/office/officeart/2005/8/layout/cycle2"/>
    <dgm:cxn modelId="{6FFF5624-47EC-405C-8C9D-5475B67DC826}" type="presOf" srcId="{423C324F-F916-4DF3-9312-4542F2DF5A2F}" destId="{51E57046-80CA-4AC0-A4D3-7053258F45F9}" srcOrd="0" destOrd="0" presId="urn:microsoft.com/office/officeart/2005/8/layout/cycle2"/>
    <dgm:cxn modelId="{F906814B-B4C5-4E25-8930-CA8B6665C8BD}" type="presOf" srcId="{22CF529E-650E-4090-93EC-CB0607857F52}" destId="{BBFF4A7D-013F-4A92-8BDC-4A9EA1D78F63}" srcOrd="0" destOrd="0" presId="urn:microsoft.com/office/officeart/2005/8/layout/cycle2"/>
    <dgm:cxn modelId="{B77ABD43-9744-4814-B594-B6848D164DE2}" type="presParOf" srcId="{1E393FA9-6821-4547-8353-A29DA6D0B943}" destId="{D4491834-99A6-4393-B310-FA09006FCCF1}" srcOrd="0" destOrd="0" presId="urn:microsoft.com/office/officeart/2005/8/layout/cycle2"/>
    <dgm:cxn modelId="{66E9A161-218D-4201-AD9B-71EDD8B59484}" type="presParOf" srcId="{1E393FA9-6821-4547-8353-A29DA6D0B943}" destId="{9F52BA88-74D9-45A0-A310-C8C9F6E6BA89}" srcOrd="1" destOrd="0" presId="urn:microsoft.com/office/officeart/2005/8/layout/cycle2"/>
    <dgm:cxn modelId="{567C8DB6-4C59-44C3-9713-D39CAEB13F5C}" type="presParOf" srcId="{9F52BA88-74D9-45A0-A310-C8C9F6E6BA89}" destId="{07255B9E-7233-4E62-9124-E672C548C738}" srcOrd="0" destOrd="0" presId="urn:microsoft.com/office/officeart/2005/8/layout/cycle2"/>
    <dgm:cxn modelId="{A8FD0680-5F7C-47BF-9870-9DB570B3EB6A}" type="presParOf" srcId="{1E393FA9-6821-4547-8353-A29DA6D0B943}" destId="{159FC993-B385-4A75-B79C-DBD4B2404D05}" srcOrd="2" destOrd="0" presId="urn:microsoft.com/office/officeart/2005/8/layout/cycle2"/>
    <dgm:cxn modelId="{DA4852B2-2AD6-49C4-A06C-40BE28DE41AB}" type="presParOf" srcId="{1E393FA9-6821-4547-8353-A29DA6D0B943}" destId="{BBFF4A7D-013F-4A92-8BDC-4A9EA1D78F63}" srcOrd="3" destOrd="0" presId="urn:microsoft.com/office/officeart/2005/8/layout/cycle2"/>
    <dgm:cxn modelId="{8B5FB253-7789-4FE1-84E1-25340BF8983B}" type="presParOf" srcId="{BBFF4A7D-013F-4A92-8BDC-4A9EA1D78F63}" destId="{FD41FE8E-EAAA-4D17-AB93-D390947F049C}" srcOrd="0" destOrd="0" presId="urn:microsoft.com/office/officeart/2005/8/layout/cycle2"/>
    <dgm:cxn modelId="{F4B7A8D5-9D8C-431E-9BE8-BB1B40E4E0ED}" type="presParOf" srcId="{1E393FA9-6821-4547-8353-A29DA6D0B943}" destId="{AEBBC813-F343-413A-A693-93800DABB146}" srcOrd="4" destOrd="0" presId="urn:microsoft.com/office/officeart/2005/8/layout/cycle2"/>
    <dgm:cxn modelId="{E7904CE4-5230-4AA5-9D19-9590F7455D45}" type="presParOf" srcId="{1E393FA9-6821-4547-8353-A29DA6D0B943}" destId="{2DE557CC-A2E6-4C6C-BA59-DAD450BC0DBE}" srcOrd="5" destOrd="0" presId="urn:microsoft.com/office/officeart/2005/8/layout/cycle2"/>
    <dgm:cxn modelId="{8075E813-DC2E-4417-A25A-283E040DF3DA}" type="presParOf" srcId="{2DE557CC-A2E6-4C6C-BA59-DAD450BC0DBE}" destId="{1B2E404C-3D6C-4FF4-B7BB-A211D6E1F988}" srcOrd="0" destOrd="0" presId="urn:microsoft.com/office/officeart/2005/8/layout/cycle2"/>
    <dgm:cxn modelId="{1B816E9C-1BF0-41D2-9527-BEA203B68946}" type="presParOf" srcId="{1E393FA9-6821-4547-8353-A29DA6D0B943}" destId="{C3E9424A-BE80-46A9-AF51-521DE631801F}" srcOrd="6" destOrd="0" presId="urn:microsoft.com/office/officeart/2005/8/layout/cycle2"/>
    <dgm:cxn modelId="{32CE2E25-E800-4DA0-B5D9-F31A6CC31246}" type="presParOf" srcId="{1E393FA9-6821-4547-8353-A29DA6D0B943}" destId="{C2D96FEE-D26F-4B9A-BDBD-A92A9EFC50D1}" srcOrd="7" destOrd="0" presId="urn:microsoft.com/office/officeart/2005/8/layout/cycle2"/>
    <dgm:cxn modelId="{CE755042-707E-4C4A-B06E-43DE4DBB4CD5}" type="presParOf" srcId="{C2D96FEE-D26F-4B9A-BDBD-A92A9EFC50D1}" destId="{F23535DD-2F0F-495F-BB68-0B3B1502A7CD}" srcOrd="0" destOrd="0" presId="urn:microsoft.com/office/officeart/2005/8/layout/cycle2"/>
    <dgm:cxn modelId="{51F2A7A3-D314-4E33-824D-254DD2AA0A5F}" type="presParOf" srcId="{1E393FA9-6821-4547-8353-A29DA6D0B943}" destId="{F424F61C-0F88-43F7-A78F-A4C31EC3097A}" srcOrd="8" destOrd="0" presId="urn:microsoft.com/office/officeart/2005/8/layout/cycle2"/>
    <dgm:cxn modelId="{E8331A43-61A6-4BF4-A855-A74E7BBBAF6F}" type="presParOf" srcId="{1E393FA9-6821-4547-8353-A29DA6D0B943}" destId="{51E57046-80CA-4AC0-A4D3-7053258F45F9}" srcOrd="9" destOrd="0" presId="urn:microsoft.com/office/officeart/2005/8/layout/cycle2"/>
    <dgm:cxn modelId="{51966624-3566-4A51-A4DE-663AAD6D4693}" type="presParOf" srcId="{51E57046-80CA-4AC0-A4D3-7053258F45F9}" destId="{E21C53E9-6A8A-4BEF-A679-53E91167018D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7636" y="0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8A45F0-5D39-4A8A-9738-4D2FFF5CB13E}" type="datetimeFigureOut">
              <a:rPr lang="nb-NO" smtClean="0"/>
              <a:t>14.02.2018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887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1038" y="4722694"/>
            <a:ext cx="544830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7636" y="9443662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AE67F0-1DEC-4554-9723-9265D80B3C6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1150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0750" y="746125"/>
            <a:ext cx="4968875" cy="3727450"/>
          </a:xfrm>
          <a:ln/>
        </p:spPr>
      </p:sp>
      <p:sp>
        <p:nvSpPr>
          <p:cNvPr id="54275" name="Plassholder for nota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b-NO" altLang="nb-NO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4276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1225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911225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911225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911225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911225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787C3F75-7663-40C9-A767-0EE27D141F22}" type="slidenum">
              <a:rPr lang="nb-NO" altLang="nb-NO" sz="1200" smtClean="0">
                <a:solidFill>
                  <a:schemeClr val="tx1"/>
                </a:solidFill>
              </a:rPr>
              <a:pPr/>
              <a:t>10</a:t>
            </a:fld>
            <a:endParaRPr lang="nb-NO" altLang="nb-NO" sz="12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68400" y="1243013"/>
            <a:ext cx="4473575" cy="3355975"/>
          </a:xfrm>
          <a:ln/>
        </p:spPr>
      </p:sp>
      <p:sp>
        <p:nvSpPr>
          <p:cNvPr id="67587" name="Plassholder for nota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b-NO" altLang="nb-NO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67588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1225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911225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911225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911225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911225"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F0C30F66-7396-4571-AC53-69DBB419E32B}" type="slidenum">
              <a:rPr lang="nb-NO" altLang="nb-NO" sz="1200" smtClean="0">
                <a:solidFill>
                  <a:schemeClr val="tx1"/>
                </a:solidFill>
              </a:rPr>
              <a:pPr/>
              <a:t>14</a:t>
            </a:fld>
            <a:endParaRPr lang="nb-NO" altLang="nb-NO" sz="12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20750" y="746125"/>
            <a:ext cx="4968875" cy="37274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Arna Aktiv er </a:t>
            </a:r>
            <a:r>
              <a:rPr lang="nb-NO" dirty="0" err="1" smtClean="0"/>
              <a:t>eit</a:t>
            </a:r>
            <a:r>
              <a:rPr lang="nb-NO" dirty="0" smtClean="0"/>
              <a:t> rehabiliteringstiltak for rusavhengige. Dei har gjort </a:t>
            </a:r>
            <a:r>
              <a:rPr lang="nb-NO" dirty="0" err="1" smtClean="0"/>
              <a:t>ein</a:t>
            </a:r>
            <a:r>
              <a:rPr lang="nb-NO" dirty="0" smtClean="0"/>
              <a:t> </a:t>
            </a:r>
            <a:r>
              <a:rPr lang="nb-NO" dirty="0" err="1" smtClean="0"/>
              <a:t>strålande</a:t>
            </a:r>
            <a:r>
              <a:rPr lang="nb-NO" dirty="0" smtClean="0"/>
              <a:t> jobb med skilting av </a:t>
            </a:r>
            <a:r>
              <a:rPr lang="nb-NO" dirty="0" err="1" smtClean="0"/>
              <a:t>stiar</a:t>
            </a:r>
            <a:r>
              <a:rPr lang="nb-NO" dirty="0" smtClean="0"/>
              <a:t>,</a:t>
            </a:r>
            <a:r>
              <a:rPr lang="nb-NO" baseline="0" dirty="0" smtClean="0"/>
              <a:t> tilrettelegging av </a:t>
            </a:r>
            <a:r>
              <a:rPr lang="nb-NO" baseline="0" dirty="0" err="1" smtClean="0"/>
              <a:t>turstiar</a:t>
            </a:r>
            <a:r>
              <a:rPr lang="nb-NO" baseline="0" dirty="0" smtClean="0"/>
              <a:t> og bygging av gapahuk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A1A9E-9E56-4094-AB2E-3DD200DFCBAC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21346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20750" y="746125"/>
            <a:ext cx="4968875" cy="37274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Også satsing på bibliotek, som er opprusta for </a:t>
            </a:r>
            <a:r>
              <a:rPr lang="nb-NO" dirty="0" err="1" smtClean="0"/>
              <a:t>ein</a:t>
            </a:r>
            <a:r>
              <a:rPr lang="nb-NO" dirty="0" smtClean="0"/>
              <a:t> halv million. Veksten i utlån er på 120% </a:t>
            </a:r>
            <a:r>
              <a:rPr lang="nb-NO" dirty="0" err="1" smtClean="0"/>
              <a:t>frå</a:t>
            </a:r>
            <a:r>
              <a:rPr lang="nb-NO" dirty="0" smtClean="0"/>
              <a:t> 2016 til 2017. Veldig viktig</a:t>
            </a:r>
            <a:r>
              <a:rPr lang="nb-NO" baseline="0" dirty="0" smtClean="0"/>
              <a:t> for </a:t>
            </a:r>
            <a:r>
              <a:rPr lang="nb-NO" baseline="0" smtClean="0"/>
              <a:t>framtidig folkehelse.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A1A9E-9E56-4094-AB2E-3DD200DFCBAC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01767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 smtClean="0"/>
              <a:t>Frivilligheitsløftet</a:t>
            </a:r>
            <a:r>
              <a:rPr lang="nb-NO" dirty="0" smtClean="0"/>
              <a:t>: </a:t>
            </a:r>
            <a:r>
              <a:rPr lang="nb-NO" dirty="0" err="1" smtClean="0"/>
              <a:t>Eit</a:t>
            </a:r>
            <a:r>
              <a:rPr lang="nb-NO" dirty="0" smtClean="0"/>
              <a:t> organisasjonsutviklingsprosjekt </a:t>
            </a:r>
            <a:r>
              <a:rPr lang="nb-NO" dirty="0" err="1" smtClean="0"/>
              <a:t>saman</a:t>
            </a:r>
            <a:r>
              <a:rPr lang="nb-NO" dirty="0" smtClean="0"/>
              <a:t> med syv</a:t>
            </a:r>
            <a:r>
              <a:rPr lang="nb-NO" baseline="0" dirty="0" smtClean="0"/>
              <a:t> lokale, frivillige </a:t>
            </a:r>
            <a:r>
              <a:rPr lang="nb-NO" baseline="0" dirty="0" err="1" smtClean="0"/>
              <a:t>foreningar</a:t>
            </a:r>
            <a:r>
              <a:rPr lang="nb-NO" baseline="0" dirty="0" smtClean="0"/>
              <a:t>. </a:t>
            </a:r>
            <a:r>
              <a:rPr lang="nb-NO" baseline="0" dirty="0" err="1" smtClean="0"/>
              <a:t>Hensikta</a:t>
            </a:r>
            <a:r>
              <a:rPr lang="nb-NO" baseline="0" dirty="0" smtClean="0"/>
              <a:t> er å styrke aktiviteten i kvar forening slik at </a:t>
            </a:r>
            <a:r>
              <a:rPr lang="nb-NO" baseline="0" dirty="0" err="1" smtClean="0"/>
              <a:t>dei</a:t>
            </a:r>
            <a:r>
              <a:rPr lang="nb-NO" baseline="0" dirty="0" smtClean="0"/>
              <a:t> kan engasjere </a:t>
            </a:r>
            <a:r>
              <a:rPr lang="nb-NO" baseline="0" dirty="0" err="1" smtClean="0"/>
              <a:t>endå</a:t>
            </a:r>
            <a:r>
              <a:rPr lang="nb-NO" baseline="0" dirty="0" smtClean="0"/>
              <a:t> </a:t>
            </a:r>
            <a:r>
              <a:rPr lang="nb-NO" baseline="0" dirty="0" err="1" smtClean="0"/>
              <a:t>fleire</a:t>
            </a:r>
            <a:r>
              <a:rPr lang="nb-NO" baseline="0" dirty="0" smtClean="0"/>
              <a:t> barn, unge og </a:t>
            </a:r>
            <a:r>
              <a:rPr lang="nb-NO" baseline="0" dirty="0" err="1" smtClean="0"/>
              <a:t>vaksne</a:t>
            </a:r>
            <a:r>
              <a:rPr lang="nb-NO" baseline="0" dirty="0" smtClean="0"/>
              <a:t> i nærmiljøet i framtida.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A1A9E-9E56-4094-AB2E-3DD200DFCBAC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34066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68E64-386B-4E9A-AD41-64E066DAB302}" type="datetimeFigureOut">
              <a:rPr lang="nb-NO" smtClean="0"/>
              <a:t>14.02.2018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C21ED-6CC5-48B3-AFCF-44A4ECEF8A8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01661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68E64-386B-4E9A-AD41-64E066DAB302}" type="datetimeFigureOut">
              <a:rPr lang="nb-NO" smtClean="0"/>
              <a:t>14.02.2018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C21ED-6CC5-48B3-AFCF-44A4ECEF8A8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74570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68E64-386B-4E9A-AD41-64E066DAB302}" type="datetimeFigureOut">
              <a:rPr lang="nb-NO" smtClean="0"/>
              <a:t>14.02.2018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C21ED-6CC5-48B3-AFCF-44A4ECEF8A8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78163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68E64-386B-4E9A-AD41-64E066DAB302}" type="datetimeFigureOut">
              <a:rPr lang="nb-NO" smtClean="0"/>
              <a:t>14.02.2018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C21ED-6CC5-48B3-AFCF-44A4ECEF8A8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6947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68E64-386B-4E9A-AD41-64E066DAB302}" type="datetimeFigureOut">
              <a:rPr lang="nb-NO" smtClean="0"/>
              <a:t>14.02.2018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C21ED-6CC5-48B3-AFCF-44A4ECEF8A8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09459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68E64-386B-4E9A-AD41-64E066DAB302}" type="datetimeFigureOut">
              <a:rPr lang="nb-NO" smtClean="0"/>
              <a:t>14.02.2018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C21ED-6CC5-48B3-AFCF-44A4ECEF8A8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34364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68E64-386B-4E9A-AD41-64E066DAB302}" type="datetimeFigureOut">
              <a:rPr lang="nb-NO" smtClean="0"/>
              <a:t>14.02.2018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C21ED-6CC5-48B3-AFCF-44A4ECEF8A8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97470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68E64-386B-4E9A-AD41-64E066DAB302}" type="datetimeFigureOut">
              <a:rPr lang="nb-NO" smtClean="0"/>
              <a:t>14.02.2018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C21ED-6CC5-48B3-AFCF-44A4ECEF8A8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7502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68E64-386B-4E9A-AD41-64E066DAB302}" type="datetimeFigureOut">
              <a:rPr lang="nb-NO" smtClean="0"/>
              <a:t>14.02.2018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C21ED-6CC5-48B3-AFCF-44A4ECEF8A8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83202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68E64-386B-4E9A-AD41-64E066DAB302}" type="datetimeFigureOut">
              <a:rPr lang="nb-NO" smtClean="0"/>
              <a:t>14.02.2018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C21ED-6CC5-48B3-AFCF-44A4ECEF8A8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94929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68E64-386B-4E9A-AD41-64E066DAB302}" type="datetimeFigureOut">
              <a:rPr lang="nb-NO" smtClean="0"/>
              <a:t>14.02.2018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C21ED-6CC5-48B3-AFCF-44A4ECEF8A8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51889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68E64-386B-4E9A-AD41-64E066DAB302}" type="datetimeFigureOut">
              <a:rPr lang="nb-NO" smtClean="0"/>
              <a:t>14.02.2018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8C21ED-6CC5-48B3-AFCF-44A4ECEF8A8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3196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mailto:Erlend.vagane@bergen.kommune.no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mailto:linda.nordgreen@bergen.kommune.no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smtClean="0"/>
              <a:t>Mo–la stiftelsen, Laksevåg bydel</a:t>
            </a:r>
            <a:br>
              <a:rPr lang="nb-NO" dirty="0" smtClean="0"/>
            </a:br>
            <a:r>
              <a:rPr lang="nb-NO" dirty="0" smtClean="0"/>
              <a:t> 14.februar 2018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 dirty="0" smtClean="0"/>
          </a:p>
          <a:p>
            <a:r>
              <a:rPr lang="nb-NO" dirty="0" smtClean="0"/>
              <a:t>Områdesatsing</a:t>
            </a:r>
          </a:p>
          <a:p>
            <a:r>
              <a:rPr lang="nb-NO" dirty="0" smtClean="0"/>
              <a:t>BSBI v /Mary A. Økland</a:t>
            </a:r>
            <a:endParaRPr lang="nb-NO" dirty="0"/>
          </a:p>
        </p:txBody>
      </p:sp>
      <p:pic>
        <p:nvPicPr>
          <p:cNvPr id="4" name="Picture 4" descr="Bergenk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647"/>
            <a:ext cx="936000" cy="68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147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smtClean="0"/>
              <a:t>Medvirkning;</a:t>
            </a:r>
          </a:p>
        </p:txBody>
      </p:sp>
      <p:graphicFrame>
        <p:nvGraphicFramePr>
          <p:cNvPr id="2" name="Plassholder for innhold 1"/>
          <p:cNvGraphicFramePr>
            <a:graphicFrameLocks noGrp="1"/>
          </p:cNvGraphicFramePr>
          <p:nvPr>
            <p:ph idx="1"/>
          </p:nvPr>
        </p:nvGraphicFramePr>
        <p:xfrm>
          <a:off x="1082677" y="1692276"/>
          <a:ext cx="2525713" cy="46942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3067"/>
                <a:gridCol w="1883383"/>
                <a:gridCol w="28807"/>
                <a:gridCol w="28807"/>
                <a:gridCol w="28807"/>
                <a:gridCol w="28807"/>
                <a:gridCol w="28807"/>
                <a:gridCol w="28807"/>
                <a:gridCol w="28807"/>
                <a:gridCol w="28807"/>
                <a:gridCol w="28807"/>
              </a:tblGrid>
              <a:tr h="46942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nb-NO" sz="700" dirty="0">
                        <a:effectLst/>
                      </a:endParaRPr>
                    </a:p>
                    <a:p>
                      <a:pPr marL="449580">
                        <a:spcAft>
                          <a:spcPts val="0"/>
                        </a:spcAft>
                      </a:pPr>
                      <a:r>
                        <a:rPr lang="nb-NO" sz="700" dirty="0">
                          <a:effectLst/>
                        </a:rPr>
                        <a:t>Liten 	 		GRAD AV INVOLVERING			       Stor</a:t>
                      </a:r>
                      <a:endParaRPr lang="nb-NO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700">
                          <a:effectLst/>
                        </a:rPr>
                        <a:t> </a:t>
                      </a:r>
                      <a:endParaRPr lang="nb-NO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700">
                          <a:effectLst/>
                        </a:rPr>
                        <a:t> </a:t>
                      </a:r>
                      <a:endParaRPr lang="nb-NO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700">
                          <a:effectLst/>
                        </a:rPr>
                        <a:t> </a:t>
                      </a:r>
                      <a:endParaRPr lang="nb-NO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700">
                          <a:effectLst/>
                        </a:rPr>
                        <a:t> </a:t>
                      </a:r>
                      <a:endParaRPr lang="nb-NO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700">
                          <a:effectLst/>
                        </a:rPr>
                        <a:t> </a:t>
                      </a:r>
                      <a:endParaRPr lang="nb-NO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700">
                          <a:effectLst/>
                        </a:rPr>
                        <a:t> </a:t>
                      </a:r>
                      <a:endParaRPr lang="nb-NO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nb-NO" sz="700"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nb-NO" sz="700"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nb-NO" sz="700"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nb-NO" sz="7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700" dirty="0">
                          <a:effectLst/>
                        </a:rPr>
                        <a:t>Stor	 GRAD AV INNF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700" dirty="0">
                          <a:effectLst/>
                        </a:rPr>
                        <a:t>YTELSE              Liten		Liten</a:t>
                      </a:r>
                      <a:endParaRPr lang="nb-NO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43037" name="Plassholder for lysbildenummer 3"/>
          <p:cNvSpPr>
            <a:spLocks noGrp="1"/>
          </p:cNvSpPr>
          <p:nvPr>
            <p:ph type="sldNum" sz="quarter" idx="11"/>
          </p:nvPr>
        </p:nvSpPr>
        <p:spPr>
          <a:xfrm>
            <a:off x="1223964" y="6300103"/>
            <a:ext cx="4891087" cy="28717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52B8BA8-0F0F-473B-980E-8845B566E8F4}" type="slidenum">
              <a:rPr lang="en-US" altLang="nb-NO" sz="1400" smtClean="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nb-NO" sz="1400" smtClean="0"/>
          </a:p>
        </p:txBody>
      </p:sp>
      <p:sp>
        <p:nvSpPr>
          <p:cNvPr id="43038" name="Rektangel 4"/>
          <p:cNvSpPr>
            <a:spLocks noChangeArrowheads="1"/>
          </p:cNvSpPr>
          <p:nvPr/>
        </p:nvSpPr>
        <p:spPr bwMode="auto">
          <a:xfrm>
            <a:off x="2344740" y="4840288"/>
            <a:ext cx="885825" cy="352425"/>
          </a:xfrm>
          <a:prstGeom prst="rect">
            <a:avLst/>
          </a:prstGeom>
          <a:solidFill>
            <a:srgbClr val="FFFFFF"/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b-NO" sz="1200">
                <a:solidFill>
                  <a:schemeClr val="tx2"/>
                </a:solidFill>
              </a:rPr>
              <a:t>Informasjon</a:t>
            </a:r>
            <a:endParaRPr lang="en-US" altLang="nb-NO" sz="4400">
              <a:solidFill>
                <a:schemeClr val="tx2"/>
              </a:solidFill>
            </a:endParaRPr>
          </a:p>
        </p:txBody>
      </p:sp>
      <p:sp>
        <p:nvSpPr>
          <p:cNvPr id="43039" name="Rektangel 5"/>
          <p:cNvSpPr>
            <a:spLocks noChangeArrowheads="1"/>
          </p:cNvSpPr>
          <p:nvPr/>
        </p:nvSpPr>
        <p:spPr bwMode="auto">
          <a:xfrm>
            <a:off x="3228975" y="4598989"/>
            <a:ext cx="895350" cy="322262"/>
          </a:xfrm>
          <a:prstGeom prst="rect">
            <a:avLst/>
          </a:prstGeom>
          <a:solidFill>
            <a:srgbClr val="FFFFFF"/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b-NO" sz="1200">
                <a:solidFill>
                  <a:schemeClr val="tx2"/>
                </a:solidFill>
              </a:rPr>
              <a:t>Høring</a:t>
            </a:r>
            <a:endParaRPr lang="en-US" altLang="nb-NO" sz="4400">
              <a:solidFill>
                <a:schemeClr val="tx2"/>
              </a:solidFill>
            </a:endParaRPr>
          </a:p>
        </p:txBody>
      </p:sp>
      <p:sp>
        <p:nvSpPr>
          <p:cNvPr id="43040" name="Rektangel 6"/>
          <p:cNvSpPr>
            <a:spLocks noChangeArrowheads="1"/>
          </p:cNvSpPr>
          <p:nvPr/>
        </p:nvSpPr>
        <p:spPr bwMode="auto">
          <a:xfrm>
            <a:off x="4122738" y="4465639"/>
            <a:ext cx="857250" cy="342899"/>
          </a:xfrm>
          <a:prstGeom prst="rect">
            <a:avLst/>
          </a:prstGeom>
          <a:solidFill>
            <a:srgbClr val="FFFFFF"/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b-NO" sz="1200">
                <a:solidFill>
                  <a:schemeClr val="tx2"/>
                </a:solidFill>
              </a:rPr>
              <a:t>Dialog</a:t>
            </a:r>
            <a:endParaRPr lang="en-US" altLang="nb-NO" sz="4400">
              <a:solidFill>
                <a:schemeClr val="tx2"/>
              </a:solidFill>
            </a:endParaRPr>
          </a:p>
        </p:txBody>
      </p:sp>
      <p:sp>
        <p:nvSpPr>
          <p:cNvPr id="43041" name="Rektangel 8"/>
          <p:cNvSpPr>
            <a:spLocks noChangeArrowheads="1"/>
          </p:cNvSpPr>
          <p:nvPr/>
        </p:nvSpPr>
        <p:spPr bwMode="auto">
          <a:xfrm>
            <a:off x="4979990" y="4283075"/>
            <a:ext cx="942975" cy="354013"/>
          </a:xfrm>
          <a:prstGeom prst="rect">
            <a:avLst/>
          </a:prstGeom>
          <a:solidFill>
            <a:srgbClr val="FFFFFF"/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b-NO" sz="1200">
                <a:solidFill>
                  <a:schemeClr val="tx2"/>
                </a:solidFill>
              </a:rPr>
              <a:t>Deltakelse</a:t>
            </a:r>
            <a:endParaRPr lang="en-US" altLang="nb-NO" sz="4400">
              <a:solidFill>
                <a:schemeClr val="tx2"/>
              </a:solidFill>
            </a:endParaRPr>
          </a:p>
        </p:txBody>
      </p:sp>
      <p:sp>
        <p:nvSpPr>
          <p:cNvPr id="43042" name="Rektangel 9"/>
          <p:cNvSpPr>
            <a:spLocks noChangeArrowheads="1"/>
          </p:cNvSpPr>
          <p:nvPr/>
        </p:nvSpPr>
        <p:spPr bwMode="auto">
          <a:xfrm>
            <a:off x="5922963" y="4111625"/>
            <a:ext cx="1600200" cy="425450"/>
          </a:xfrm>
          <a:prstGeom prst="rect">
            <a:avLst/>
          </a:prstGeom>
          <a:solidFill>
            <a:srgbClr val="FFFFFF"/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b-NO" sz="1200">
                <a:solidFill>
                  <a:schemeClr val="tx2"/>
                </a:solidFill>
              </a:rPr>
              <a:t>Medbestemmelse</a:t>
            </a:r>
            <a:endParaRPr lang="en-US" altLang="nb-NO" sz="4400">
              <a:solidFill>
                <a:schemeClr val="tx2"/>
              </a:solidFill>
            </a:endParaRPr>
          </a:p>
        </p:txBody>
      </p:sp>
      <p:sp>
        <p:nvSpPr>
          <p:cNvPr id="43043" name="Rektangel 10"/>
          <p:cNvSpPr>
            <a:spLocks noChangeArrowheads="1"/>
          </p:cNvSpPr>
          <p:nvPr/>
        </p:nvSpPr>
        <p:spPr bwMode="auto">
          <a:xfrm>
            <a:off x="7442200" y="3940176"/>
            <a:ext cx="876300" cy="342899"/>
          </a:xfrm>
          <a:prstGeom prst="rect">
            <a:avLst/>
          </a:prstGeom>
          <a:solidFill>
            <a:srgbClr val="FFFFFF"/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b-NO" sz="1200">
                <a:solidFill>
                  <a:schemeClr val="tx2"/>
                </a:solidFill>
              </a:rPr>
              <a:t>Selvstyrt</a:t>
            </a:r>
            <a:endParaRPr lang="en-US" altLang="nb-NO" sz="4400">
              <a:solidFill>
                <a:schemeClr val="tx2"/>
              </a:solidFill>
            </a:endParaRPr>
          </a:p>
        </p:txBody>
      </p:sp>
      <p:sp>
        <p:nvSpPr>
          <p:cNvPr id="43044" name="Rektangel 3"/>
          <p:cNvSpPr>
            <a:spLocks noChangeArrowheads="1"/>
          </p:cNvSpPr>
          <p:nvPr/>
        </p:nvSpPr>
        <p:spPr bwMode="auto">
          <a:xfrm>
            <a:off x="1403350" y="5068889"/>
            <a:ext cx="914400" cy="333374"/>
          </a:xfrm>
          <a:prstGeom prst="rect">
            <a:avLst/>
          </a:prstGeom>
          <a:solidFill>
            <a:srgbClr val="FFFFFF"/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b-NO" sz="1200">
                <a:solidFill>
                  <a:schemeClr val="tx2"/>
                </a:solidFill>
              </a:rPr>
              <a:t>Innsyn</a:t>
            </a:r>
            <a:endParaRPr lang="en-US" altLang="nb-NO" sz="4400">
              <a:solidFill>
                <a:schemeClr val="tx2"/>
              </a:solidFill>
            </a:endParaRPr>
          </a:p>
        </p:txBody>
      </p:sp>
      <p:sp>
        <p:nvSpPr>
          <p:cNvPr id="43045" name="Pil mot venstre og høyre 12"/>
          <p:cNvSpPr>
            <a:spLocks noChangeArrowheads="1"/>
          </p:cNvSpPr>
          <p:nvPr/>
        </p:nvSpPr>
        <p:spPr bwMode="auto">
          <a:xfrm>
            <a:off x="1160463" y="1298576"/>
            <a:ext cx="6419850" cy="638175"/>
          </a:xfrm>
          <a:prstGeom prst="leftRightArrow">
            <a:avLst>
              <a:gd name="adj1" fmla="val 50000"/>
              <a:gd name="adj2" fmla="val 217401"/>
            </a:avLst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b-NO" altLang="nb-NO" sz="4400">
              <a:solidFill>
                <a:schemeClr val="tx2"/>
              </a:solidFill>
            </a:endParaRPr>
          </a:p>
        </p:txBody>
      </p:sp>
      <p:sp>
        <p:nvSpPr>
          <p:cNvPr id="43046" name="Pil opp og ned 11"/>
          <p:cNvSpPr>
            <a:spLocks noChangeArrowheads="1"/>
          </p:cNvSpPr>
          <p:nvPr/>
        </p:nvSpPr>
        <p:spPr bwMode="auto">
          <a:xfrm>
            <a:off x="8054975" y="1920875"/>
            <a:ext cx="808038" cy="3749676"/>
          </a:xfrm>
          <a:prstGeom prst="upDownArrow">
            <a:avLst>
              <a:gd name="adj1" fmla="val 50000"/>
              <a:gd name="adj2" fmla="val 138784"/>
            </a:avLst>
          </a:prstGeom>
          <a:gradFill rotWithShape="0">
            <a:gsLst>
              <a:gs pos="0">
                <a:srgbClr val="FFFFFF"/>
              </a:gs>
              <a:gs pos="100000">
                <a:srgbClr val="D6E3BC"/>
              </a:gs>
            </a:gsLst>
            <a:lin ang="54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eaVert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b-NO" altLang="nb-NO" sz="4400">
              <a:solidFill>
                <a:schemeClr val="tx2"/>
              </a:solidFill>
            </a:endParaRPr>
          </a:p>
        </p:txBody>
      </p:sp>
      <p:sp>
        <p:nvSpPr>
          <p:cNvPr id="43047" name="Rectangle 14"/>
          <p:cNvSpPr>
            <a:spLocks noChangeArrowheads="1"/>
          </p:cNvSpPr>
          <p:nvPr/>
        </p:nvSpPr>
        <p:spPr bwMode="auto">
          <a:xfrm>
            <a:off x="3308351" y="1536156"/>
            <a:ext cx="18473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b-NO" altLang="nb-NO" sz="4400">
              <a:solidFill>
                <a:schemeClr val="tx2"/>
              </a:solidFill>
            </a:endParaRPr>
          </a:p>
        </p:txBody>
      </p:sp>
      <p:sp>
        <p:nvSpPr>
          <p:cNvPr id="43048" name="Rectangle 17"/>
          <p:cNvSpPr>
            <a:spLocks noChangeArrowheads="1"/>
          </p:cNvSpPr>
          <p:nvPr/>
        </p:nvSpPr>
        <p:spPr bwMode="auto">
          <a:xfrm>
            <a:off x="3308351" y="1993356"/>
            <a:ext cx="18473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b-NO" altLang="nb-NO" sz="4400">
              <a:solidFill>
                <a:schemeClr val="tx2"/>
              </a:solidFill>
            </a:endParaRPr>
          </a:p>
        </p:txBody>
      </p:sp>
      <p:sp>
        <p:nvSpPr>
          <p:cNvPr id="43049" name="Rectangle 25"/>
          <p:cNvSpPr>
            <a:spLocks noChangeArrowheads="1"/>
          </p:cNvSpPr>
          <p:nvPr/>
        </p:nvSpPr>
        <p:spPr bwMode="auto">
          <a:xfrm>
            <a:off x="3308351" y="2221956"/>
            <a:ext cx="18473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b-NO" altLang="nb-NO" sz="4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62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223964" y="6300103"/>
            <a:ext cx="4891087" cy="28717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A187FC4-4583-4B2C-ADB0-A76E2BD40BFF}" type="slidenum">
              <a:rPr lang="en-US" altLang="nb-NO" sz="1400" smtClean="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nb-NO" sz="1400" smtClean="0"/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sz="4000" smtClean="0"/>
              <a:t>Barnetråkkregistrering i området:</a:t>
            </a:r>
          </a:p>
        </p:txBody>
      </p:sp>
      <p:pic>
        <p:nvPicPr>
          <p:cNvPr id="52228" name="Picture 4" descr="barnetråkkkart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4438" y="1844675"/>
            <a:ext cx="3098800" cy="4114800"/>
          </a:xfrm>
        </p:spPr>
      </p:pic>
      <p:pic>
        <p:nvPicPr>
          <p:cNvPr id="5" name="Picture 4" descr="Bergenk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7" y="6176647"/>
            <a:ext cx="936000" cy="68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05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819283" y="644196"/>
            <a:ext cx="7545334" cy="1523530"/>
          </a:xfrm>
        </p:spPr>
        <p:txBody>
          <a:bodyPr/>
          <a:lstStyle/>
          <a:p>
            <a:endParaRPr lang="nb-NO" altLang="nb-NO" dirty="0" smtClean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819283" y="2419247"/>
            <a:ext cx="7545334" cy="60327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altLang="nb-NO" dirty="0" smtClean="0"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80" y="398092"/>
            <a:ext cx="8584940" cy="5626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561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tel 1"/>
          <p:cNvSpPr>
            <a:spLocks noGrp="1"/>
          </p:cNvSpPr>
          <p:nvPr>
            <p:ph type="title"/>
          </p:nvPr>
        </p:nvSpPr>
        <p:spPr>
          <a:xfrm>
            <a:off x="685800" y="404813"/>
            <a:ext cx="77724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nb-NO" sz="3600" b="1" dirty="0" smtClean="0"/>
              <a:t>Arbeidsmetodikk:</a:t>
            </a:r>
            <a:br>
              <a:rPr lang="nb-NO" sz="3600" b="1" dirty="0" smtClean="0"/>
            </a:br>
            <a:r>
              <a:rPr lang="nb-NO" sz="3600" b="1" dirty="0" smtClean="0"/>
              <a:t>«Iterative prosesser»:</a:t>
            </a:r>
          </a:p>
        </p:txBody>
      </p:sp>
      <p:graphicFrame>
        <p:nvGraphicFramePr>
          <p:cNvPr id="3" name="Plassholder for innhold 2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2772" name="Gruppe 4"/>
          <p:cNvGrpSpPr>
            <a:grpSpLocks/>
          </p:cNvGrpSpPr>
          <p:nvPr/>
        </p:nvGrpSpPr>
        <p:grpSpPr bwMode="auto">
          <a:xfrm>
            <a:off x="3000375" y="2649538"/>
            <a:ext cx="3149600" cy="3024188"/>
            <a:chOff x="3000842" y="2650253"/>
            <a:chExt cx="3148682" cy="3023198"/>
          </a:xfrm>
          <a:solidFill>
            <a:srgbClr val="4C4C4C"/>
          </a:solidFill>
        </p:grpSpPr>
        <p:sp>
          <p:nvSpPr>
            <p:cNvPr id="7" name="Frihåndsform 6"/>
            <p:cNvSpPr/>
            <p:nvPr/>
          </p:nvSpPr>
          <p:spPr>
            <a:xfrm rot="2160000">
              <a:off x="5211585" y="2650253"/>
              <a:ext cx="365019" cy="461811"/>
            </a:xfrm>
            <a:custGeom>
              <a:avLst/>
              <a:gdLst>
                <a:gd name="connsiteX0" fmla="*/ 0 w 364047"/>
                <a:gd name="connsiteY0" fmla="*/ 92221 h 461106"/>
                <a:gd name="connsiteX1" fmla="*/ 182024 w 364047"/>
                <a:gd name="connsiteY1" fmla="*/ 92221 h 461106"/>
                <a:gd name="connsiteX2" fmla="*/ 182024 w 364047"/>
                <a:gd name="connsiteY2" fmla="*/ 0 h 461106"/>
                <a:gd name="connsiteX3" fmla="*/ 364047 w 364047"/>
                <a:gd name="connsiteY3" fmla="*/ 230553 h 461106"/>
                <a:gd name="connsiteX4" fmla="*/ 182024 w 364047"/>
                <a:gd name="connsiteY4" fmla="*/ 461106 h 461106"/>
                <a:gd name="connsiteX5" fmla="*/ 182024 w 364047"/>
                <a:gd name="connsiteY5" fmla="*/ 368885 h 461106"/>
                <a:gd name="connsiteX6" fmla="*/ 0 w 364047"/>
                <a:gd name="connsiteY6" fmla="*/ 368885 h 461106"/>
                <a:gd name="connsiteX7" fmla="*/ 0 w 364047"/>
                <a:gd name="connsiteY7" fmla="*/ 92221 h 46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4047" h="461106">
                  <a:moveTo>
                    <a:pt x="0" y="92221"/>
                  </a:moveTo>
                  <a:lnTo>
                    <a:pt x="182024" y="92221"/>
                  </a:lnTo>
                  <a:lnTo>
                    <a:pt x="182024" y="0"/>
                  </a:lnTo>
                  <a:lnTo>
                    <a:pt x="364047" y="230553"/>
                  </a:lnTo>
                  <a:lnTo>
                    <a:pt x="182024" y="461106"/>
                  </a:lnTo>
                  <a:lnTo>
                    <a:pt x="182024" y="368885"/>
                  </a:lnTo>
                  <a:lnTo>
                    <a:pt x="0" y="368885"/>
                  </a:lnTo>
                  <a:lnTo>
                    <a:pt x="0" y="92221"/>
                  </a:lnTo>
                  <a:close/>
                </a:path>
              </a:pathLst>
            </a:cu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0" tIns="92220" rIns="109213" bIns="92221" spcCol="1270" anchor="ctr"/>
            <a:lstStyle/>
            <a:p>
              <a:pPr algn="ctr" defTabSz="84455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endParaRPr lang="nb-NO" sz="1900">
                <a:solidFill>
                  <a:srgbClr val="FFFFFF"/>
                </a:solidFill>
              </a:endParaRPr>
            </a:p>
          </p:txBody>
        </p:sp>
        <p:sp>
          <p:nvSpPr>
            <p:cNvPr id="9" name="Frihåndsform 8"/>
            <p:cNvSpPr/>
            <p:nvPr/>
          </p:nvSpPr>
          <p:spPr>
            <a:xfrm rot="17280000">
              <a:off x="5736901" y="4226117"/>
              <a:ext cx="363418" cy="461827"/>
            </a:xfrm>
            <a:custGeom>
              <a:avLst/>
              <a:gdLst>
                <a:gd name="connsiteX0" fmla="*/ 0 w 364047"/>
                <a:gd name="connsiteY0" fmla="*/ 92221 h 461106"/>
                <a:gd name="connsiteX1" fmla="*/ 182024 w 364047"/>
                <a:gd name="connsiteY1" fmla="*/ 92221 h 461106"/>
                <a:gd name="connsiteX2" fmla="*/ 182024 w 364047"/>
                <a:gd name="connsiteY2" fmla="*/ 0 h 461106"/>
                <a:gd name="connsiteX3" fmla="*/ 364047 w 364047"/>
                <a:gd name="connsiteY3" fmla="*/ 230553 h 461106"/>
                <a:gd name="connsiteX4" fmla="*/ 182024 w 364047"/>
                <a:gd name="connsiteY4" fmla="*/ 461106 h 461106"/>
                <a:gd name="connsiteX5" fmla="*/ 182024 w 364047"/>
                <a:gd name="connsiteY5" fmla="*/ 368885 h 461106"/>
                <a:gd name="connsiteX6" fmla="*/ 0 w 364047"/>
                <a:gd name="connsiteY6" fmla="*/ 368885 h 461106"/>
                <a:gd name="connsiteX7" fmla="*/ 0 w 364047"/>
                <a:gd name="connsiteY7" fmla="*/ 92221 h 46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4047" h="461106">
                  <a:moveTo>
                    <a:pt x="364047" y="368885"/>
                  </a:moveTo>
                  <a:lnTo>
                    <a:pt x="182023" y="368885"/>
                  </a:lnTo>
                  <a:lnTo>
                    <a:pt x="182023" y="461106"/>
                  </a:lnTo>
                  <a:lnTo>
                    <a:pt x="0" y="230553"/>
                  </a:lnTo>
                  <a:lnTo>
                    <a:pt x="182023" y="0"/>
                  </a:lnTo>
                  <a:lnTo>
                    <a:pt x="182023" y="92221"/>
                  </a:lnTo>
                  <a:lnTo>
                    <a:pt x="364047" y="92221"/>
                  </a:lnTo>
                  <a:lnTo>
                    <a:pt x="364047" y="368885"/>
                  </a:lnTo>
                  <a:close/>
                </a:path>
              </a:pathLst>
            </a:cu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09212" tIns="92221" rIns="1" bIns="92221" spcCol="1270" anchor="ctr"/>
            <a:lstStyle/>
            <a:p>
              <a:pPr algn="ctr" defTabSz="84455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endParaRPr lang="nb-NO" sz="1900">
                <a:solidFill>
                  <a:srgbClr val="FFFFFF"/>
                </a:solidFill>
              </a:endParaRPr>
            </a:p>
          </p:txBody>
        </p:sp>
        <p:sp>
          <p:nvSpPr>
            <p:cNvPr id="11" name="Frihåndsform 10"/>
            <p:cNvSpPr/>
            <p:nvPr/>
          </p:nvSpPr>
          <p:spPr>
            <a:xfrm rot="21600000">
              <a:off x="4400609" y="5211640"/>
              <a:ext cx="363432" cy="461811"/>
            </a:xfrm>
            <a:custGeom>
              <a:avLst/>
              <a:gdLst>
                <a:gd name="connsiteX0" fmla="*/ 0 w 364047"/>
                <a:gd name="connsiteY0" fmla="*/ 92221 h 461106"/>
                <a:gd name="connsiteX1" fmla="*/ 182024 w 364047"/>
                <a:gd name="connsiteY1" fmla="*/ 92221 h 461106"/>
                <a:gd name="connsiteX2" fmla="*/ 182024 w 364047"/>
                <a:gd name="connsiteY2" fmla="*/ 0 h 461106"/>
                <a:gd name="connsiteX3" fmla="*/ 364047 w 364047"/>
                <a:gd name="connsiteY3" fmla="*/ 230553 h 461106"/>
                <a:gd name="connsiteX4" fmla="*/ 182024 w 364047"/>
                <a:gd name="connsiteY4" fmla="*/ 461106 h 461106"/>
                <a:gd name="connsiteX5" fmla="*/ 182024 w 364047"/>
                <a:gd name="connsiteY5" fmla="*/ 368885 h 461106"/>
                <a:gd name="connsiteX6" fmla="*/ 0 w 364047"/>
                <a:gd name="connsiteY6" fmla="*/ 368885 h 461106"/>
                <a:gd name="connsiteX7" fmla="*/ 0 w 364047"/>
                <a:gd name="connsiteY7" fmla="*/ 92221 h 46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4047" h="461106">
                  <a:moveTo>
                    <a:pt x="364047" y="368885"/>
                  </a:moveTo>
                  <a:lnTo>
                    <a:pt x="182023" y="368885"/>
                  </a:lnTo>
                  <a:lnTo>
                    <a:pt x="182023" y="461106"/>
                  </a:lnTo>
                  <a:lnTo>
                    <a:pt x="0" y="230553"/>
                  </a:lnTo>
                  <a:lnTo>
                    <a:pt x="182023" y="0"/>
                  </a:lnTo>
                  <a:lnTo>
                    <a:pt x="182023" y="92221"/>
                  </a:lnTo>
                  <a:lnTo>
                    <a:pt x="364047" y="92221"/>
                  </a:lnTo>
                  <a:lnTo>
                    <a:pt x="364047" y="368885"/>
                  </a:lnTo>
                  <a:close/>
                </a:path>
              </a:pathLst>
            </a:cu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09214" tIns="92222" rIns="1" bIns="92221" spcCol="1270" anchor="ctr"/>
            <a:lstStyle/>
            <a:p>
              <a:pPr algn="ctr" defTabSz="84455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endParaRPr lang="nb-NO" sz="1900">
                <a:solidFill>
                  <a:srgbClr val="FFFFFF"/>
                </a:solidFill>
              </a:endParaRPr>
            </a:p>
          </p:txBody>
        </p:sp>
        <p:sp>
          <p:nvSpPr>
            <p:cNvPr id="13" name="Frihåndsform 12"/>
            <p:cNvSpPr/>
            <p:nvPr/>
          </p:nvSpPr>
          <p:spPr>
            <a:xfrm rot="25920000">
              <a:off x="3050047" y="4245160"/>
              <a:ext cx="363418" cy="461828"/>
            </a:xfrm>
            <a:custGeom>
              <a:avLst/>
              <a:gdLst>
                <a:gd name="connsiteX0" fmla="*/ 0 w 364047"/>
                <a:gd name="connsiteY0" fmla="*/ 92221 h 461106"/>
                <a:gd name="connsiteX1" fmla="*/ 182024 w 364047"/>
                <a:gd name="connsiteY1" fmla="*/ 92221 h 461106"/>
                <a:gd name="connsiteX2" fmla="*/ 182024 w 364047"/>
                <a:gd name="connsiteY2" fmla="*/ 0 h 461106"/>
                <a:gd name="connsiteX3" fmla="*/ 364047 w 364047"/>
                <a:gd name="connsiteY3" fmla="*/ 230553 h 461106"/>
                <a:gd name="connsiteX4" fmla="*/ 182024 w 364047"/>
                <a:gd name="connsiteY4" fmla="*/ 461106 h 461106"/>
                <a:gd name="connsiteX5" fmla="*/ 182024 w 364047"/>
                <a:gd name="connsiteY5" fmla="*/ 368885 h 461106"/>
                <a:gd name="connsiteX6" fmla="*/ 0 w 364047"/>
                <a:gd name="connsiteY6" fmla="*/ 368885 h 461106"/>
                <a:gd name="connsiteX7" fmla="*/ 0 w 364047"/>
                <a:gd name="connsiteY7" fmla="*/ 92221 h 46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4047" h="461106">
                  <a:moveTo>
                    <a:pt x="364047" y="368885"/>
                  </a:moveTo>
                  <a:lnTo>
                    <a:pt x="182023" y="368885"/>
                  </a:lnTo>
                  <a:lnTo>
                    <a:pt x="182023" y="461106"/>
                  </a:lnTo>
                  <a:lnTo>
                    <a:pt x="0" y="230553"/>
                  </a:lnTo>
                  <a:lnTo>
                    <a:pt x="182023" y="0"/>
                  </a:lnTo>
                  <a:lnTo>
                    <a:pt x="182023" y="92221"/>
                  </a:lnTo>
                  <a:lnTo>
                    <a:pt x="364047" y="92221"/>
                  </a:lnTo>
                  <a:lnTo>
                    <a:pt x="364047" y="368885"/>
                  </a:lnTo>
                  <a:close/>
                </a:path>
              </a:pathLst>
            </a:cu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09214" tIns="92222" rIns="0" bIns="92220" spcCol="1270" anchor="ctr"/>
            <a:lstStyle/>
            <a:p>
              <a:pPr algn="ctr" defTabSz="84455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endParaRPr lang="nb-NO" sz="1900">
                <a:solidFill>
                  <a:srgbClr val="FFFFFF"/>
                </a:solidFill>
              </a:endParaRPr>
            </a:p>
          </p:txBody>
        </p:sp>
        <p:sp>
          <p:nvSpPr>
            <p:cNvPr id="15" name="Frihåndsform 14"/>
            <p:cNvSpPr/>
            <p:nvPr/>
          </p:nvSpPr>
          <p:spPr>
            <a:xfrm rot="19440000">
              <a:off x="3551544" y="2662949"/>
              <a:ext cx="363431" cy="460224"/>
            </a:xfrm>
            <a:custGeom>
              <a:avLst/>
              <a:gdLst>
                <a:gd name="connsiteX0" fmla="*/ 0 w 364047"/>
                <a:gd name="connsiteY0" fmla="*/ 92221 h 461106"/>
                <a:gd name="connsiteX1" fmla="*/ 182024 w 364047"/>
                <a:gd name="connsiteY1" fmla="*/ 92221 h 461106"/>
                <a:gd name="connsiteX2" fmla="*/ 182024 w 364047"/>
                <a:gd name="connsiteY2" fmla="*/ 0 h 461106"/>
                <a:gd name="connsiteX3" fmla="*/ 364047 w 364047"/>
                <a:gd name="connsiteY3" fmla="*/ 230553 h 461106"/>
                <a:gd name="connsiteX4" fmla="*/ 182024 w 364047"/>
                <a:gd name="connsiteY4" fmla="*/ 461106 h 461106"/>
                <a:gd name="connsiteX5" fmla="*/ 182024 w 364047"/>
                <a:gd name="connsiteY5" fmla="*/ 368885 h 461106"/>
                <a:gd name="connsiteX6" fmla="*/ 0 w 364047"/>
                <a:gd name="connsiteY6" fmla="*/ 368885 h 461106"/>
                <a:gd name="connsiteX7" fmla="*/ 0 w 364047"/>
                <a:gd name="connsiteY7" fmla="*/ 92221 h 46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4047" h="461106">
                  <a:moveTo>
                    <a:pt x="0" y="92221"/>
                  </a:moveTo>
                  <a:lnTo>
                    <a:pt x="182024" y="92221"/>
                  </a:lnTo>
                  <a:lnTo>
                    <a:pt x="182024" y="0"/>
                  </a:lnTo>
                  <a:lnTo>
                    <a:pt x="364047" y="230553"/>
                  </a:lnTo>
                  <a:lnTo>
                    <a:pt x="182024" y="461106"/>
                  </a:lnTo>
                  <a:lnTo>
                    <a:pt x="182024" y="368885"/>
                  </a:lnTo>
                  <a:lnTo>
                    <a:pt x="0" y="368885"/>
                  </a:lnTo>
                  <a:lnTo>
                    <a:pt x="0" y="92221"/>
                  </a:lnTo>
                  <a:close/>
                </a:path>
              </a:pathLst>
            </a:cu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0" tIns="92221" rIns="109213" bIns="92220" spcCol="1270" anchor="ctr"/>
            <a:lstStyle/>
            <a:p>
              <a:pPr algn="ctr" defTabSz="84455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endParaRPr lang="nb-NO" sz="1900">
                <a:solidFill>
                  <a:srgbClr val="FFFFFF"/>
                </a:solidFill>
              </a:endParaRPr>
            </a:p>
          </p:txBody>
        </p:sp>
      </p:grpSp>
      <p:sp>
        <p:nvSpPr>
          <p:cNvPr id="2" name="Plassholder for bunn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BSBI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DDF27-DF38-48EF-82C3-50BA22C3EC8F}" type="slidenum">
              <a:rPr lang="nb-NO" smtClean="0"/>
              <a:t>13</a:t>
            </a:fld>
            <a:endParaRPr lang="nb-NO"/>
          </a:p>
        </p:txBody>
      </p:sp>
      <p:pic>
        <p:nvPicPr>
          <p:cNvPr id="12" name="Picture 4" descr="Bergenk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647"/>
            <a:ext cx="936000" cy="68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43429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tel 1"/>
          <p:cNvSpPr>
            <a:spLocks noGrp="1"/>
          </p:cNvSpPr>
          <p:nvPr>
            <p:ph type="title"/>
          </p:nvPr>
        </p:nvSpPr>
        <p:spPr>
          <a:xfrm>
            <a:off x="685800" y="260351"/>
            <a:ext cx="7772400" cy="1143000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nb-NO" sz="3600" b="1" dirty="0" smtClean="0"/>
              <a:t/>
            </a:r>
            <a:br>
              <a:rPr lang="nb-NO" sz="3600" b="1" dirty="0" smtClean="0"/>
            </a:br>
            <a:r>
              <a:rPr lang="nb-NO" sz="3600" b="1" dirty="0" smtClean="0"/>
              <a:t>Koordinatorstilling;</a:t>
            </a:r>
          </a:p>
        </p:txBody>
      </p:sp>
      <p:sp>
        <p:nvSpPr>
          <p:cNvPr id="23555" name="Plassholder for innhold 2"/>
          <p:cNvSpPr>
            <a:spLocks noGrp="1"/>
          </p:cNvSpPr>
          <p:nvPr>
            <p:ph idx="1"/>
          </p:nvPr>
        </p:nvSpPr>
        <p:spPr>
          <a:xfrm>
            <a:off x="395288" y="1241425"/>
            <a:ext cx="7772400" cy="5616575"/>
          </a:xfrm>
        </p:spPr>
        <p:txBody>
          <a:bodyPr>
            <a:normAutofit/>
          </a:bodyPr>
          <a:lstStyle/>
          <a:p>
            <a:pPr marL="0" indent="0">
              <a:buFontTx/>
              <a:buNone/>
              <a:defRPr/>
            </a:pPr>
            <a:endParaRPr lang="nb-NO" sz="1600" dirty="0" smtClean="0"/>
          </a:p>
          <a:p>
            <a:pPr marL="0" indent="0">
              <a:buNone/>
              <a:defRPr/>
            </a:pPr>
            <a:endParaRPr lang="nb-NO" sz="2000" dirty="0" smtClean="0"/>
          </a:p>
          <a:p>
            <a:pPr>
              <a:defRPr/>
            </a:pPr>
            <a:r>
              <a:rPr lang="nb-NO" sz="2000" dirty="0" smtClean="0"/>
              <a:t>Veileder</a:t>
            </a:r>
          </a:p>
          <a:p>
            <a:pPr>
              <a:defRPr/>
            </a:pPr>
            <a:r>
              <a:rPr lang="nb-NO" sz="2000" dirty="0" smtClean="0"/>
              <a:t>Koordinator</a:t>
            </a:r>
          </a:p>
          <a:p>
            <a:pPr>
              <a:defRPr/>
            </a:pPr>
            <a:r>
              <a:rPr lang="nb-NO" sz="2000" dirty="0" smtClean="0"/>
              <a:t>Systemkjenner</a:t>
            </a:r>
          </a:p>
          <a:p>
            <a:pPr>
              <a:defRPr/>
            </a:pPr>
            <a:r>
              <a:rPr lang="nb-NO" sz="2000" dirty="0" smtClean="0"/>
              <a:t>Pådriver</a:t>
            </a:r>
          </a:p>
          <a:p>
            <a:pPr>
              <a:defRPr/>
            </a:pPr>
            <a:r>
              <a:rPr lang="nb-NO" sz="2000" dirty="0" smtClean="0"/>
              <a:t>Tilrettelegger</a:t>
            </a:r>
          </a:p>
          <a:p>
            <a:pPr>
              <a:defRPr/>
            </a:pPr>
            <a:r>
              <a:rPr lang="nb-NO" sz="2000" dirty="0" smtClean="0"/>
              <a:t>Katalysator</a:t>
            </a:r>
          </a:p>
          <a:p>
            <a:pPr>
              <a:defRPr/>
            </a:pPr>
            <a:r>
              <a:rPr lang="nb-NO" sz="2000" dirty="0" smtClean="0"/>
              <a:t>«Hoggestabbe»</a:t>
            </a:r>
          </a:p>
          <a:p>
            <a:pPr>
              <a:defRPr/>
            </a:pPr>
            <a:r>
              <a:rPr lang="nb-NO" sz="2000" dirty="0" smtClean="0"/>
              <a:t>Ledelse</a:t>
            </a:r>
          </a:p>
          <a:p>
            <a:pPr>
              <a:defRPr/>
            </a:pPr>
            <a:r>
              <a:rPr lang="nb-NO" sz="2000" dirty="0" smtClean="0"/>
              <a:t>Oppfølging</a:t>
            </a:r>
          </a:p>
          <a:p>
            <a:pPr>
              <a:defRPr/>
            </a:pPr>
            <a:endParaRPr lang="nb-NO" sz="2000" dirty="0" smtClean="0"/>
          </a:p>
        </p:txBody>
      </p:sp>
      <p:sp>
        <p:nvSpPr>
          <p:cNvPr id="57348" name="Plassholder for lysbildenummer 3"/>
          <p:cNvSpPr>
            <a:spLocks noGrp="1"/>
          </p:cNvSpPr>
          <p:nvPr>
            <p:ph type="sldNum" sz="quarter" idx="11"/>
          </p:nvPr>
        </p:nvSpPr>
        <p:spPr>
          <a:xfrm>
            <a:off x="1223964" y="6300103"/>
            <a:ext cx="4891087" cy="28717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477FD3A-924B-4A31-B202-A9023ACBB642}" type="slidenum">
              <a:rPr lang="en-US" altLang="nb-NO" sz="1400" smtClean="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nb-NO" sz="1400" smtClean="0"/>
          </a:p>
        </p:txBody>
      </p:sp>
      <p:pic>
        <p:nvPicPr>
          <p:cNvPr id="5" name="Picture 4" descr="Bergenk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647"/>
            <a:ext cx="936000" cy="68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47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Plassholder for lysbildenummer 3"/>
          <p:cNvSpPr>
            <a:spLocks noGrp="1"/>
          </p:cNvSpPr>
          <p:nvPr>
            <p:ph type="sldNum" sz="quarter" idx="11"/>
          </p:nvPr>
        </p:nvSpPr>
        <p:spPr>
          <a:xfrm>
            <a:off x="6553200" y="6339765"/>
            <a:ext cx="2133600" cy="28717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6652AA8-8ED3-4F15-BAC7-2D49DFE5193E}" type="slidenum">
              <a:rPr lang="nb-NO" altLang="nb-NO" sz="1400" smtClean="0"/>
              <a:pPr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nb-NO" altLang="nb-NO" sz="1400" smtClean="0"/>
          </a:p>
        </p:txBody>
      </p:sp>
      <p:sp>
        <p:nvSpPr>
          <p:cNvPr id="58371" name="Plassholder for lysbildenummer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012EFF3-AF20-47F0-860B-7899A70354EE}" type="slidenum">
              <a:rPr lang="nb-NO" altLang="nb-NO" sz="1400"/>
              <a:pPr algn="r"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nb-NO" altLang="nb-NO" sz="1400"/>
          </a:p>
        </p:txBody>
      </p:sp>
      <p:sp>
        <p:nvSpPr>
          <p:cNvPr id="5837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marL="838200" indent="-838200" eaLnBrk="1" hangingPunct="1"/>
            <a:r>
              <a:rPr lang="nb-NO" altLang="nb-NO" sz="4000" smtClean="0"/>
              <a:t/>
            </a:r>
            <a:br>
              <a:rPr lang="nb-NO" altLang="nb-NO" sz="4000" smtClean="0"/>
            </a:br>
            <a:r>
              <a:rPr lang="nb-NO" altLang="nb-NO" sz="4000" smtClean="0"/>
              <a:t>Etablere kontakt og ” erverve tillit”</a:t>
            </a:r>
            <a:br>
              <a:rPr lang="nb-NO" altLang="nb-NO" sz="4000" smtClean="0"/>
            </a:br>
            <a:endParaRPr lang="nb-NO" altLang="nb-NO" sz="4000" smtClean="0"/>
          </a:p>
        </p:txBody>
      </p:sp>
      <p:sp>
        <p:nvSpPr>
          <p:cNvPr id="5837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endParaRPr lang="nb-NO" altLang="nb-NO" sz="2800" dirty="0" smtClean="0"/>
          </a:p>
          <a:p>
            <a:pPr eaLnBrk="1" hangingPunct="1">
              <a:lnSpc>
                <a:spcPct val="90000"/>
              </a:lnSpc>
            </a:pPr>
            <a:r>
              <a:rPr lang="nb-NO" altLang="nb-NO" sz="2800" dirty="0" smtClean="0"/>
              <a:t>Tillit er ikke noe som er… den må vinnes!</a:t>
            </a:r>
          </a:p>
          <a:p>
            <a:pPr eaLnBrk="1" hangingPunct="1">
              <a:lnSpc>
                <a:spcPct val="90000"/>
              </a:lnSpc>
            </a:pPr>
            <a:endParaRPr lang="nb-NO" altLang="nb-NO" sz="2800" dirty="0" smtClean="0"/>
          </a:p>
          <a:p>
            <a:pPr eaLnBrk="1" hangingPunct="1">
              <a:lnSpc>
                <a:spcPct val="90000"/>
              </a:lnSpc>
            </a:pPr>
            <a:r>
              <a:rPr lang="nb-NO" altLang="nb-NO" sz="2800" dirty="0" smtClean="0"/>
              <a:t>Koordinator gir Bergen kommune et ansikt og er nærværende.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b-NO" altLang="nb-NO" sz="2800" dirty="0" smtClean="0"/>
              <a:t>(</a:t>
            </a:r>
            <a:r>
              <a:rPr lang="nb-NO" altLang="nb-NO" sz="2400" dirty="0" smtClean="0"/>
              <a:t>Alternativ til kø/terskel/skranke problematikk</a:t>
            </a:r>
            <a:r>
              <a:rPr lang="nb-NO" altLang="nb-NO" sz="2800" dirty="0" smtClean="0"/>
              <a:t>)</a:t>
            </a:r>
          </a:p>
          <a:p>
            <a:pPr eaLnBrk="1" hangingPunct="1">
              <a:lnSpc>
                <a:spcPct val="90000"/>
              </a:lnSpc>
            </a:pPr>
            <a:endParaRPr lang="nb-NO" altLang="nb-NO" sz="2800" dirty="0" smtClean="0"/>
          </a:p>
          <a:p>
            <a:pPr eaLnBrk="1" hangingPunct="1">
              <a:lnSpc>
                <a:spcPct val="90000"/>
              </a:lnSpc>
            </a:pPr>
            <a:r>
              <a:rPr lang="nb-NO" altLang="nb-NO" sz="2800" dirty="0" smtClean="0"/>
              <a:t>Forstå hverdagslivet i lokalsamfunnet</a:t>
            </a:r>
          </a:p>
          <a:p>
            <a:pPr eaLnBrk="1" hangingPunct="1">
              <a:lnSpc>
                <a:spcPct val="90000"/>
              </a:lnSpc>
            </a:pPr>
            <a:r>
              <a:rPr lang="nb-NO" altLang="nb-NO" sz="2800" dirty="0" smtClean="0"/>
              <a:t>Følge opp med konkrete handlinger</a:t>
            </a:r>
          </a:p>
        </p:txBody>
      </p:sp>
      <p:pic>
        <p:nvPicPr>
          <p:cNvPr id="6" name="Picture 4" descr="Bergenk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646"/>
            <a:ext cx="936000" cy="68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36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Erfaringsbakgrunn: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nb-NO" dirty="0" smtClean="0"/>
          </a:p>
          <a:p>
            <a:endParaRPr lang="nb-NO" dirty="0"/>
          </a:p>
          <a:p>
            <a:r>
              <a:rPr lang="nb-NO" dirty="0" smtClean="0"/>
              <a:t>Ny energi rundt </a:t>
            </a:r>
            <a:r>
              <a:rPr lang="nb-NO" dirty="0" err="1"/>
              <a:t>D</a:t>
            </a:r>
            <a:r>
              <a:rPr lang="nb-NO" dirty="0" err="1" smtClean="0"/>
              <a:t>amsgårdssundet</a:t>
            </a:r>
            <a:r>
              <a:rPr lang="nb-NO" dirty="0" smtClean="0"/>
              <a:t> </a:t>
            </a:r>
          </a:p>
          <a:p>
            <a:r>
              <a:rPr lang="nb-NO" dirty="0" smtClean="0"/>
              <a:t>Solheim Nord.</a:t>
            </a:r>
          </a:p>
          <a:p>
            <a:r>
              <a:rPr lang="nb-NO" dirty="0" smtClean="0"/>
              <a:t>Ytre Arna</a:t>
            </a:r>
          </a:p>
          <a:p>
            <a:r>
              <a:rPr lang="nb-NO" dirty="0" smtClean="0"/>
              <a:t>Indre Laksevåg.</a:t>
            </a:r>
          </a:p>
          <a:p>
            <a:endParaRPr lang="nb-NO" dirty="0"/>
          </a:p>
          <a:p>
            <a:r>
              <a:rPr lang="nb-NO" dirty="0" smtClean="0"/>
              <a:t>Mange år med områdeutvikling i Bergen kommune.</a:t>
            </a:r>
          </a:p>
          <a:p>
            <a:endParaRPr lang="nb-NO" dirty="0"/>
          </a:p>
        </p:txBody>
      </p:sp>
      <p:pic>
        <p:nvPicPr>
          <p:cNvPr id="4" name="Picture 4" descr="Bergenk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84" y="6176647"/>
            <a:ext cx="936000" cy="68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3341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nb-NO" altLang="nb-NO" sz="2800" smtClean="0"/>
              <a:t/>
            </a:r>
            <a:br>
              <a:rPr lang="nb-NO" altLang="nb-NO" sz="2800" smtClean="0"/>
            </a:br>
            <a:r>
              <a:rPr lang="nb-NO" altLang="nb-NO" sz="2800" smtClean="0"/>
              <a:t>Privat/offentlig samarbeid, etablert i 2004/2005</a:t>
            </a:r>
            <a:br>
              <a:rPr lang="nb-NO" altLang="nb-NO" sz="2800" smtClean="0"/>
            </a:br>
            <a:r>
              <a:rPr lang="nb-NO" altLang="nb-NO" sz="2800" smtClean="0"/>
              <a:t>Avsluttes 2016/ sluttrapport 2017</a:t>
            </a:r>
          </a:p>
        </p:txBody>
      </p:sp>
      <p:pic>
        <p:nvPicPr>
          <p:cNvPr id="16386" name="Picture 4" descr="forsid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3150" y="1981201"/>
            <a:ext cx="3035300" cy="4114800"/>
          </a:xfrm>
        </p:spPr>
      </p:pic>
      <p:pic>
        <p:nvPicPr>
          <p:cNvPr id="16388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745040" y="2147889"/>
            <a:ext cx="3616325" cy="3781425"/>
          </a:xfrm>
        </p:spPr>
      </p:pic>
      <p:sp>
        <p:nvSpPr>
          <p:cNvPr id="16389" name="TekstSylinder 6"/>
          <p:cNvSpPr txBox="1">
            <a:spLocks noChangeArrowheads="1"/>
          </p:cNvSpPr>
          <p:nvPr/>
        </p:nvSpPr>
        <p:spPr bwMode="auto">
          <a:xfrm>
            <a:off x="5076827" y="6165850"/>
            <a:ext cx="37433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altLang="nb-NO" sz="1000" b="1">
                <a:solidFill>
                  <a:srgbClr val="606060"/>
                </a:solidFill>
                <a:ea typeface="ＭＳ Ｐゴシック" pitchFamily="34" charset="-128"/>
              </a:rPr>
              <a:t>Damsgård:</a:t>
            </a:r>
            <a:br>
              <a:rPr lang="nb-NO" altLang="nb-NO" sz="1000" b="1">
                <a:solidFill>
                  <a:srgbClr val="606060"/>
                </a:solidFill>
                <a:ea typeface="ＭＳ Ｐゴシック" pitchFamily="34" charset="-128"/>
              </a:rPr>
            </a:br>
            <a:r>
              <a:rPr lang="nb-NO" altLang="nb-NO" sz="1000">
                <a:solidFill>
                  <a:srgbClr val="606060"/>
                </a:solidFill>
                <a:ea typeface="ＭＳ Ｐゴシック" pitchFamily="34" charset="-128"/>
              </a:rPr>
              <a:t>Viktige grep: Broen, Markusplassen, Løvstien, Nygårdsparken, Tverrforbindelser</a:t>
            </a:r>
            <a:endParaRPr lang="nb-NO" altLang="nb-NO" sz="1000">
              <a:solidFill>
                <a:schemeClr val="tx2"/>
              </a:solidFill>
              <a:ea typeface="ＭＳ Ｐゴシック" pitchFamily="34" charset="-128"/>
            </a:endParaRPr>
          </a:p>
        </p:txBody>
      </p:sp>
      <p:pic>
        <p:nvPicPr>
          <p:cNvPr id="7" name="Picture 4" descr="Bergenk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2" y="6176647"/>
            <a:ext cx="936000" cy="68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lassholder for bunn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BSBI</a:t>
            </a:r>
            <a:endParaRPr lang="nb-NO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DDF27-DF38-48EF-82C3-50BA22C3EC8F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51305273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889251"/>
            <a:ext cx="6640512" cy="3968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ktangel 2"/>
          <p:cNvSpPr/>
          <p:nvPr/>
        </p:nvSpPr>
        <p:spPr>
          <a:xfrm>
            <a:off x="1323976" y="209551"/>
            <a:ext cx="663240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nb-NO" sz="2400" b="1" dirty="0">
                <a:latin typeface="+mj-lt"/>
                <a:ea typeface="+mj-ea"/>
                <a:cs typeface="+mj-cs"/>
              </a:rPr>
              <a:t>Ny-</a:t>
            </a:r>
            <a:r>
              <a:rPr lang="nb-NO" sz="2400" b="1" dirty="0" err="1">
                <a:latin typeface="+mj-lt"/>
                <a:ea typeface="+mj-ea"/>
                <a:cs typeface="+mj-cs"/>
              </a:rPr>
              <a:t>Krohnborg</a:t>
            </a:r>
            <a:r>
              <a:rPr lang="nb-NO" sz="2400" b="1" dirty="0">
                <a:latin typeface="+mj-lt"/>
                <a:ea typeface="+mj-ea"/>
                <a:cs typeface="+mj-cs"/>
              </a:rPr>
              <a:t> oppvekst </a:t>
            </a:r>
            <a:r>
              <a:rPr lang="nb-NO" sz="2400" b="1" dirty="0" smtClean="0">
                <a:latin typeface="+mj-lt"/>
                <a:ea typeface="+mj-ea"/>
                <a:cs typeface="+mj-cs"/>
              </a:rPr>
              <a:t>tun,- «Det bankende hjerte»</a:t>
            </a:r>
            <a:endParaRPr lang="nb-NO" sz="2400" b="1" dirty="0">
              <a:latin typeface="+mj-lt"/>
              <a:ea typeface="+mj-ea"/>
              <a:cs typeface="+mj-cs"/>
            </a:endParaRPr>
          </a:p>
          <a:p>
            <a:pPr defTabSz="685800">
              <a:defRPr/>
            </a:pPr>
            <a:endParaRPr lang="nb-NO" sz="2800" dirty="0">
              <a:latin typeface="Arial"/>
            </a:endParaRPr>
          </a:p>
        </p:txBody>
      </p:sp>
      <p:sp>
        <p:nvSpPr>
          <p:cNvPr id="2" name="TekstSylinder 1"/>
          <p:cNvSpPr txBox="1"/>
          <p:nvPr/>
        </p:nvSpPr>
        <p:spPr>
          <a:xfrm>
            <a:off x="1323974" y="1369977"/>
            <a:ext cx="627236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nb-NO" sz="2400" dirty="0">
                <a:latin typeface="Arial"/>
              </a:rPr>
              <a:t>Barnehage, SFO, skole, idrettshall og kultur fasiliteter.</a:t>
            </a:r>
          </a:p>
          <a:p>
            <a:pPr defTabSz="685800">
              <a:defRPr/>
            </a:pPr>
            <a:r>
              <a:rPr lang="nb-NO" sz="2400" dirty="0">
                <a:latin typeface="Arial"/>
              </a:rPr>
              <a:t>Gode resultater og gir inspirasjon til nye skolebygg i satsingsområdene våre. </a:t>
            </a:r>
          </a:p>
          <a:p>
            <a:endParaRPr lang="nb-NO" dirty="0"/>
          </a:p>
        </p:txBody>
      </p:sp>
      <p:pic>
        <p:nvPicPr>
          <p:cNvPr id="5" name="Picture 4" descr="Bergenk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" y="6176647"/>
            <a:ext cx="936000" cy="68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1484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Klaffene ned:</a:t>
            </a:r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BSBI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DDF27-DF38-48EF-82C3-50BA22C3EC8F}" type="slidenum">
              <a:rPr lang="nb-NO" smtClean="0"/>
              <a:t>19</a:t>
            </a:fld>
            <a:endParaRPr lang="nb-NO"/>
          </a:p>
        </p:txBody>
      </p:sp>
      <p:pic>
        <p:nvPicPr>
          <p:cNvPr id="4098" name="Picture 2" descr="\\adm.bgo\BK\Felles\Byraadsavdelingene\Byrådsavdeling for sosial bolig og områdesatsing\Felles\Områdesatsing\åpning av småpudden\Folkehav og b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7609398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653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Disposisjon;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endParaRPr lang="nb-NO" dirty="0" smtClean="0"/>
          </a:p>
          <a:p>
            <a:r>
              <a:rPr lang="nb-NO" dirty="0" smtClean="0"/>
              <a:t>Hva kjennetegner områdesatsingen?</a:t>
            </a:r>
          </a:p>
          <a:p>
            <a:endParaRPr lang="nb-NO" dirty="0"/>
          </a:p>
          <a:p>
            <a:r>
              <a:rPr lang="nb-NO" dirty="0" smtClean="0"/>
              <a:t>Bystyrets vedtak og referanser.</a:t>
            </a:r>
          </a:p>
          <a:p>
            <a:endParaRPr lang="nb-NO" dirty="0"/>
          </a:p>
          <a:p>
            <a:r>
              <a:rPr lang="nb-NO" dirty="0" smtClean="0"/>
              <a:t>Levekår og velferd, en begrepsavklaring.</a:t>
            </a:r>
          </a:p>
          <a:p>
            <a:endParaRPr lang="nb-NO" dirty="0" smtClean="0"/>
          </a:p>
          <a:p>
            <a:r>
              <a:rPr lang="nb-NO" dirty="0" smtClean="0"/>
              <a:t>Medvirkning.</a:t>
            </a:r>
          </a:p>
          <a:p>
            <a:pPr marL="0" indent="0">
              <a:buNone/>
            </a:pPr>
            <a:endParaRPr lang="nb-NO" dirty="0" smtClean="0"/>
          </a:p>
          <a:p>
            <a:r>
              <a:rPr lang="nb-NO" dirty="0" smtClean="0"/>
              <a:t>Eksempler fra de øvrige satsingsområdene.</a:t>
            </a:r>
          </a:p>
          <a:p>
            <a:endParaRPr lang="nb-NO" dirty="0" smtClean="0"/>
          </a:p>
          <a:p>
            <a:r>
              <a:rPr lang="nb-NO" dirty="0" smtClean="0"/>
              <a:t>Avslutning.</a:t>
            </a:r>
          </a:p>
          <a:p>
            <a:endParaRPr lang="nb-NO" dirty="0"/>
          </a:p>
          <a:p>
            <a:r>
              <a:rPr lang="nb-NO" dirty="0" smtClean="0"/>
              <a:t>Spørsmål???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33017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Kontakt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493818" y="2659252"/>
            <a:ext cx="6021532" cy="3222056"/>
          </a:xfrm>
        </p:spPr>
        <p:txBody>
          <a:bodyPr/>
          <a:lstStyle/>
          <a:p>
            <a:pPr marL="0" indent="0">
              <a:buNone/>
            </a:pPr>
            <a:r>
              <a:rPr lang="nb-NO" dirty="0" smtClean="0"/>
              <a:t>Koordinator Erlend Vågane</a:t>
            </a:r>
          </a:p>
          <a:p>
            <a:pPr marL="0" indent="0">
              <a:buNone/>
            </a:pPr>
            <a:r>
              <a:rPr lang="nb-NO" dirty="0" smtClean="0">
                <a:hlinkClick r:id="rId2"/>
              </a:rPr>
              <a:t>Erlend.vagane@bergen.kommune.no</a:t>
            </a:r>
            <a:endParaRPr lang="nb-NO" dirty="0" smtClean="0"/>
          </a:p>
          <a:p>
            <a:pPr marL="0" indent="0">
              <a:buNone/>
            </a:pPr>
            <a:r>
              <a:rPr lang="nb-NO" dirty="0" smtClean="0"/>
              <a:t>922 98 430</a:t>
            </a:r>
            <a:endParaRPr lang="nb-NO" dirty="0"/>
          </a:p>
        </p:txBody>
      </p:sp>
      <p:pic>
        <p:nvPicPr>
          <p:cNvPr id="1026" name="Picture 2" descr="Bilderesultat for erlend våga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58" y="2311016"/>
            <a:ext cx="1905000" cy="253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ergenk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6500"/>
            <a:ext cx="936000" cy="68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8109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28651" y="1825627"/>
            <a:ext cx="3794262" cy="405568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b-NO" sz="2400" dirty="0"/>
          </a:p>
        </p:txBody>
      </p:sp>
      <p:pic>
        <p:nvPicPr>
          <p:cNvPr id="2050" name="Picture 2" descr="Områdesatsing Ytre Arna sitt bilete.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80406" y="-1284322"/>
            <a:ext cx="11578975" cy="868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Områdesatsing Ytre Arna sitt bilete.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79976" y="-1747999"/>
            <a:ext cx="5494381" cy="517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Områdesatsing Ytre Arna sitt bilete.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6196" y="-1550024"/>
            <a:ext cx="2297802" cy="544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Områdesatsing Ytre Arna sitt bilete.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79975" y="3338519"/>
            <a:ext cx="5364025" cy="481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94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>
              <a:latin typeface="Calibri" panose="020F0502020204030204" pitchFamily="34" charset="0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28650" y="1825627"/>
            <a:ext cx="3277915" cy="4055681"/>
          </a:xfrm>
        </p:spPr>
        <p:txBody>
          <a:bodyPr/>
          <a:lstStyle/>
          <a:p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5" name="Picture 4" descr="Områdesatsing Ytre Arna sitt bilete.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24585" y="-175834"/>
            <a:ext cx="7992400" cy="720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\\filadm03\felles\byraadsavdelingene\Byrådsavdeling for sosial bolig og områdesatsing\Felles\Områdesatsing\Ytre Arna\Bilder\7.nov 2015\DSC03189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98441" y="0"/>
            <a:ext cx="52374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5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2050" name="Picture 2" descr="Områdesatsing Ytre Arna sitt bilet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8048" y="-2831593"/>
            <a:ext cx="9816364" cy="981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Sylinder 6"/>
          <p:cNvSpPr txBox="1"/>
          <p:nvPr/>
        </p:nvSpPr>
        <p:spPr>
          <a:xfrm>
            <a:off x="1103239" y="5267042"/>
            <a:ext cx="7784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b="1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Frivilligheitsløftet</a:t>
            </a:r>
            <a:r>
              <a:rPr lang="nb-NO" sz="40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i Ytre Arna</a:t>
            </a:r>
            <a:endParaRPr lang="nb-NO" sz="4000" b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3197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4932040" y="3419799"/>
            <a:ext cx="4211960" cy="1631032"/>
          </a:xfrm>
        </p:spPr>
        <p:txBody>
          <a:bodyPr>
            <a:normAutofit/>
          </a:bodyPr>
          <a:lstStyle/>
          <a:p>
            <a:pPr algn="r"/>
            <a:r>
              <a:rPr lang="nb-NO" sz="1600" b="1" dirty="0" smtClean="0">
                <a:solidFill>
                  <a:schemeClr val="tx1"/>
                </a:solidFill>
              </a:rPr>
              <a:t>Linda Cathrine Nordgreen</a:t>
            </a:r>
          </a:p>
          <a:p>
            <a:pPr algn="r"/>
            <a:r>
              <a:rPr lang="nb-NO" sz="1600" dirty="0" smtClean="0">
                <a:solidFill>
                  <a:schemeClr val="tx1"/>
                </a:solidFill>
              </a:rPr>
              <a:t>Koordinator områdesatsing Indre Laksevåg</a:t>
            </a:r>
          </a:p>
          <a:p>
            <a:pPr algn="r"/>
            <a:r>
              <a:rPr lang="nb-NO" sz="1600" dirty="0" smtClean="0">
                <a:solidFill>
                  <a:schemeClr val="tx1"/>
                </a:solidFill>
              </a:rPr>
              <a:t>Kontorplass: Håsteinsgate 3/Gnisten</a:t>
            </a:r>
          </a:p>
          <a:p>
            <a:pPr algn="r"/>
            <a:r>
              <a:rPr lang="nb-NO" sz="1600" dirty="0" smtClean="0">
                <a:solidFill>
                  <a:schemeClr val="tx1"/>
                </a:solidFill>
                <a:hlinkClick r:id="rId2"/>
              </a:rPr>
              <a:t>linda.nordgreen@bergen.kommune.no</a:t>
            </a:r>
            <a:endParaRPr lang="nb-NO" sz="1600" dirty="0" smtClean="0">
              <a:solidFill>
                <a:schemeClr val="tx1"/>
              </a:solidFill>
            </a:endParaRPr>
          </a:p>
          <a:p>
            <a:pPr algn="r"/>
            <a:r>
              <a:rPr lang="nb-NO" sz="1600" dirty="0" smtClean="0">
                <a:solidFill>
                  <a:schemeClr val="tx1"/>
                </a:solidFill>
              </a:rPr>
              <a:t>Tlf 991 13 553</a:t>
            </a:r>
          </a:p>
          <a:p>
            <a:pPr algn="r"/>
            <a:endParaRPr lang="nb-N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677419"/>
            <a:ext cx="1656184" cy="2180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 descr="\\adm.bgo\BK\Felles\Byraadsavdelingene\Byrådsavdeling for sosial bolig og områdesatsing\Felles\Områdesatsing\Indre Laksevåg\bilder\Laksevågparken juni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079" y="0"/>
            <a:ext cx="4577922" cy="343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\\adm.bgo\BK\Felles\Byraadsavdelingene\Byrådsavdeling for sosial bolig og områdesatsing\Felles\Områdesatsing\Indre Laksevåg\bilder\Laksevågparken mars201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660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6688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ysa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468"/>
            <a:ext cx="4733225" cy="2634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\\adm.bgo\BK\Felles\Byraadsavdelingene\Byrådsavdeling for sosial bolig og områdesatsing\Felles\Områdesatsing\Indre Laksevåg\bilder\Fra LT46060\2017-02-07 Håsteinarparken og trappen\Håsteinarparken og trappen 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730" y="0"/>
            <a:ext cx="4303271" cy="286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9" b="8871"/>
          <a:stretch/>
        </p:blipFill>
        <p:spPr bwMode="auto">
          <a:xfrm>
            <a:off x="0" y="2865131"/>
            <a:ext cx="5992983" cy="3973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Sylinder 5"/>
          <p:cNvSpPr txBox="1"/>
          <p:nvPr/>
        </p:nvSpPr>
        <p:spPr>
          <a:xfrm>
            <a:off x="6228184" y="3717033"/>
            <a:ext cx="24991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200" dirty="0" smtClean="0"/>
              <a:t>Fysak, parkområder </a:t>
            </a:r>
          </a:p>
          <a:p>
            <a:r>
              <a:rPr lang="nb-NO" sz="2200" dirty="0" smtClean="0"/>
              <a:t>og Gnisten</a:t>
            </a:r>
            <a:endParaRPr lang="nb-NO" sz="2200" dirty="0"/>
          </a:p>
        </p:txBody>
      </p:sp>
    </p:spTree>
    <p:extLst>
      <p:ext uri="{BB962C8B-B14F-4D97-AF65-F5344CB8AC3E}">
        <p14:creationId xmlns:p14="http://schemas.microsoft.com/office/powerpoint/2010/main" val="38489343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jk645\Pictures\2016-07-27 Juli 2016\Juli 2016 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189757"/>
            <a:ext cx="5508104" cy="3668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lassholder for innhold 6"/>
          <p:cNvSpPr>
            <a:spLocks noGrp="1"/>
          </p:cNvSpPr>
          <p:nvPr>
            <p:ph idx="1"/>
          </p:nvPr>
        </p:nvSpPr>
        <p:spPr>
          <a:xfrm>
            <a:off x="-1" y="2699184"/>
            <a:ext cx="8229600" cy="7395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 smtClean="0"/>
              <a:t>Lekeplasser, parkour og ballplass</a:t>
            </a:r>
            <a:endParaRPr lang="nb-NO" sz="2200" dirty="0"/>
          </a:p>
        </p:txBody>
      </p:sp>
      <p:pic>
        <p:nvPicPr>
          <p:cNvPr id="8" name="Picture 2" descr="C:\Users\jk645\Pictures\2016-08-23 August 2016\August 2016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3" r="22615" b="35873"/>
          <a:stretch>
            <a:fillRect/>
          </a:stretch>
        </p:blipFill>
        <p:spPr bwMode="auto">
          <a:xfrm>
            <a:off x="0" y="0"/>
            <a:ext cx="3028587" cy="270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jk645\Pictures\2016-05-31 Arne Abrahamsensvei lekeplass\Arne Abrahamsensvei lekeplass 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041" y="-82825"/>
            <a:ext cx="4914961" cy="3272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C:\Users\jk645\Pictures\Frydenbøveien lekeplass aug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7" y="4147236"/>
            <a:ext cx="3635895" cy="2726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23866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Resultatområder:</a:t>
            </a:r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endParaRPr lang="nb-NO" dirty="0" smtClean="0"/>
          </a:p>
          <a:p>
            <a:r>
              <a:rPr lang="nb-NO" dirty="0" smtClean="0"/>
              <a:t>Kontaktpersoner i Bergen kommune som gir muligheter for informasjon</a:t>
            </a:r>
            <a:r>
              <a:rPr lang="nb-NO" dirty="0"/>
              <a:t> </a:t>
            </a:r>
            <a:r>
              <a:rPr lang="nb-NO" dirty="0" smtClean="0"/>
              <a:t>om saker som er relevante for eget bo- og nærmiljø. Motvirke fremmedgjøring.</a:t>
            </a:r>
          </a:p>
          <a:p>
            <a:r>
              <a:rPr lang="nb-NO" dirty="0" smtClean="0"/>
              <a:t>Varierte muligheter for deltakelse/ motvirke isolasjon.</a:t>
            </a:r>
          </a:p>
          <a:p>
            <a:r>
              <a:rPr lang="nb-NO" dirty="0" smtClean="0"/>
              <a:t>Felles møteplasser utendørs og innendørs.</a:t>
            </a:r>
          </a:p>
          <a:p>
            <a:r>
              <a:rPr lang="nb-NO" dirty="0" smtClean="0"/>
              <a:t>Opplevelse av å bli tatt på alvor gjennom medvirkning.</a:t>
            </a:r>
          </a:p>
          <a:p>
            <a:r>
              <a:rPr lang="nb-NO" dirty="0" smtClean="0"/>
              <a:t>Økt trygghet i nærmiljøet,- lysforhold og oversiktlighet.</a:t>
            </a:r>
          </a:p>
          <a:p>
            <a:r>
              <a:rPr lang="nb-NO" dirty="0" smtClean="0"/>
              <a:t>Tilgang til bearbeidet natur og uterom, herunder parker og lekeareal,/Barnas byrom.</a:t>
            </a:r>
          </a:p>
          <a:p>
            <a:r>
              <a:rPr lang="nb-NO" dirty="0" smtClean="0"/>
              <a:t>Tilgang til ubearbeidet natur og uterom, skilting og utbedring av tverrforbindelser og stier.</a:t>
            </a:r>
          </a:p>
          <a:p>
            <a:r>
              <a:rPr lang="nb-NO" dirty="0" smtClean="0"/>
              <a:t>Trafikk/Parkering??</a:t>
            </a:r>
          </a:p>
          <a:p>
            <a:endParaRPr lang="nb-NO" dirty="0" smtClean="0"/>
          </a:p>
          <a:p>
            <a:r>
              <a:rPr lang="nb-NO" dirty="0" smtClean="0"/>
              <a:t>Bedre omdømme??? Attraksjoner i nærmiljøet?</a:t>
            </a:r>
          </a:p>
          <a:p>
            <a:r>
              <a:rPr lang="nb-NO" dirty="0" smtClean="0"/>
              <a:t>Oppstart Loddefjord/Olsvik mars 2018.</a:t>
            </a:r>
          </a:p>
          <a:p>
            <a:r>
              <a:rPr lang="nb-NO" dirty="0" smtClean="0"/>
              <a:t>Samarbeide med Mo-La!!</a:t>
            </a:r>
            <a:endParaRPr lang="nb-NO" dirty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/>
          </a:p>
        </p:txBody>
      </p:sp>
      <p:pic>
        <p:nvPicPr>
          <p:cNvPr id="6" name="Picture 4" descr="Bergenk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95" y="6176647"/>
            <a:ext cx="936000" cy="68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950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sz="3600" dirty="0" smtClean="0"/>
              <a:t>Områdesatsing i Bergen kommune inspirert av arbeidet rundt </a:t>
            </a:r>
            <a:r>
              <a:rPr lang="nb-NO" sz="3600" dirty="0" err="1" smtClean="0"/>
              <a:t>Damsgårdssundetsundet</a:t>
            </a:r>
            <a:r>
              <a:rPr lang="nb-NO" dirty="0" smtClean="0"/>
              <a:t>:</a:t>
            </a:r>
            <a:endParaRPr lang="nb-NO" dirty="0"/>
          </a:p>
        </p:txBody>
      </p:sp>
      <p:sp>
        <p:nvSpPr>
          <p:cNvPr id="9" name="Plassholder for innhold 8"/>
          <p:cNvSpPr>
            <a:spLocks noGrp="1"/>
          </p:cNvSpPr>
          <p:nvPr>
            <p:ph sz="half" idx="2"/>
          </p:nvPr>
        </p:nvSpPr>
        <p:spPr>
          <a:xfrm>
            <a:off x="4644008" y="1556792"/>
            <a:ext cx="4038600" cy="4525963"/>
          </a:xfrm>
        </p:spPr>
        <p:txBody>
          <a:bodyPr>
            <a:normAutofit lnSpcReduction="10000"/>
          </a:bodyPr>
          <a:lstStyle/>
          <a:p>
            <a:pPr marL="0" indent="0">
              <a:buFontTx/>
              <a:buNone/>
              <a:defRPr/>
            </a:pPr>
            <a:r>
              <a:rPr lang="nb-NO" sz="2600" dirty="0"/>
              <a:t>Fokusområder</a:t>
            </a:r>
            <a:r>
              <a:rPr lang="nb-NO" sz="2600" dirty="0" smtClean="0"/>
              <a:t>:</a:t>
            </a:r>
            <a:endParaRPr lang="nb-NO" sz="2600" dirty="0"/>
          </a:p>
          <a:p>
            <a:pPr>
              <a:defRPr/>
            </a:pPr>
            <a:r>
              <a:rPr lang="nb-NO" sz="2600" dirty="0"/>
              <a:t>Fysisk og teknisk opprustning og utvikling</a:t>
            </a:r>
          </a:p>
          <a:p>
            <a:pPr>
              <a:defRPr/>
            </a:pPr>
            <a:r>
              <a:rPr lang="nb-NO" sz="2600" dirty="0"/>
              <a:t>Styrking av sosiale og kulturelle tiltak</a:t>
            </a:r>
          </a:p>
          <a:p>
            <a:pPr>
              <a:defRPr/>
            </a:pPr>
            <a:r>
              <a:rPr lang="nb-NO" sz="2600" dirty="0"/>
              <a:t>Etablere arenaer for dialog og samarbeid med beboere og aktører i området</a:t>
            </a:r>
            <a:r>
              <a:rPr lang="nb-NO" sz="2600" dirty="0" smtClean="0"/>
              <a:t>.</a:t>
            </a:r>
          </a:p>
          <a:p>
            <a:pPr>
              <a:defRPr/>
            </a:pPr>
            <a:r>
              <a:rPr lang="nb-NO" altLang="nb-NO" b="1" dirty="0" smtClean="0"/>
              <a:t> </a:t>
            </a:r>
            <a:r>
              <a:rPr lang="nb-NO" altLang="nb-NO" sz="1700" b="1" dirty="0"/>
              <a:t>Utgangspunkt: Sak 319/12   behandlet i bystyret nov. </a:t>
            </a:r>
            <a:r>
              <a:rPr lang="nb-NO" altLang="nb-NO" sz="1700" b="1" dirty="0" smtClean="0"/>
              <a:t>2012 og bystyresak  juni 2017</a:t>
            </a:r>
            <a:r>
              <a:rPr lang="nb-NO" altLang="nb-NO" sz="1700" dirty="0" smtClean="0"/>
              <a:t>.</a:t>
            </a:r>
            <a:endParaRPr lang="nb-NO" sz="1700" dirty="0"/>
          </a:p>
        </p:txBody>
      </p:sp>
      <p:pic>
        <p:nvPicPr>
          <p:cNvPr id="10" name="Picture 2" descr="\\filadm03\felles\byraadsavdelingene\Byrådsavdeling for sosial bolig og områdesatsing\Felles\Områdesatsing\Førsteside rapport områdesatsing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01" y="1600200"/>
            <a:ext cx="319999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ssholder for bunn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BSBI</a:t>
            </a:r>
            <a:endParaRPr lang="nb-NO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DDF27-DF38-48EF-82C3-50BA22C3EC8F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70801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Status Olsvik/Loddefjord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b-NO" dirty="0" smtClean="0"/>
              <a:t>Bystyresak (157/17) og punkt 3 i vedtaket:</a:t>
            </a:r>
          </a:p>
          <a:p>
            <a:pPr marL="0" indent="0">
              <a:buNone/>
            </a:pPr>
            <a:r>
              <a:rPr lang="nb-NO" sz="1600" dirty="0" smtClean="0"/>
              <a:t>«Byrådet vil prioritere områdene Loddefjord og Olsvik fra 2018, og det gjennomføres forprosjekt for å vurdere og å identifisere oppgaver og innretning på en eventuell områdesatsing i disse levekårssonene»</a:t>
            </a:r>
          </a:p>
          <a:p>
            <a:pPr marL="0" indent="0">
              <a:buNone/>
            </a:pPr>
            <a:endParaRPr lang="nb-NO" sz="2400" dirty="0"/>
          </a:p>
          <a:p>
            <a:pPr marL="0" indent="0">
              <a:buNone/>
            </a:pPr>
            <a:endParaRPr lang="nb-NO" sz="1800" b="1" dirty="0" smtClean="0"/>
          </a:p>
          <a:p>
            <a:pPr marL="0" indent="0">
              <a:buNone/>
            </a:pPr>
            <a:r>
              <a:rPr lang="nb-NO" sz="1800" b="1" dirty="0" smtClean="0"/>
              <a:t>Kunnskapsgrunnlag:</a:t>
            </a:r>
          </a:p>
          <a:p>
            <a:pPr marL="0" indent="0">
              <a:buNone/>
            </a:pPr>
            <a:r>
              <a:rPr lang="nb-NO" sz="1600" dirty="0" smtClean="0"/>
              <a:t>Levekårsrapporten 2016</a:t>
            </a:r>
          </a:p>
          <a:p>
            <a:pPr marL="0" indent="0">
              <a:buNone/>
            </a:pPr>
            <a:r>
              <a:rPr lang="nb-NO" sz="1600" dirty="0" smtClean="0"/>
              <a:t>Barn og unge i Bergen. </a:t>
            </a:r>
            <a:r>
              <a:rPr lang="nb-NO" sz="1600" smtClean="0"/>
              <a:t>0-13 år</a:t>
            </a:r>
            <a:endParaRPr lang="nb-NO" sz="1600" dirty="0" smtClean="0"/>
          </a:p>
          <a:p>
            <a:pPr marL="0" indent="0">
              <a:buNone/>
            </a:pPr>
            <a:r>
              <a:rPr lang="nb-NO" sz="1600" dirty="0" smtClean="0"/>
              <a:t>Innbyggerunderundersøkelse som pågår nå</a:t>
            </a:r>
          </a:p>
          <a:p>
            <a:pPr marL="0" indent="0">
              <a:buNone/>
            </a:pPr>
            <a:r>
              <a:rPr lang="nb-NO" sz="1600" dirty="0" smtClean="0"/>
              <a:t>Barnetråkkregistrering</a:t>
            </a:r>
          </a:p>
          <a:p>
            <a:pPr marL="0" indent="0">
              <a:buNone/>
            </a:pPr>
            <a:r>
              <a:rPr lang="nb-NO" sz="1600" dirty="0" smtClean="0"/>
              <a:t>Tilgjengelig statistikk</a:t>
            </a:r>
          </a:p>
          <a:p>
            <a:pPr marL="0" indent="0">
              <a:buNone/>
            </a:pPr>
            <a:r>
              <a:rPr lang="nb-NO" sz="1600" dirty="0" smtClean="0"/>
              <a:t>Intervju med nøkkelinformanter</a:t>
            </a:r>
          </a:p>
          <a:p>
            <a:pPr marL="0" indent="0">
              <a:buNone/>
            </a:pPr>
            <a:endParaRPr lang="nb-NO" sz="2400" dirty="0" smtClean="0"/>
          </a:p>
          <a:p>
            <a:pPr marL="0" indent="0">
              <a:buNone/>
            </a:pPr>
            <a:r>
              <a:rPr lang="nb-NO" sz="2400" dirty="0" smtClean="0"/>
              <a:t>Fremdrift:</a:t>
            </a:r>
          </a:p>
          <a:p>
            <a:pPr marL="0" indent="0">
              <a:buNone/>
            </a:pPr>
            <a:r>
              <a:rPr lang="nb-NO" sz="2400" dirty="0" smtClean="0"/>
              <a:t>Forprosjektplan utarbeides sommeren/høsten 2018.</a:t>
            </a:r>
          </a:p>
          <a:p>
            <a:endParaRPr lang="nb-NO" dirty="0"/>
          </a:p>
        </p:txBody>
      </p:sp>
      <p:pic>
        <p:nvPicPr>
          <p:cNvPr id="4" name="Picture 4" descr="Bergenk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189"/>
            <a:ext cx="936000" cy="68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457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2400" b="1" dirty="0" smtClean="0"/>
              <a:t/>
            </a:r>
            <a:br>
              <a:rPr lang="nb-NO" sz="2400" b="1" dirty="0" smtClean="0"/>
            </a:br>
            <a:r>
              <a:rPr lang="nb-NO" sz="2400" b="1" dirty="0" smtClean="0"/>
              <a:t>Tre viktige aspekter ved Levekår i storby: NOU (1978:52)En viktig og fortsatt gjeldende forståelsesramme.</a:t>
            </a:r>
            <a:endParaRPr lang="nb-NO" sz="24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nb-NO" sz="2400" dirty="0" smtClean="0"/>
          </a:p>
          <a:p>
            <a:r>
              <a:rPr lang="nb-NO" sz="2400" dirty="0" smtClean="0"/>
              <a:t>Ressurskrevende form for omgivelser, få frie eller rimelige goder og få uformelle markeder.</a:t>
            </a:r>
          </a:p>
          <a:p>
            <a:endParaRPr lang="nb-NO" sz="2400" dirty="0"/>
          </a:p>
          <a:p>
            <a:r>
              <a:rPr lang="nb-NO" sz="2400" dirty="0" smtClean="0"/>
              <a:t>Store indre kontraster i byen når det gjeldet boligstrøk og næromgivelser, både i forhold til type og kvalitet.</a:t>
            </a:r>
          </a:p>
          <a:p>
            <a:endParaRPr lang="nb-NO" sz="2400" dirty="0" smtClean="0"/>
          </a:p>
          <a:p>
            <a:r>
              <a:rPr lang="nb-NO" sz="2400" dirty="0" smtClean="0"/>
              <a:t>Markert sortering av mennesker med ulik bakgrunn til ulike typer av strøk, på basis av husholdningenes ressurser, noe som igjen fører til sosial lagdeling som nedfeller seg i en geografisk dimensjon.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3664406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b="1" dirty="0" smtClean="0"/>
              <a:t>Levekår og velferd</a:t>
            </a:r>
            <a:r>
              <a:rPr lang="nb-NO" altLang="nb-NO" dirty="0" smtClean="0"/>
              <a:t>: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84215" y="1341439"/>
            <a:ext cx="3957637" cy="4114800"/>
          </a:xfrm>
        </p:spPr>
        <p:txBody>
          <a:bodyPr/>
          <a:lstStyle/>
          <a:p>
            <a:pPr>
              <a:defRPr/>
            </a:pPr>
            <a:endParaRPr lang="nb-NO" dirty="0" smtClean="0"/>
          </a:p>
          <a:p>
            <a:pPr>
              <a:defRPr/>
            </a:pPr>
            <a:r>
              <a:rPr lang="nb-NO" dirty="0" smtClean="0"/>
              <a:t>Levekår definert gjennom objektive målbare indikatorer </a:t>
            </a:r>
            <a:r>
              <a:rPr lang="nb-NO" dirty="0" smtClean="0">
                <a:sym typeface="Wingdings" panose="05000000000000000000" pitchFamily="2" charset="2"/>
              </a:rPr>
              <a:t></a:t>
            </a:r>
            <a:endParaRPr lang="nb-NO" dirty="0"/>
          </a:p>
          <a:p>
            <a:pPr marL="0" indent="0">
              <a:buFontTx/>
              <a:buNone/>
              <a:defRPr/>
            </a:pPr>
            <a:r>
              <a:rPr lang="nb-NO" dirty="0"/>
              <a:t> </a:t>
            </a:r>
          </a:p>
          <a:p>
            <a:pPr>
              <a:defRPr/>
            </a:pPr>
            <a:endParaRPr lang="nb-NO" dirty="0"/>
          </a:p>
        </p:txBody>
      </p:sp>
      <p:sp>
        <p:nvSpPr>
          <p:cNvPr id="51205" name="TekstSylinder 1"/>
          <p:cNvSpPr txBox="1">
            <a:spLocks noChangeArrowheads="1"/>
          </p:cNvSpPr>
          <p:nvPr/>
        </p:nvSpPr>
        <p:spPr bwMode="auto">
          <a:xfrm>
            <a:off x="5554767" y="260351"/>
            <a:ext cx="2546247" cy="672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nb-NO" altLang="nb-NO" sz="2000" dirty="0" smtClean="0">
                <a:solidFill>
                  <a:schemeClr val="tx2"/>
                </a:solidFill>
                <a:latin typeface="Arial" charset="0"/>
              </a:rPr>
              <a:t>-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nb-NO" altLang="nb-NO" sz="2000" dirty="0">
              <a:solidFill>
                <a:schemeClr val="tx2"/>
              </a:solidFill>
              <a:latin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nb-NO" altLang="nb-NO" sz="2000" dirty="0" smtClean="0">
              <a:solidFill>
                <a:schemeClr val="tx2"/>
              </a:solidFill>
              <a:latin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nb-NO" altLang="nb-NO" sz="2000" dirty="0">
              <a:solidFill>
                <a:schemeClr val="tx2"/>
              </a:solidFill>
              <a:latin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nb-NO" altLang="nb-NO" sz="2000" dirty="0" smtClean="0">
              <a:solidFill>
                <a:schemeClr val="tx2"/>
              </a:solidFill>
              <a:latin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nb-NO" altLang="nb-NO" sz="2000" dirty="0" smtClean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nb-NO" altLang="nb-NO" sz="1800" dirty="0">
                <a:solidFill>
                  <a:schemeClr val="tx2"/>
                </a:solidFill>
                <a:latin typeface="Arial" charset="0"/>
              </a:rPr>
              <a:t>Inntekt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nb-NO" altLang="nb-NO" sz="1800" dirty="0">
                <a:solidFill>
                  <a:schemeClr val="tx2"/>
                </a:solidFill>
                <a:latin typeface="Arial" charset="0"/>
              </a:rPr>
              <a:t>- Barnefattigdom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nb-NO" altLang="nb-NO" sz="1800" dirty="0">
                <a:solidFill>
                  <a:schemeClr val="tx2"/>
                </a:solidFill>
                <a:latin typeface="Arial" charset="0"/>
              </a:rPr>
              <a:t>- Sosialhjelp til unge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nb-NO" altLang="nb-NO" sz="1800" dirty="0">
                <a:solidFill>
                  <a:schemeClr val="tx2"/>
                </a:solidFill>
                <a:latin typeface="Arial" charset="0"/>
              </a:rPr>
              <a:t>- Barnevernstiltak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nb-NO" altLang="nb-NO" sz="1800" dirty="0">
                <a:solidFill>
                  <a:schemeClr val="tx2"/>
                </a:solidFill>
                <a:latin typeface="Arial" charset="0"/>
              </a:rPr>
              <a:t>- Barneflytting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nb-NO" altLang="nb-NO" sz="1800" dirty="0">
                <a:solidFill>
                  <a:schemeClr val="tx2"/>
                </a:solidFill>
                <a:latin typeface="Arial" charset="0"/>
              </a:rPr>
              <a:t>- Lav utdanning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nb-NO" altLang="nb-NO" sz="1800" dirty="0">
                <a:solidFill>
                  <a:schemeClr val="tx2"/>
                </a:solidFill>
                <a:latin typeface="Arial" charset="0"/>
              </a:rPr>
              <a:t>- Uførepensjon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nb-NO" altLang="nb-NO" sz="1800" dirty="0">
                <a:solidFill>
                  <a:schemeClr val="tx2"/>
                </a:solidFill>
                <a:latin typeface="Arial" charset="0"/>
              </a:rPr>
              <a:t>- Kommunalt tildelte                    boliger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0"/>
              </a:spcBef>
              <a:buFontTx/>
              <a:buChar char="-"/>
            </a:pPr>
            <a:r>
              <a:rPr lang="nb-NO" altLang="nb-NO" sz="1800" dirty="0" smtClean="0">
                <a:solidFill>
                  <a:schemeClr val="tx2"/>
                </a:solidFill>
                <a:latin typeface="Arial" charset="0"/>
              </a:rPr>
              <a:t>Kriminalitet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0"/>
              </a:spcBef>
              <a:buFontTx/>
              <a:buChar char="-"/>
            </a:pPr>
            <a:r>
              <a:rPr lang="nb-NO" altLang="nb-NO" sz="1800" dirty="0" smtClean="0">
                <a:solidFill>
                  <a:schemeClr val="tx2"/>
                </a:solidFill>
                <a:latin typeface="Arial" charset="0"/>
              </a:rPr>
              <a:t>Dødelighet</a:t>
            </a:r>
            <a:endParaRPr lang="nb-NO" altLang="nb-NO" sz="1800" dirty="0">
              <a:solidFill>
                <a:schemeClr val="tx2"/>
              </a:solidFill>
              <a:latin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nb-NO" altLang="nb-NO" sz="2000" dirty="0">
              <a:solidFill>
                <a:schemeClr val="tx2"/>
              </a:solidFill>
              <a:latin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nb-NO" altLang="nb-NO" sz="1800" u="sng" dirty="0" smtClean="0">
                <a:solidFill>
                  <a:schemeClr val="tx2"/>
                </a:solidFill>
                <a:latin typeface="Arial" charset="0"/>
              </a:rPr>
              <a:t>Andre:</a:t>
            </a:r>
            <a:endParaRPr lang="nb-NO" altLang="nb-NO" sz="1800" u="sng" dirty="0">
              <a:solidFill>
                <a:schemeClr val="tx2"/>
              </a:solidFill>
              <a:latin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nb-NO" altLang="nb-NO" sz="1800" dirty="0">
                <a:solidFill>
                  <a:schemeClr val="tx2"/>
                </a:solidFill>
                <a:latin typeface="Arial" charset="0"/>
              </a:rPr>
              <a:t>Sykefravær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nb-NO" altLang="nb-NO" sz="1800" dirty="0" smtClean="0">
                <a:solidFill>
                  <a:schemeClr val="tx2"/>
                </a:solidFill>
                <a:latin typeface="Arial" charset="0"/>
              </a:rPr>
              <a:t>Dødelighet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nb-NO" altLang="nb-NO" sz="1800" dirty="0" smtClean="0">
                <a:solidFill>
                  <a:schemeClr val="tx2"/>
                </a:solidFill>
                <a:latin typeface="Arial" charset="0"/>
              </a:rPr>
              <a:t>Tannhelse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nb-NO" altLang="nb-NO" sz="1800" dirty="0" smtClean="0">
                <a:solidFill>
                  <a:schemeClr val="tx2"/>
                </a:solidFill>
                <a:latin typeface="Arial" charset="0"/>
              </a:rPr>
              <a:t>Sosialt nettverk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nb-NO" altLang="nb-NO" sz="1800" dirty="0" smtClean="0">
                <a:solidFill>
                  <a:schemeClr val="tx2"/>
                </a:solidFill>
                <a:latin typeface="Arial" charset="0"/>
              </a:rPr>
              <a:t>Språkvansker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nb-NO" altLang="nb-NO" sz="1800" dirty="0" smtClean="0">
                <a:solidFill>
                  <a:schemeClr val="tx2"/>
                </a:solidFill>
                <a:latin typeface="Arial" charset="0"/>
              </a:rPr>
              <a:t>Leseferdighete</a:t>
            </a:r>
            <a:r>
              <a:rPr lang="nb-NO" altLang="nb-NO" sz="2000" dirty="0" smtClean="0">
                <a:solidFill>
                  <a:schemeClr val="tx2"/>
                </a:solidFill>
                <a:latin typeface="Arial" charset="0"/>
              </a:rPr>
              <a:t>r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nb-NO" altLang="nb-NO" sz="1800" dirty="0" smtClean="0">
                <a:solidFill>
                  <a:schemeClr val="tx2"/>
                </a:solidFill>
                <a:latin typeface="Arial" charset="0"/>
              </a:rPr>
              <a:t>Frafall videregående skole</a:t>
            </a:r>
            <a:endParaRPr lang="nb-NO" altLang="nb-NO" sz="1800" dirty="0">
              <a:solidFill>
                <a:schemeClr val="tx2"/>
              </a:solidFill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nb-NO" altLang="nb-NO" sz="4400" dirty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6" name="Picture 4" descr="Bergenk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0661"/>
            <a:ext cx="936000" cy="68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lassholder for bunn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BSBI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DDF27-DF38-48EF-82C3-50BA22C3EC8F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9547686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sz="4000" b="1" dirty="0" smtClean="0"/>
              <a:t>Perspektiv</a:t>
            </a:r>
            <a:r>
              <a:rPr lang="nb-NO" altLang="nb-NO" sz="4000" dirty="0" smtClean="0"/>
              <a:t>: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nb-NO" altLang="nb-NO" sz="2600" dirty="0" smtClean="0">
                <a:latin typeface="+mj-lt"/>
              </a:rPr>
              <a:t>Levekår defineres ofte som objektive betingelser for velferd, de ressurser et menneske trenger for å realisere ”det gode liv”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nb-NO" altLang="nb-NO" sz="2600" dirty="0" smtClean="0">
                <a:latin typeface="+mj-lt"/>
              </a:rPr>
              <a:t>«Økonomisk velferd» ikke tilstrekkelig for å sikre «sosial velferd».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nb-NO" altLang="nb-NO" sz="2600" dirty="0" smtClean="0">
              <a:latin typeface="+mj-lt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nb-NO" altLang="nb-NO" sz="2600" dirty="0" smtClean="0">
                <a:latin typeface="+mj-lt"/>
              </a:rPr>
              <a:t>Ressurser + Arenaer  </a:t>
            </a:r>
          </a:p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nb-NO" altLang="nb-NO" sz="2600" dirty="0" smtClean="0">
                <a:latin typeface="+mj-lt"/>
              </a:rPr>
              <a:t>	= ”Det gode liv”</a:t>
            </a:r>
          </a:p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nb-NO" altLang="nb-NO" sz="2600" dirty="0" smtClean="0">
                <a:latin typeface="+mj-lt"/>
              </a:rPr>
              <a:t>Lokalsamfunn og bomiljø påvirker opplevelsen av «Det gode liv»/ Opplevd livskvalitet.</a:t>
            </a:r>
          </a:p>
          <a:p>
            <a:pPr fontAlgn="auto">
              <a:spcAft>
                <a:spcPts val="0"/>
              </a:spcAft>
              <a:buFontTx/>
              <a:buNone/>
              <a:defRPr/>
            </a:pPr>
            <a:endParaRPr lang="nb-NO" altLang="nb-NO" sz="2800" dirty="0">
              <a:latin typeface="+mj-lt"/>
            </a:endParaRPr>
          </a:p>
          <a:p>
            <a:pPr fontAlgn="auto">
              <a:spcAft>
                <a:spcPts val="0"/>
              </a:spcAft>
              <a:buFontTx/>
              <a:buNone/>
              <a:defRPr/>
            </a:pPr>
            <a:endParaRPr lang="nb-NO" altLang="nb-NO" sz="2800" dirty="0" smtClean="0">
              <a:latin typeface="+mj-lt"/>
            </a:endParaRPr>
          </a:p>
          <a:p>
            <a:pPr fontAlgn="auto">
              <a:spcAft>
                <a:spcPts val="0"/>
              </a:spcAft>
              <a:buFontTx/>
              <a:buNone/>
              <a:defRPr/>
            </a:pPr>
            <a:endParaRPr lang="nb-NO" altLang="nb-NO" sz="2800" dirty="0" smtClean="0">
              <a:latin typeface="Book Antiqua" pitchFamily="18" charset="0"/>
            </a:endParaRPr>
          </a:p>
        </p:txBody>
      </p:sp>
      <p:pic>
        <p:nvPicPr>
          <p:cNvPr id="4" name="Picture 4" descr="Bergenk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45" y="6176647"/>
            <a:ext cx="936000" cy="68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lassholder for bunn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BSBI</a:t>
            </a:r>
            <a:endParaRPr lang="nb-NO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DDF27-DF38-48EF-82C3-50BA22C3EC8F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99630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b="1" dirty="0" smtClean="0"/>
              <a:t>I sum</a:t>
            </a:r>
            <a:r>
              <a:rPr lang="nb-NO" altLang="nb-NO" dirty="0" smtClean="0"/>
              <a:t>: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84213" y="1700213"/>
            <a:ext cx="7772400" cy="4114800"/>
          </a:xfrm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  <a:defRPr/>
            </a:pPr>
            <a:endParaRPr lang="nb-NO" sz="2400" dirty="0" smtClean="0"/>
          </a:p>
          <a:p>
            <a:pPr marL="0" indent="0">
              <a:buFont typeface="Arial" charset="0"/>
              <a:buNone/>
              <a:defRPr/>
            </a:pPr>
            <a:r>
              <a:rPr lang="nb-NO" sz="2400" dirty="0" smtClean="0"/>
              <a:t>Levekår, velferd og livskvalitet er et komplekst og sammensatt begrep.</a:t>
            </a:r>
          </a:p>
          <a:p>
            <a:pPr>
              <a:defRPr/>
            </a:pPr>
            <a:endParaRPr lang="nb-NO" sz="2400" dirty="0"/>
          </a:p>
          <a:p>
            <a:pPr marL="0" indent="0">
              <a:buFont typeface="Arial" charset="0"/>
              <a:buNone/>
              <a:defRPr/>
            </a:pPr>
            <a:r>
              <a:rPr lang="nb-NO" sz="2400" dirty="0" smtClean="0"/>
              <a:t>Kommunen er gjennom alle sine tjenester en viktig leverandør av goder og byrder til befolkningen.</a:t>
            </a:r>
          </a:p>
          <a:p>
            <a:pPr marL="0" indent="0">
              <a:buFont typeface="Arial" charset="0"/>
              <a:buNone/>
              <a:defRPr/>
            </a:pPr>
            <a:endParaRPr lang="nb-NO" sz="2400" dirty="0" smtClean="0"/>
          </a:p>
          <a:p>
            <a:pPr marL="0" indent="0">
              <a:buFont typeface="Arial" charset="0"/>
              <a:buNone/>
              <a:defRPr/>
            </a:pPr>
            <a:r>
              <a:rPr lang="nb-NO" sz="2400" dirty="0" smtClean="0"/>
              <a:t>Erfaringen/empirien er at det fysiske og det sosiale må gå «Hånd i hånd « for å få til en helhetlig utvikling.</a:t>
            </a:r>
            <a:endParaRPr lang="nb-NO" sz="2400" dirty="0"/>
          </a:p>
        </p:txBody>
      </p:sp>
      <p:sp>
        <p:nvSpPr>
          <p:cNvPr id="2" name="Plassholder for bunn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BSBI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DDF27-DF38-48EF-82C3-50BA22C3EC8F}" type="slidenum">
              <a:rPr lang="nb-NO" smtClean="0"/>
              <a:t>8</a:t>
            </a:fld>
            <a:endParaRPr lang="nb-NO"/>
          </a:p>
        </p:txBody>
      </p:sp>
      <p:pic>
        <p:nvPicPr>
          <p:cNvPr id="7" name="Picture 4" descr="Bergenk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" y="6176647"/>
            <a:ext cx="936000" cy="68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06190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Organisering og forankring: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1394F2A-17CC-4B96-8C06-E18D6989F0A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811" y="2095742"/>
            <a:ext cx="5152381" cy="3885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Bergenk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7" y="6158943"/>
            <a:ext cx="936000" cy="68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54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793</Words>
  <Application>Microsoft Office PowerPoint</Application>
  <PresentationFormat>Skjermfremvisning (4:3)</PresentationFormat>
  <Paragraphs>209</Paragraphs>
  <Slides>27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27</vt:i4>
      </vt:variant>
    </vt:vector>
  </HeadingPairs>
  <TitlesOfParts>
    <vt:vector size="28" baseType="lpstr">
      <vt:lpstr>Office-tema</vt:lpstr>
      <vt:lpstr>Mo–la stiftelsen, Laksevåg bydel  14.februar 2018</vt:lpstr>
      <vt:lpstr>Disposisjon;</vt:lpstr>
      <vt:lpstr>Områdesatsing i Bergen kommune inspirert av arbeidet rundt Damsgårdssundetsundet:</vt:lpstr>
      <vt:lpstr>Status Olsvik/Loddefjord</vt:lpstr>
      <vt:lpstr> Tre viktige aspekter ved Levekår i storby: NOU (1978:52)En viktig og fortsatt gjeldende forståelsesramme.</vt:lpstr>
      <vt:lpstr>Levekår og velferd:</vt:lpstr>
      <vt:lpstr>Perspektiv:</vt:lpstr>
      <vt:lpstr>I sum:</vt:lpstr>
      <vt:lpstr>Organisering og forankring:</vt:lpstr>
      <vt:lpstr>Medvirkning;</vt:lpstr>
      <vt:lpstr>Barnetråkkregistrering i området:</vt:lpstr>
      <vt:lpstr>PowerPoint-presentasjon</vt:lpstr>
      <vt:lpstr>Arbeidsmetodikk: «Iterative prosesser»:</vt:lpstr>
      <vt:lpstr> Koordinatorstilling;</vt:lpstr>
      <vt:lpstr> Etablere kontakt og ” erverve tillit” </vt:lpstr>
      <vt:lpstr>Erfaringsbakgrunn:</vt:lpstr>
      <vt:lpstr> Privat/offentlig samarbeid, etablert i 2004/2005 Avsluttes 2016/ sluttrapport 2017</vt:lpstr>
      <vt:lpstr>PowerPoint-presentasjon</vt:lpstr>
      <vt:lpstr>Klaffene ned:</vt:lpstr>
      <vt:lpstr>Kontakt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Resultatområder:</vt:lpstr>
    </vt:vector>
  </TitlesOfParts>
  <Company>Bergen kommune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Molastiftelsen 14.februar 2018</dc:title>
  <dc:creator>Økland, Mary</dc:creator>
  <cp:lastModifiedBy>Økland, Mary</cp:lastModifiedBy>
  <cp:revision>21</cp:revision>
  <cp:lastPrinted>2018-02-14T11:30:22Z</cp:lastPrinted>
  <dcterms:created xsi:type="dcterms:W3CDTF">2018-02-12T11:14:28Z</dcterms:created>
  <dcterms:modified xsi:type="dcterms:W3CDTF">2018-02-14T14:56:04Z</dcterms:modified>
</cp:coreProperties>
</file>