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451" r:id="rId3"/>
    <p:sldId id="465" r:id="rId4"/>
    <p:sldId id="464" r:id="rId5"/>
    <p:sldId id="454" r:id="rId6"/>
    <p:sldId id="476" r:id="rId7"/>
    <p:sldId id="478" r:id="rId8"/>
    <p:sldId id="475" r:id="rId9"/>
    <p:sldId id="477" r:id="rId10"/>
    <p:sldId id="455" r:id="rId11"/>
    <p:sldId id="472" r:id="rId12"/>
    <p:sldId id="468" r:id="rId13"/>
    <p:sldId id="469" r:id="rId14"/>
    <p:sldId id="473" r:id="rId15"/>
    <p:sldId id="456" r:id="rId16"/>
    <p:sldId id="459" r:id="rId17"/>
    <p:sldId id="461" r:id="rId18"/>
    <p:sldId id="462" r:id="rId19"/>
    <p:sldId id="470" r:id="rId20"/>
    <p:sldId id="457" r:id="rId21"/>
    <p:sldId id="458" r:id="rId22"/>
    <p:sldId id="450" r:id="rId23"/>
    <p:sldId id="443" r:id="rId24"/>
    <p:sldId id="452" r:id="rId25"/>
    <p:sldId id="474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69EF-A98B-4BD2-8067-6661D0D23794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F4EC-A44B-41A7-9AA0-D388FF293A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58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6374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Politiet har derfor opprettet nettpatruljen Oslo. Mer og mer kriminalitet skjer på nett.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65D36-F373-8C4B-BC4D-E73737125000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Vår erfaring er at få barn/unge forteller foreldrene sine om vanskelige opplevelser på nett.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F4EC-A44B-41A7-9AA0-D388FF293AB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81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ikke sikkert at barnet velger å fortelle til nettopp deg, men ved at du viser interesse, så kan barnet etter hvert kjenne seg tygg nok til å fortelle.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F4EC-A44B-41A7-9AA0-D388FF293AB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28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bombarder barnet med spørsmål, men spør nok til du får et bilde av hva det dreier seg om. Da blir det lettere å vite om du skal melde ifra til politi og/eller barnevern.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F4EC-A44B-41A7-9AA0-D388FF293AB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48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F4EC-A44B-41A7-9AA0-D388FF293AB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88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8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8413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C0208-8981-4638-960B-713C33378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B46CA4F-45E7-44A5-AAB0-1EBC9D7C9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5A1EC3-36EA-470C-8866-89300E3A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DC8939-2AA4-4A2B-9AD3-9CECBD1E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53123F-21C5-461F-ABA4-555BDC4F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09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5858E-D336-43A3-993B-E25E6DB3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7ECB6FE-1983-4BA0-ACE4-361587D13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9E8643-7A6B-4C6F-9D4C-63201858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285E5-4490-4BDA-9ACC-40CB9A66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D93311-8E20-4280-8F4B-469D175B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8B880C-45B1-4533-88D6-3D7505FE9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721B170-47BE-4FB5-928D-A040A26A2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A51D9A-A9E3-4597-B3D0-C077E80E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81FA92-2004-4081-A798-47D4AF8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BEF735-ACA2-4EE3-9F78-674197EE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00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9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6CCC31-F45B-4BAF-B7E4-45C47055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A62F-3D94-4EAB-ABA2-7152BA0A4FAD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4F9F1F9-1D0F-42F5-9CB5-2C6D1EE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784A75E-6F5D-4643-930C-F60B8BDD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9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6CCC31-F45B-4BAF-B7E4-45C47055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A62F-3D94-4EAB-ABA2-7152BA0A4FAD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4F9F1F9-1D0F-42F5-9CB5-2C6D1EE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784A75E-6F5D-4643-930C-F60B8BDD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40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AD6FFC83-EB6A-42E7-A07E-BEC88D46B009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4CE3D105-00D0-4962-8737-B1D55A921A7B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3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Et moderne og kompetent pol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AD5E3E4C-0EE6-4F6C-BAF9-E639FFE0A117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I forkant av kriminalit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0B6FB8C2-4CE0-4DA3-9620-7EB01D3152EC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33DF08EB-208C-44B8-BF6D-422FA4E37567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582D12AE-C8DF-4063-9786-86948356B4E3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A12EB8-4E86-46E8-A053-FA425F4C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8AE11D-2A2D-4011-80F5-700B165F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5B57FC-ACA3-43A9-8AC5-B08053E3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01A47E-6805-44A7-A5F4-BD152A6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AEB3D5-575A-4087-9808-78489421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19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Vold og overgrep mot b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335"/>
            <a:ext cx="12192000" cy="5314016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1"/>
            <a:ext cx="12192000" cy="97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119236" y="783091"/>
            <a:ext cx="2640331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720" b="1" dirty="0"/>
              <a:t>OSLO POLICE DISTRICT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3669"/>
            <a:ext cx="12192000" cy="761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65284" y="1608841"/>
            <a:ext cx="5564717" cy="14990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865284" y="3320510"/>
            <a:ext cx="5564717" cy="165523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6"/>
            <a:ext cx="1528560" cy="178289"/>
          </a:xfrm>
          <a:prstGeom prst="rect">
            <a:avLst/>
          </a:prstGeom>
        </p:spPr>
        <p:txBody>
          <a:bodyPr/>
          <a:lstStyle/>
          <a:p>
            <a:fld id="{55B65C03-C328-4FDE-9218-47D1A13A9FBD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480" y="233474"/>
            <a:ext cx="1591056" cy="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767"/>
            <a:ext cx="12192000" cy="509058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464277" y="6325892"/>
            <a:ext cx="1528560" cy="178291"/>
          </a:xfrm>
          <a:prstGeom prst="rect">
            <a:avLst/>
          </a:prstGeom>
        </p:spPr>
        <p:txBody>
          <a:bodyPr/>
          <a:lstStyle/>
          <a:p>
            <a:fld id="{851923F4-F55A-4043-B5E3-BBE3EA018EDB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92837" y="6325893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631421" y="2385845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25551" y="2385845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28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631421" y="1728787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9" name="Plassholder f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25551" y="1728787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31421" y="3699960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1" name="Plassholder for tekst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5551" y="3699960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2" name="Plassholder f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631421" y="3042903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4725551" y="3042903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4" name="Plassholder for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3631421" y="5014076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25551" y="5014076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6" name="Plassholder for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3631421" y="4357017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7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25551" y="4357017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3631421" y="5671135"/>
            <a:ext cx="893011" cy="564504"/>
          </a:xfrm>
        </p:spPr>
        <p:txBody>
          <a:bodyPr>
            <a:noAutofit/>
          </a:bodyPr>
          <a:lstStyle>
            <a:lvl1pPr marL="0" indent="0" algn="r">
              <a:buNone/>
              <a:defRPr sz="26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25551" y="5671135"/>
            <a:ext cx="6788944" cy="564504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51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tem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767"/>
            <a:ext cx="12192000" cy="509058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67A66589-64D8-4ADE-A438-C98A401F3B15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79271" y="1970097"/>
            <a:ext cx="1723563" cy="1437004"/>
          </a:xfrm>
        </p:spPr>
        <p:txBody>
          <a:bodyPr>
            <a:noAutofit/>
          </a:bodyPr>
          <a:lstStyle>
            <a:lvl1pPr marL="0" indent="0" algn="r">
              <a:buNone/>
              <a:defRPr sz="6133" b="1"/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78601" y="2385607"/>
            <a:ext cx="7951400" cy="3040175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667" b="0">
                <a:solidFill>
                  <a:schemeClr val="bg1"/>
                </a:solidFill>
              </a:defRPr>
            </a:lvl1pPr>
            <a:lvl2pPr marL="191995" indent="0">
              <a:buNone/>
              <a:defRPr>
                <a:solidFill>
                  <a:schemeClr val="bg1"/>
                </a:solidFill>
              </a:defRPr>
            </a:lvl2pPr>
            <a:lvl3pPr marL="383990" indent="0">
              <a:buNone/>
              <a:defRPr>
                <a:solidFill>
                  <a:schemeClr val="bg1"/>
                </a:solidFill>
              </a:defRPr>
            </a:lvl3pPr>
            <a:lvl4pPr marL="575986" indent="0">
              <a:buNone/>
              <a:defRPr>
                <a:solidFill>
                  <a:schemeClr val="bg1"/>
                </a:solidFill>
              </a:defRPr>
            </a:lvl4pPr>
            <a:lvl5pPr marL="67198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Skilleark – rediger for å legge til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37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2CADCE32-4BD3-4531-9EAD-AC3A88308D2B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962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1" y="2042835"/>
            <a:ext cx="5103284" cy="43135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D9D7C90F-9509-4766-8FC2-94B4EE56E2CC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6326717" y="2042834"/>
            <a:ext cx="5103283" cy="43135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401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1" y="2042835"/>
            <a:ext cx="5103284" cy="4313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FCC5E-102C-4741-8585-CF5E3563B333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6326717" y="2042834"/>
            <a:ext cx="5103283" cy="4313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10E19E35-8E7C-45E6-9C48-7E07A1C43079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9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DF8710-A71D-422D-8411-1207E122556E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278FBA37-F50D-4DDB-A4E1-BE6AEBB6988F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86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6FDD3-1B03-4CAC-A6BF-A57A73F8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EC91BA-0AF1-4C48-A2A1-1ADB4F553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3E37C-D931-4C1F-B73C-5F6EE13D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BB4412-3058-4E58-AA16-E87DBBA4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587AE7-1DD9-4C1D-BAB3-8127CB1E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466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1778C1-0EDB-4289-B690-E0C489765B44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" y="1263651"/>
            <a:ext cx="12191999" cy="50927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1" y="1263650"/>
            <a:ext cx="12192001" cy="5092700"/>
          </a:xfrm>
          <a:prstGeom prst="rect">
            <a:avLst/>
          </a:prstGeom>
          <a:solidFill>
            <a:srgbClr val="001935">
              <a:alpha val="71000"/>
            </a:srgbClr>
          </a:solidFill>
        </p:spPr>
        <p:txBody>
          <a:bodyPr wrap="square" tIns="360000" bIns="360000" anchor="ctr">
            <a:noAutofit/>
          </a:bodyPr>
          <a:lstStyle>
            <a:lvl1pPr algn="ctr">
              <a:defRPr sz="2667" b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Rediger for å legge til tekst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E985E234-D4BA-4350-BC89-DAE148F813EA}" type="datetime1">
              <a:rPr lang="en-US" smtClean="0"/>
              <a:t>11/14/2018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27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649C814F-EFC0-4879-8483-C23973E0DA29}" type="datetime1">
              <a:rPr lang="en-US" smtClean="0"/>
              <a:t>11/14/2018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896534" y="1265768"/>
            <a:ext cx="8398933" cy="2961217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667"/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829128" y="4517270"/>
            <a:ext cx="8533747" cy="1383999"/>
          </a:xfrm>
        </p:spPr>
        <p:txBody>
          <a:bodyPr>
            <a:norm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09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DC40AC-B6B0-4A6D-AAF8-04F9A1709C91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896534" y="1265768"/>
            <a:ext cx="8398933" cy="2961217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829128" y="4517270"/>
            <a:ext cx="8533747" cy="1383999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7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1153419"/>
            <a:ext cx="5103284" cy="772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1" y="2042835"/>
            <a:ext cx="5103284" cy="43135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34875FC8-3810-4F92-85B1-0AB3CAFDDA52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26717" y="1265767"/>
            <a:ext cx="5865283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25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1153419"/>
            <a:ext cx="5103284" cy="77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1" y="2042835"/>
            <a:ext cx="5103284" cy="4313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45AC4-E951-4F83-8D35-F23141F905F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26717" y="1265767"/>
            <a:ext cx="5865283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58038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6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5865283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6718" y="1153419"/>
            <a:ext cx="5103284" cy="772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8" y="2042835"/>
            <a:ext cx="5103284" cy="43135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750959D9-401C-4348-9A0C-D9108D6A7DEF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035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5865283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6718" y="1153419"/>
            <a:ext cx="5103284" cy="77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8" y="2042835"/>
            <a:ext cx="5103284" cy="4313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B69A9-E01C-45D5-9F3E-0F236F7916D0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7" y="1265769"/>
            <a:ext cx="5865283" cy="4583305"/>
          </a:xfrm>
          <a:solidFill>
            <a:schemeClr val="accent5"/>
          </a:solidFill>
        </p:spPr>
        <p:txBody>
          <a:bodyPr lIns="216000" tIns="180000" rIns="57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A7CD4E75-6037-4C85-B052-30D039DA1278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865283" cy="507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6096000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6326717" y="5991828"/>
            <a:ext cx="5865283" cy="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8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7" y="1265769"/>
            <a:ext cx="5865283" cy="4583305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E9663E98-A9E4-4A65-AA84-20B477C5BCEA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865283" cy="507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6096000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6326717" y="5991828"/>
            <a:ext cx="5865283" cy="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C9ACF9-4A32-4A38-B7C1-7C6F8C29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1E4BF2-ABAB-47C1-87E8-0ACD1FAA0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260957-7B2D-4C24-8019-12D4260D5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88058B-5381-47CC-9A27-A689112F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831247-3AB4-41CF-B2F7-1514BA25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C9BEEB-B153-4DDB-95FF-C044392F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549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7" y="1265769"/>
            <a:ext cx="5865283" cy="4583305"/>
          </a:xfrm>
          <a:solidFill>
            <a:schemeClr val="tx1"/>
          </a:soli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8792080E-013A-425B-AE1B-D7150E8B2A6A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865283" cy="507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6096000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6326717" y="5991828"/>
            <a:ext cx="5865283" cy="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7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8" y="1265769"/>
            <a:ext cx="5103284" cy="4583305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77DFB533-CFA0-4F9C-9BEF-FE77BE62B750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103283" cy="507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762001" y="1265767"/>
            <a:ext cx="5103284" cy="5090584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326717" y="5993267"/>
            <a:ext cx="5108924" cy="1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8" y="1265769"/>
            <a:ext cx="5103284" cy="4583305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A5F886BD-7BBB-4A00-AF11-020B74CEA95D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103283" cy="507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762001" y="1265767"/>
            <a:ext cx="5103284" cy="5090584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326717" y="5993267"/>
            <a:ext cx="5108924" cy="1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6718" y="1265769"/>
            <a:ext cx="5103284" cy="4583305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066F9564-DAAA-4106-94C5-91BF5DA9D62C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326717" y="5849074"/>
            <a:ext cx="5103283" cy="507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762001" y="1265767"/>
            <a:ext cx="5103284" cy="5090584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326717" y="5993267"/>
            <a:ext cx="5108924" cy="1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1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84B5C1CE-521A-4B9A-A58E-223D8F5F657A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4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8017934" y="1265769"/>
            <a:ext cx="3412068" cy="4583305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8017931" y="5849074"/>
            <a:ext cx="3412068" cy="507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4389966" y="1265769"/>
            <a:ext cx="3412068" cy="4583305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4389963" y="5849074"/>
            <a:ext cx="3412068" cy="507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761999" y="1265769"/>
            <a:ext cx="3412068" cy="4583305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761997" y="5849074"/>
            <a:ext cx="3412068" cy="507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8017928" y="5980546"/>
            <a:ext cx="3417712" cy="17414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4389963" y="5980546"/>
            <a:ext cx="3417712" cy="17414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756352" y="5980546"/>
            <a:ext cx="3417712" cy="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677C2CE3-8006-4760-8481-9B4EE5269192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4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8017934" y="1265769"/>
            <a:ext cx="3412068" cy="4583305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8017931" y="5849074"/>
            <a:ext cx="3412068" cy="507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4389966" y="1265769"/>
            <a:ext cx="3412068" cy="4583305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4389963" y="5849074"/>
            <a:ext cx="3412068" cy="507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761999" y="1265769"/>
            <a:ext cx="3412068" cy="4583305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761997" y="5849074"/>
            <a:ext cx="3412068" cy="507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8017928" y="5980546"/>
            <a:ext cx="3417712" cy="17414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4389963" y="5980546"/>
            <a:ext cx="3417712" cy="17414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756352" y="5980546"/>
            <a:ext cx="3417712" cy="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27E176F7-0C7B-4021-A4F5-AD59A4D51FE7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4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8017934" y="1265769"/>
            <a:ext cx="3412068" cy="4583305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8017931" y="5849074"/>
            <a:ext cx="3412068" cy="507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4389966" y="1265769"/>
            <a:ext cx="3412068" cy="4583305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4389963" y="5849074"/>
            <a:ext cx="3412068" cy="507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761999" y="1265769"/>
            <a:ext cx="3412068" cy="4583305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761997" y="5849074"/>
            <a:ext cx="3412068" cy="507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8017928" y="5980546"/>
            <a:ext cx="3417712" cy="17414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4389963" y="5980546"/>
            <a:ext cx="3417712" cy="17414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756352" y="5980546"/>
            <a:ext cx="3417712" cy="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0425BBD3-E781-4801-9DD6-81B95580D7C6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4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762001" y="1734379"/>
            <a:ext cx="3412063" cy="3412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Ellipse 29"/>
          <p:cNvSpPr/>
          <p:nvPr userDrawn="1"/>
        </p:nvSpPr>
        <p:spPr>
          <a:xfrm>
            <a:off x="4389969" y="1734379"/>
            <a:ext cx="3412063" cy="3412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Ellipse 33"/>
          <p:cNvSpPr/>
          <p:nvPr userDrawn="1"/>
        </p:nvSpPr>
        <p:spPr>
          <a:xfrm>
            <a:off x="8017929" y="1734379"/>
            <a:ext cx="3412063" cy="3412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481118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43914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183214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0132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0EAA65B6-32D5-4D1E-A71B-41E71096892A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762001" y="1734379"/>
            <a:ext cx="3412063" cy="3412063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Ellipse 29"/>
          <p:cNvSpPr/>
          <p:nvPr userDrawn="1"/>
        </p:nvSpPr>
        <p:spPr>
          <a:xfrm>
            <a:off x="4389969" y="1734379"/>
            <a:ext cx="3412063" cy="3412063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Ellipse 33"/>
          <p:cNvSpPr/>
          <p:nvPr userDrawn="1"/>
        </p:nvSpPr>
        <p:spPr>
          <a:xfrm>
            <a:off x="8017929" y="1734379"/>
            <a:ext cx="3412063" cy="3412063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481118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43914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183214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7576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20246F60-9C45-4F4D-92FD-F9DA300DE42F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762001" y="1734379"/>
            <a:ext cx="3412063" cy="3412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Ellipse 29"/>
          <p:cNvSpPr/>
          <p:nvPr userDrawn="1"/>
        </p:nvSpPr>
        <p:spPr>
          <a:xfrm>
            <a:off x="4389969" y="1734379"/>
            <a:ext cx="3412063" cy="3412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Ellipse 33"/>
          <p:cNvSpPr/>
          <p:nvPr userDrawn="1"/>
        </p:nvSpPr>
        <p:spPr>
          <a:xfrm>
            <a:off x="8017929" y="1734379"/>
            <a:ext cx="3412063" cy="3412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481118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43914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183214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7093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82D6DD-CA28-4730-810E-BADF0D4F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41568-589C-471D-942C-359B13C3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A74DAC-2F47-44E5-9BA1-29B131E18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49377B3-D71A-435A-8FAF-FC9DFD5A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B2F0D03-1B9A-4171-A79D-93485A2FD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DA61219-AF7F-4237-A902-8776805C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4D29275-71C3-46F7-B588-B2048165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0EDD1C3-27CE-4C65-86B0-9D9971E6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669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DE99F8-0157-40C7-9A2E-E5415AEA95E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62000" y="6518796"/>
            <a:ext cx="8617784" cy="178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lassholder for dato 3"/>
          <p:cNvSpPr txBox="1">
            <a:spLocks/>
          </p:cNvSpPr>
          <p:nvPr userDrawn="1"/>
        </p:nvSpPr>
        <p:spPr>
          <a:xfrm>
            <a:off x="2123849" y="6518795"/>
            <a:ext cx="1528560" cy="178291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338959-DAC3-6347-B210-C1A530E88A04}" type="datetime1">
              <a:rPr lang="nb-NO" sz="667" smtClean="0"/>
              <a:pPr/>
              <a:t>14.11.2018</a:t>
            </a:fld>
            <a:endParaRPr lang="en-GB" sz="667"/>
          </a:p>
        </p:txBody>
      </p:sp>
      <p:sp>
        <p:nvSpPr>
          <p:cNvPr id="26" name="Plassholder for lysbildenummer 5"/>
          <p:cNvSpPr txBox="1">
            <a:spLocks/>
          </p:cNvSpPr>
          <p:nvPr userDrawn="1"/>
        </p:nvSpPr>
        <p:spPr>
          <a:xfrm>
            <a:off x="3652409" y="6518796"/>
            <a:ext cx="521656" cy="1782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nb-NO" altLang="nb-NO" sz="667"/>
              <a:t>Side </a:t>
            </a:r>
            <a:fld id="{F57D2C7E-FF28-3646-BDC8-24A1FA3E5E8D}" type="slidenum">
              <a:rPr lang="en-GB" sz="667" smtClean="0"/>
              <a:pPr/>
              <a:t>‹#›</a:t>
            </a:fld>
            <a:endParaRPr lang="en-GB" sz="667" dirty="0"/>
          </a:p>
        </p:txBody>
      </p:sp>
      <p:sp>
        <p:nvSpPr>
          <p:cNvPr id="9" name="Ellipse 8"/>
          <p:cNvSpPr/>
          <p:nvPr userDrawn="1"/>
        </p:nvSpPr>
        <p:spPr>
          <a:xfrm>
            <a:off x="762001" y="1734379"/>
            <a:ext cx="3412063" cy="341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Ellipse 29"/>
          <p:cNvSpPr/>
          <p:nvPr userDrawn="1"/>
        </p:nvSpPr>
        <p:spPr>
          <a:xfrm>
            <a:off x="4389969" y="1734379"/>
            <a:ext cx="3412063" cy="341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Ellipse 33"/>
          <p:cNvSpPr/>
          <p:nvPr userDrawn="1"/>
        </p:nvSpPr>
        <p:spPr>
          <a:xfrm>
            <a:off x="8017929" y="1734379"/>
            <a:ext cx="3412063" cy="341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481118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439142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183214" y="2205567"/>
            <a:ext cx="2569633" cy="24235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12192000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57C8F3F2-538C-4BA5-8294-CE5A4360812D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682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12192000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32EFD9-A4CA-41FB-A6EA-0FD50423A4A2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06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6076005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6128924" y="1265767"/>
            <a:ext cx="606307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6B7DD512-881D-49BA-BFD6-B2620046D932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274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6076005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6128924" y="1265767"/>
            <a:ext cx="606307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5D4E9-6DF7-4A98-8776-141FE26429C6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4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729191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7344833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7344833" y="3965951"/>
            <a:ext cx="4847168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A1BDD525-7AC5-490C-A236-18ED9E48D9DA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4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1265767"/>
            <a:ext cx="729191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7344833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7344833" y="3965951"/>
            <a:ext cx="4847168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A795-17D3-4DE2-9057-2A924B66E2F0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4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00083" y="1265767"/>
            <a:ext cx="729191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3965951"/>
            <a:ext cx="4847168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8F0F9B51-E6BF-4F9B-AC9D-42EC00C97813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10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00083" y="1265767"/>
            <a:ext cx="7291917" cy="5090584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3965951"/>
            <a:ext cx="4847168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97212-505E-4498-AF1F-4886CBAEB4E4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5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00083" y="1265766"/>
            <a:ext cx="7291917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3965951"/>
            <a:ext cx="2384051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2446926" y="3965951"/>
            <a:ext cx="4843676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7353477" y="3965951"/>
            <a:ext cx="4838524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4F892420-872B-4A40-9CD4-7D96EE8F31D2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06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9D891-D85F-4A43-B788-D040F976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022FF4-C6B5-4DE4-855E-20BBDDF2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4DB0D2F-CB2E-43C7-B15A-8E89A118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8E727E9-59AA-489E-A8E0-626B0EB1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753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00083" y="1265766"/>
            <a:ext cx="7291917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1265768"/>
            <a:ext cx="4847168" cy="263980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3965951"/>
            <a:ext cx="2384051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2446926" y="3965951"/>
            <a:ext cx="4843676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7353477" y="3965951"/>
            <a:ext cx="4838524" cy="23903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FF0A73-4D17-4072-A2C3-28604757E42C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3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4384432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ktangel 15"/>
          <p:cNvSpPr/>
          <p:nvPr userDrawn="1"/>
        </p:nvSpPr>
        <p:spPr>
          <a:xfrm>
            <a:off x="8006864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Rektangel 1"/>
          <p:cNvSpPr/>
          <p:nvPr userDrawn="1"/>
        </p:nvSpPr>
        <p:spPr>
          <a:xfrm>
            <a:off x="762001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5BF411D0-93C7-462D-AEEB-CF2F7268995B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49360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471791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8094223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80697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02243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072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4384432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ktangel 15"/>
          <p:cNvSpPr/>
          <p:nvPr userDrawn="1"/>
        </p:nvSpPr>
        <p:spPr>
          <a:xfrm>
            <a:off x="8006864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Rektangel 1"/>
          <p:cNvSpPr/>
          <p:nvPr userDrawn="1"/>
        </p:nvSpPr>
        <p:spPr>
          <a:xfrm>
            <a:off x="762001" y="1265766"/>
            <a:ext cx="3423137" cy="3800009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1111F-5B84-401E-BB66-30E8D5665011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49360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471791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8094223" y="1349495"/>
            <a:ext cx="3248416" cy="3632549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90373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31271" y="5139454"/>
            <a:ext cx="3329836" cy="2180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2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762001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Rektangel 25"/>
          <p:cNvSpPr/>
          <p:nvPr userDrawn="1"/>
        </p:nvSpPr>
        <p:spPr>
          <a:xfrm>
            <a:off x="2928545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Rektangel 26"/>
          <p:cNvSpPr/>
          <p:nvPr userDrawn="1"/>
        </p:nvSpPr>
        <p:spPr>
          <a:xfrm>
            <a:off x="5095089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Rektangel 27"/>
          <p:cNvSpPr/>
          <p:nvPr userDrawn="1"/>
        </p:nvSpPr>
        <p:spPr>
          <a:xfrm>
            <a:off x="7261633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Rektangel 28"/>
          <p:cNvSpPr/>
          <p:nvPr userDrawn="1"/>
        </p:nvSpPr>
        <p:spPr>
          <a:xfrm>
            <a:off x="9428176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A161B050-3744-41BD-B293-F5050FCCEA4D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9504249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7337707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5171163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004619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838074" y="13345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753211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926574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5088077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7256559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9420757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753211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926574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5088077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7256559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9420757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762001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Rektangel 30"/>
          <p:cNvSpPr/>
          <p:nvPr userDrawn="1"/>
        </p:nvSpPr>
        <p:spPr>
          <a:xfrm>
            <a:off x="2928545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Rektangel 31"/>
          <p:cNvSpPr/>
          <p:nvPr userDrawn="1"/>
        </p:nvSpPr>
        <p:spPr>
          <a:xfrm>
            <a:off x="5095089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7" name="Rektangel 46"/>
          <p:cNvSpPr/>
          <p:nvPr userDrawn="1"/>
        </p:nvSpPr>
        <p:spPr>
          <a:xfrm>
            <a:off x="7261633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8" name="Rektangel 47"/>
          <p:cNvSpPr/>
          <p:nvPr userDrawn="1"/>
        </p:nvSpPr>
        <p:spPr>
          <a:xfrm>
            <a:off x="9428176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9504249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7337707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5171163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3004619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838074" y="3965787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061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762001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Rektangel 25"/>
          <p:cNvSpPr/>
          <p:nvPr userDrawn="1"/>
        </p:nvSpPr>
        <p:spPr>
          <a:xfrm>
            <a:off x="2928545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Rektangel 26"/>
          <p:cNvSpPr/>
          <p:nvPr userDrawn="1"/>
        </p:nvSpPr>
        <p:spPr>
          <a:xfrm>
            <a:off x="5095089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Rektangel 27"/>
          <p:cNvSpPr/>
          <p:nvPr userDrawn="1"/>
        </p:nvSpPr>
        <p:spPr>
          <a:xfrm>
            <a:off x="7261633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Rektangel 28"/>
          <p:cNvSpPr/>
          <p:nvPr userDrawn="1"/>
        </p:nvSpPr>
        <p:spPr>
          <a:xfrm>
            <a:off x="9428176" y="1265766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886DD5-CF1E-48E9-920D-ED5BAB895672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9504249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7337707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5171163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004619" y="1336110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838074" y="13345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753211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926574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5088077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7256559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9420757" y="3373325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753211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926574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5088077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7256559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9420757" y="6012136"/>
            <a:ext cx="1905495" cy="404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762001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Rektangel 30"/>
          <p:cNvSpPr/>
          <p:nvPr userDrawn="1"/>
        </p:nvSpPr>
        <p:spPr>
          <a:xfrm>
            <a:off x="2928545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Rektangel 31"/>
          <p:cNvSpPr/>
          <p:nvPr userDrawn="1"/>
        </p:nvSpPr>
        <p:spPr>
          <a:xfrm>
            <a:off x="5095089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7" name="Rektangel 46"/>
          <p:cNvSpPr/>
          <p:nvPr userDrawn="1"/>
        </p:nvSpPr>
        <p:spPr>
          <a:xfrm>
            <a:off x="7261633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8" name="Rektangel 47"/>
          <p:cNvSpPr/>
          <p:nvPr userDrawn="1"/>
        </p:nvSpPr>
        <p:spPr>
          <a:xfrm>
            <a:off x="9428176" y="3897005"/>
            <a:ext cx="2001825" cy="205265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9504249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7337707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5171163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3004619" y="3967349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838074" y="3965787"/>
            <a:ext cx="1849675" cy="1915092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pic>
        <p:nvPicPr>
          <p:cNvPr id="37" name="Bild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7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88886F10-CA27-41F8-B2F2-F477431329BF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me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1895638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rgbClr val="001935"/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0EB1276B-1481-485A-AD8D-41EF89D9E7CE}" type="datetime1">
              <a:rPr lang="en-US" smtClean="0"/>
              <a:t>11/14/2018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796716" y="1265766"/>
            <a:ext cx="8598568" cy="44666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53" y="249630"/>
            <a:ext cx="1372961" cy="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66AC1F-5BB4-4682-A34D-A0180035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BA2DD2-D30B-45C8-B783-46A3AA5B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D9E2ED-10F2-4471-AEAE-098EEDB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25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99FF00-F87E-4272-8FF3-0F08AE47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85D18D-8A8F-4C97-8BC6-5EB8A2C9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E18F87-9378-4388-BB7A-25B5663D4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DEF015-BBF2-41A6-A0DB-649ED41F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4FB35A-7DC2-46B5-A26A-632725D0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917161-152C-4961-8082-89608EC3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62CBF-E9A3-4C7F-BB36-12056DF3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3CD7B7A-9CFE-46A5-B574-699786B1E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9D2D3FA-2088-491D-AAF9-5CE97EE8D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E1F8AB-EC31-4F76-9E9A-FA9BF363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3F8552-D423-4B23-9951-40CA9529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90AAA9-676F-47FD-9818-19E5F27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6690F8-DFFC-4556-947E-CC50BA5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BA384D-8428-455C-A986-E30204C7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168416-6886-4A87-97DA-5E3C6B4A5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C3F6-85C6-4836-B255-F7ACD4BCBC4B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0C794F-B788-4990-940F-8302802B0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605F36-4016-486C-A859-E2CBAAFC1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D4F2-54FF-4DFF-8F1C-665F6092E2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94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62000" y="1153419"/>
            <a:ext cx="10668000" cy="772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000" y="2042835"/>
            <a:ext cx="10668000" cy="4313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</a:t>
            </a:r>
            <a:r>
              <a:rPr lang="en-US" noProof="0" dirty="0" err="1"/>
              <a:t>tekststiler</a:t>
            </a:r>
            <a:r>
              <a:rPr lang="nb-NO" dirty="0"/>
              <a:t>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62000" y="6518796"/>
            <a:ext cx="8617784" cy="1782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7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GB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67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b-NO" altLang="nb-NO" dirty="0"/>
              <a:t>Page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379784" y="6518793"/>
            <a:ext cx="1528560" cy="1782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67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16C63902-154A-4299-A1A4-934E8C4FAE90}" type="datetime1">
              <a:rPr lang="en-US" smtClean="0"/>
              <a:t>11/14/2018</a:t>
            </a:fld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59466" y="250408"/>
            <a:ext cx="1372653" cy="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91995" indent="-191995" algn="l" defTabSz="1219170" rtl="0" eaLnBrk="1" latinLnBrk="0" hangingPunct="1">
        <a:lnSpc>
          <a:spcPct val="100000"/>
        </a:lnSpc>
        <a:spcBef>
          <a:spcPts val="1333"/>
        </a:spcBef>
        <a:buFont typeface="Arial"/>
        <a:buChar char="•"/>
        <a:defRPr sz="2267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431989" indent="-239994" algn="l" defTabSz="1219170" rtl="0" eaLnBrk="1" latinLnBrk="0" hangingPunct="1">
        <a:lnSpc>
          <a:spcPct val="100000"/>
        </a:lnSpc>
        <a:spcBef>
          <a:spcPts val="667"/>
        </a:spcBef>
        <a:buFont typeface="Cambria" charset="0"/>
        <a:buChar char="−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575986" indent="-191995" algn="l" defTabSz="1219170" rtl="0" eaLnBrk="1" latinLnBrk="0" hangingPunct="1">
        <a:lnSpc>
          <a:spcPct val="100000"/>
        </a:lnSpc>
        <a:spcBef>
          <a:spcPts val="667"/>
        </a:spcBef>
        <a:buFont typeface="LucidaGrande" charset="0"/>
        <a:buChar char="◦"/>
        <a:defRPr sz="1733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815980" indent="-143996" algn="l" defTabSz="1219170" rtl="0" eaLnBrk="1" latinLnBrk="0" hangingPunct="1">
        <a:lnSpc>
          <a:spcPct val="100000"/>
        </a:lnSpc>
        <a:spcBef>
          <a:spcPts val="667"/>
        </a:spcBef>
        <a:buFont typeface="LucidaGrande" charset="0"/>
        <a:buChar char="⁄"/>
        <a:defRPr sz="1733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959976" indent="-143996" algn="l" defTabSz="1219170" rtl="0" eaLnBrk="1" latinLnBrk="0" hangingPunct="1">
        <a:lnSpc>
          <a:spcPct val="100000"/>
        </a:lnSpc>
        <a:spcBef>
          <a:spcPts val="667"/>
        </a:spcBef>
        <a:buFont typeface="ArialUnicodeMS" charset="0"/>
        <a:buChar char="‣"/>
        <a:defRPr sz="1733" i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03">
          <p15:clr>
            <a:srgbClr val="F26B43"/>
          </p15:clr>
        </p15:guide>
        <p15:guide id="4" pos="360">
          <p15:clr>
            <a:srgbClr val="F26B43"/>
          </p15:clr>
        </p15:guide>
        <p15:guide id="5" pos="5400">
          <p15:clr>
            <a:srgbClr val="F26B43"/>
          </p15:clr>
        </p15:guide>
        <p15:guide id="6" orient="horz" pos="598">
          <p15:clr>
            <a:srgbClr val="F26B43"/>
          </p15:clr>
        </p15:guide>
        <p15:guide id="7" pos="2989">
          <p15:clr>
            <a:srgbClr val="F26B43"/>
          </p15:clr>
        </p15:guide>
        <p15:guide id="8" pos="27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70033" y="1086999"/>
            <a:ext cx="8359968" cy="94010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FFC000"/>
                </a:solidFill>
              </a:rPr>
              <a:t>Internett - en del av barn og  unges nærmiljø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70033" y="2038389"/>
            <a:ext cx="8752839" cy="940107"/>
          </a:xfrm>
        </p:spPr>
        <p:txBody>
          <a:bodyPr/>
          <a:lstStyle/>
          <a:p>
            <a:r>
              <a:rPr lang="nb-NO" dirty="0"/>
              <a:t>Politioverbetjent/Fagansvarlig Anne Katrin Storsveen</a:t>
            </a:r>
          </a:p>
          <a:p>
            <a:r>
              <a:rPr lang="nb-NO" dirty="0"/>
              <a:t>Politibetjent Alexander Lunde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A62F-3D94-4EAB-ABA2-7152BA0A4FAD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1CFE67-7309-477A-9B13-F0CB976C0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1" t="31125" r="42272" b="12080"/>
          <a:stretch/>
        </p:blipFill>
        <p:spPr>
          <a:xfrm>
            <a:off x="7235100" y="3559163"/>
            <a:ext cx="4289369" cy="26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4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3F0118-5F80-4A55-A0EE-73FA4EB0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0721"/>
            <a:ext cx="10668000" cy="58928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Kyniske utpressere får unge til å sende bilder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C0690D-EFE6-4B69-B873-5D5EF7D8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DD0901-566F-4A2B-AAB4-98FAE2A9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A54CB-C292-4082-89C3-B630794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5B1489F3-5240-4E7D-8D4C-2DD10D69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26" y="1402023"/>
            <a:ext cx="6859747" cy="4984750"/>
          </a:xfrm>
        </p:spPr>
      </p:pic>
    </p:spTree>
    <p:extLst>
      <p:ext uri="{BB962C8B-B14F-4D97-AF65-F5344CB8AC3E}">
        <p14:creationId xmlns:p14="http://schemas.microsoft.com/office/powerpoint/2010/main" val="140794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B99C6-695D-4CB6-A666-AD958EE7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BE4CDBE-AB92-42B4-B7BA-FA9385CA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524" y="889259"/>
            <a:ext cx="9193676" cy="5427512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93F538-A162-4645-9279-CEB6BBA7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D53533-B91C-4C96-B3EA-DEBF81F6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8A1AD2-3673-4B2C-99BE-7DB77177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3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90BA07-B15D-45BB-8668-30443328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0CD8944-99E3-4964-9A41-E3A3635BE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634644"/>
            <a:ext cx="8981440" cy="5759987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C6FC1A-4790-482F-B89A-D1ECEA12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92CFEC-FCF0-43FF-958F-D132AD88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1AC6A8-F8F8-4606-B410-F60C1519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5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B8D6C-6645-432B-B8E2-F53C1540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1"/>
            <a:ext cx="10668000" cy="629919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Deling av nakenbilder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575977-BAD3-4D09-AB1C-DF78E425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3360"/>
            <a:ext cx="10668000" cy="4872991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Det er ikke ulovlig å dele nakenbilder av seg selv på nett til andre.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nb-NO" dirty="0">
                <a:solidFill>
                  <a:srgbClr val="FFC000"/>
                </a:solidFill>
              </a:rPr>
              <a:t>MEN </a:t>
            </a:r>
            <a:r>
              <a:rPr lang="nb-NO" b="1" dirty="0">
                <a:solidFill>
                  <a:srgbClr val="FFC000"/>
                </a:solidFill>
              </a:rPr>
              <a:t>det er ulovlig å oppbevare </a:t>
            </a:r>
            <a:r>
              <a:rPr lang="nb-NO" dirty="0">
                <a:solidFill>
                  <a:srgbClr val="FFC000"/>
                </a:solidFill>
              </a:rPr>
              <a:t>mottatte bilder som er seksuelt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krenkende/seksuell fremstilling av barn under 18 år – og ikke minst 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true med å dele det videre.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Strl. §§ 310 og 311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Strl. §§ 263 og 266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B208C4-8D60-4B1A-B1F0-15344A6D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1BEF63-4C39-4947-931A-81487C79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EA38DE-3750-44AF-896F-465C856C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DE6D07-74EE-4A09-8A91-87F6AE29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36" y="3791511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EB7116-5BC6-49F3-9F04-8B39D4C6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1"/>
            <a:ext cx="10668000" cy="59944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Få forteller voksne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B2A93D-272B-4988-8330-30F48CAF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09041"/>
            <a:ext cx="10668000" cy="5147310"/>
          </a:xfrm>
        </p:spPr>
        <p:txBody>
          <a:bodyPr>
            <a:normAutofit/>
          </a:bodyPr>
          <a:lstStyle/>
          <a:p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Skyld og skam. Mange barn kjenner skyld for aktiviteten de inngikk på nett.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C000"/>
                </a:solidFill>
              </a:rPr>
              <a:t>Trusler om spredning av bilder/video, eller at barnet eller dets omsorgspersoner skal skades.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C000"/>
                </a:solidFill>
              </a:rPr>
              <a:t>Frykt for konsekvenser ved avdekking eksempelvis å bli fratatt mobil/sosialt liv på nett.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C000"/>
                </a:solidFill>
              </a:rPr>
              <a:t>De vet ikke at det de har vært utsatt for er straffbart.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023ABD-4E07-44C9-B988-AD808A1A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AC745-2266-43D2-AACB-3F050960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AEA680-2A59-456C-8921-78F37EEB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668A54-E4A7-4FA6-B791-DC3462B4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80" y="3957639"/>
            <a:ext cx="3057021" cy="22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663FCA-1B2F-4712-B364-1E8F5FEF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60401"/>
            <a:ext cx="10668000" cy="62992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Legg «vi voksne vet best» til 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981258-7196-4DAF-89E7-C8D49A8F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10668000" cy="4832351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Snakk </a:t>
            </a:r>
            <a:r>
              <a:rPr lang="nb-NO" b="1" dirty="0">
                <a:solidFill>
                  <a:srgbClr val="FFC000"/>
                </a:solidFill>
              </a:rPr>
              <a:t>MED</a:t>
            </a:r>
            <a:r>
              <a:rPr lang="nb-NO" dirty="0">
                <a:solidFill>
                  <a:srgbClr val="FFC000"/>
                </a:solidFill>
              </a:rPr>
              <a:t> barnet og ikke </a:t>
            </a:r>
            <a:r>
              <a:rPr lang="nb-NO" b="1" dirty="0">
                <a:solidFill>
                  <a:srgbClr val="FFC000"/>
                </a:solidFill>
              </a:rPr>
              <a:t>TIL</a:t>
            </a:r>
            <a:r>
              <a:rPr lang="nb-NO" dirty="0">
                <a:solidFill>
                  <a:srgbClr val="FFC000"/>
                </a:solidFill>
              </a:rPr>
              <a:t> det.</a:t>
            </a:r>
          </a:p>
          <a:p>
            <a:r>
              <a:rPr lang="nb-NO" dirty="0">
                <a:solidFill>
                  <a:srgbClr val="FFC000"/>
                </a:solidFill>
              </a:rPr>
              <a:t>La barnet være ekspert på eget liv, egne opplevelser og tanker.</a:t>
            </a:r>
          </a:p>
          <a:p>
            <a:r>
              <a:rPr lang="nb-NO" dirty="0">
                <a:solidFill>
                  <a:srgbClr val="FFC000"/>
                </a:solidFill>
              </a:rPr>
              <a:t>Vær nysgjerrig uten å være forutinntatt.</a:t>
            </a:r>
          </a:p>
          <a:p>
            <a:r>
              <a:rPr lang="nb-NO" dirty="0">
                <a:solidFill>
                  <a:srgbClr val="FFC000"/>
                </a:solidFill>
              </a:rPr>
              <a:t>Vær til stede med hode og hjerte, vis genuint at du ønsker å lytte, forstå og hjelpe.</a:t>
            </a:r>
          </a:p>
          <a:p>
            <a:r>
              <a:rPr lang="nb-NO" dirty="0">
                <a:solidFill>
                  <a:srgbClr val="FFC000"/>
                </a:solidFill>
              </a:rPr>
              <a:t>Vis at du tåler å stå i det.</a:t>
            </a:r>
          </a:p>
          <a:p>
            <a:r>
              <a:rPr lang="nb-NO" dirty="0">
                <a:solidFill>
                  <a:srgbClr val="FFC000"/>
                </a:solidFill>
              </a:rPr>
              <a:t>Har du en undring, så si det til barnet. </a:t>
            </a:r>
          </a:p>
          <a:p>
            <a:r>
              <a:rPr lang="nb-NO" dirty="0">
                <a:solidFill>
                  <a:srgbClr val="FFC000"/>
                </a:solidFill>
              </a:rPr>
              <a:t>Si at du lurer på hvordan han/hun egentlig har det.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A78F26-FE6B-4EC2-AD85-863683FC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F4452C-9159-4946-81EA-520A008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01786C-CFB1-4287-AB86-32284728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3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8BA554-1AE2-4578-89E4-EBA1D85C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1649"/>
            <a:ext cx="10668000" cy="544831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Vi skal stille åpne 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B120A7-2D62-4AB4-80E9-8DAE1E9E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46480"/>
            <a:ext cx="10668000" cy="5360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Hva skjedde?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Hva gjorde han/hun?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Hvordan gjorde han/hun det?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Hva sa han/hun?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Hvordan kjentes det?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Hvor var dere når det skjedde?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Når skjedde det? 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Hvem var tilstede?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Hvor mange ganger har det skjedd?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FE3C09-906F-4934-B7D3-5074163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65CDB-2176-4A1A-A479-3695298B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589D9D-5091-4AA8-85BC-BB203ADF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9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DA72C-AF23-4502-9BD8-F7666739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1"/>
            <a:ext cx="10668000" cy="61976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Vårt kroppsspråk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B25FD3-56DA-4826-A298-1B401FC0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9361"/>
            <a:ext cx="10668000" cy="5126990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Tenk på forhånd over din reaksjon dersom et barn forteller om krenkelser.</a:t>
            </a:r>
          </a:p>
          <a:p>
            <a:r>
              <a:rPr lang="nb-NO" dirty="0">
                <a:solidFill>
                  <a:srgbClr val="FFC000"/>
                </a:solidFill>
              </a:rPr>
              <a:t>Dersom du gir uttrykk for at du er oppskaket, lei deg, sint eller redd, så kan barnet tenke at vi ikke ønsker å høre mer.</a:t>
            </a:r>
          </a:p>
          <a:p>
            <a:r>
              <a:rPr lang="nb-NO" dirty="0">
                <a:solidFill>
                  <a:srgbClr val="FFC000"/>
                </a:solidFill>
              </a:rPr>
              <a:t>Barnet får forsterket sin opplevelse av skyld og skam. Og barnet blir taust.</a:t>
            </a:r>
          </a:p>
          <a:p>
            <a:r>
              <a:rPr lang="nb-NO" dirty="0">
                <a:solidFill>
                  <a:srgbClr val="FFC000"/>
                </a:solidFill>
              </a:rPr>
              <a:t>Taushet bidrar til at de som begår vold og overgrep får mulighet til å fortsette.</a:t>
            </a:r>
          </a:p>
          <a:p>
            <a:r>
              <a:rPr lang="nb-NO" dirty="0">
                <a:solidFill>
                  <a:srgbClr val="FFC000"/>
                </a:solidFill>
              </a:rPr>
              <a:t>Taushet bidrar til utrygge barn som igjen blir utrygge voksne.</a:t>
            </a:r>
          </a:p>
          <a:p>
            <a:r>
              <a:rPr lang="nb-NO" dirty="0">
                <a:solidFill>
                  <a:srgbClr val="FFC000"/>
                </a:solidFill>
              </a:rPr>
              <a:t>Det er aldri barnets skyld. Aldri!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FFC000"/>
                </a:solidFill>
              </a:rPr>
              <a:t>Derfor skal vi snakke om det!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40BDF-287F-497A-94FA-530B82F6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998892-6943-451B-8ADC-7B6B1C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304A1C-3480-491F-B32C-778BB8E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0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B81A4-0327-41E3-BF11-54ECC580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485138"/>
            <a:ext cx="10668000" cy="615951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Varslingsplikt og avvergelsesplikt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8D545B-39B9-4CC4-A3B3-D22E06B6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98880"/>
            <a:ext cx="10668000" cy="5157471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>
                <a:solidFill>
                  <a:srgbClr val="FFC000"/>
                </a:solidFill>
              </a:rPr>
              <a:t>Prinsippet er enkelt:</a:t>
            </a:r>
          </a:p>
          <a:p>
            <a:r>
              <a:rPr lang="nb-NO" dirty="0">
                <a:solidFill>
                  <a:srgbClr val="FFC000"/>
                </a:solidFill>
              </a:rPr>
              <a:t>Varslingsplikten og avvergingsplikten går foran taushetsplikten, for alle aktuelle </a:t>
            </a:r>
            <a:r>
              <a:rPr lang="nb-NO" dirty="0" err="1">
                <a:solidFill>
                  <a:srgbClr val="FFC000"/>
                </a:solidFill>
              </a:rPr>
              <a:t>yrkesgupper</a:t>
            </a:r>
            <a:r>
              <a:rPr lang="nb-NO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b="1" dirty="0">
                <a:solidFill>
                  <a:srgbClr val="FFC000"/>
                </a:solidFill>
              </a:rPr>
              <a:t>Varslingsplikt: </a:t>
            </a:r>
            <a:r>
              <a:rPr lang="nb-NO" dirty="0">
                <a:solidFill>
                  <a:srgbClr val="FFC000"/>
                </a:solidFill>
              </a:rPr>
              <a:t>Offentlig ansatt (skole, helse, barnehager) plikt til å melde fra.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(Eks: Grunn til å tro at et barn opplever mishandling og omsorgssvikt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 etc.)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b="1" dirty="0">
                <a:solidFill>
                  <a:srgbClr val="FFC000"/>
                </a:solidFill>
              </a:rPr>
              <a:t>Avvergingsplikt: </a:t>
            </a:r>
            <a:r>
              <a:rPr lang="nb-NO" dirty="0">
                <a:solidFill>
                  <a:srgbClr val="FFC000"/>
                </a:solidFill>
              </a:rPr>
              <a:t>Privatpersoner plikter å gripe inn eller varsle politiet.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(Eks: Hvis du ser et barn blir slått og er nokså sikker på at det skjer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 igjen)          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E5BE80-388F-441A-AEE2-4E89767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603E70-8BE3-433C-B062-B08FB36F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8341E-3734-4492-A874-72F5DDA6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A9E94-C431-413B-9416-F964217A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9921"/>
            <a:ext cx="10668000" cy="65024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Tips til foreldre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02C41A-7D2F-410F-A996-A9FE3077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80161"/>
            <a:ext cx="10668000" cy="5076190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FFC000"/>
                </a:solidFill>
              </a:rPr>
              <a:t>Interesser deg for ditt barns nettbruk: hvilke arenaer de er på og hvorfor.</a:t>
            </a:r>
          </a:p>
          <a:p>
            <a:r>
              <a:rPr lang="nb-NO" dirty="0">
                <a:solidFill>
                  <a:srgbClr val="FFC000"/>
                </a:solidFill>
              </a:rPr>
              <a:t>Skap et hjem der det er rom for å gjøre feil og at barnet ditt kan komme til deg ved behov.</a:t>
            </a:r>
          </a:p>
          <a:p>
            <a:r>
              <a:rPr lang="nb-NO" dirty="0">
                <a:solidFill>
                  <a:srgbClr val="FFC000"/>
                </a:solidFill>
              </a:rPr>
              <a:t>Ikke møt barnet ditt med pekefinger og irritasjon. Barna vet som oftest at de ikke burde gjort dette, og bærer på skyld/skam.</a:t>
            </a:r>
          </a:p>
          <a:p>
            <a:r>
              <a:rPr lang="nb-NO" dirty="0">
                <a:solidFill>
                  <a:srgbClr val="FFC000"/>
                </a:solidFill>
              </a:rPr>
              <a:t>Ikke true med å ta fra mobil eller sosiale medier. De kan medføre at de ikke forteller om vanskelige hendelser på nett.</a:t>
            </a:r>
          </a:p>
          <a:p>
            <a:r>
              <a:rPr lang="nb-NO" dirty="0">
                <a:solidFill>
                  <a:srgbClr val="FFC000"/>
                </a:solidFill>
              </a:rPr>
              <a:t>Møt med omsorg først, hendelsen kan evalueres senere.</a:t>
            </a:r>
          </a:p>
          <a:p>
            <a:r>
              <a:rPr lang="nb-NO" dirty="0">
                <a:solidFill>
                  <a:srgbClr val="FFC000"/>
                </a:solidFill>
              </a:rPr>
              <a:t>Ikke slett chattelogg eller andre bevis.</a:t>
            </a:r>
          </a:p>
          <a:p>
            <a:r>
              <a:rPr lang="nb-NO" dirty="0">
                <a:solidFill>
                  <a:srgbClr val="FFC000"/>
                </a:solidFill>
              </a:rPr>
              <a:t>Ikke konfronter den mistenkte – ta kontakt med politiet for videre behandling.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89D987-375F-4F5B-BC3A-45D23FCF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998AB9-BF7C-4D72-951A-424C8C36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762CE2-59B8-4CC2-9443-F5FD17E0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30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9AAF4-8484-4F73-8EEB-5EDD145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1041"/>
            <a:ext cx="10668000" cy="66040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Dagens ungdom – en veltilpasset generasjon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C88E6B-DD27-43D6-A9A4-B7941BD9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61441"/>
            <a:ext cx="10668000" cy="4994910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 Gode relasjoner til jevnaldrende</a:t>
            </a:r>
          </a:p>
          <a:p>
            <a:r>
              <a:rPr lang="nb-NO" dirty="0">
                <a:solidFill>
                  <a:srgbClr val="FFC000"/>
                </a:solidFill>
              </a:rPr>
              <a:t> Tette bånd til foreldrene</a:t>
            </a:r>
          </a:p>
          <a:p>
            <a:r>
              <a:rPr lang="nb-NO" dirty="0">
                <a:solidFill>
                  <a:srgbClr val="FFC000"/>
                </a:solidFill>
              </a:rPr>
              <a:t> Høy skoletrivsel</a:t>
            </a:r>
          </a:p>
          <a:p>
            <a:r>
              <a:rPr lang="nb-NO" dirty="0">
                <a:solidFill>
                  <a:srgbClr val="FFC000"/>
                </a:solidFill>
              </a:rPr>
              <a:t> Stor fremtidsoptimisme</a:t>
            </a:r>
          </a:p>
          <a:p>
            <a:r>
              <a:rPr lang="nb-NO" dirty="0">
                <a:solidFill>
                  <a:srgbClr val="FFC000"/>
                </a:solidFill>
              </a:rPr>
              <a:t> Få har erfaring med rus og alvorlig kriminalitet</a:t>
            </a:r>
          </a:p>
          <a:p>
            <a:r>
              <a:rPr lang="nb-NO" dirty="0">
                <a:solidFill>
                  <a:srgbClr val="FFC000"/>
                </a:solidFill>
              </a:rPr>
              <a:t> Litt stresset</a:t>
            </a:r>
          </a:p>
          <a:p>
            <a:r>
              <a:rPr lang="nb-NO" dirty="0">
                <a:solidFill>
                  <a:srgbClr val="FFC000"/>
                </a:solidFill>
              </a:rPr>
              <a:t> Mye stresset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442DE9-C4BD-4E1D-883F-2D12D852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583CC5-CA4B-415B-BCC8-45700B9A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140C0F-12E0-43EE-9F33-D83DA597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2351BF-44EC-4A18-BB18-40F86D83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41" y="4010055"/>
            <a:ext cx="4779678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DA8032-262B-4A14-82E2-76FE5341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89281"/>
            <a:ext cx="10668000" cy="53848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Generelle råd til barn og unge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8F0E5-25EF-4CD4-95D0-CE889FC3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9840"/>
            <a:ext cx="10668000" cy="5096511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Internett er evigvarende, ikke send bilder som du tenker at ikke alle  kan se.</a:t>
            </a:r>
          </a:p>
          <a:p>
            <a:r>
              <a:rPr lang="nb-NO" dirty="0">
                <a:solidFill>
                  <a:srgbClr val="FFC000"/>
                </a:solidFill>
              </a:rPr>
              <a:t>Holde personlig informasjon privat.</a:t>
            </a:r>
          </a:p>
          <a:p>
            <a:r>
              <a:rPr lang="nb-NO" dirty="0">
                <a:solidFill>
                  <a:srgbClr val="FFC000"/>
                </a:solidFill>
              </a:rPr>
              <a:t>Aldri gi navn, alder, fødselsdato, adresse, telefonnummer eller </a:t>
            </a:r>
            <a:r>
              <a:rPr lang="nb-NO" dirty="0" err="1">
                <a:solidFill>
                  <a:srgbClr val="FFC000"/>
                </a:solidFill>
              </a:rPr>
              <a:t>nanvet</a:t>
            </a:r>
            <a:r>
              <a:rPr lang="nb-NO" dirty="0">
                <a:solidFill>
                  <a:srgbClr val="FFC000"/>
                </a:solidFill>
              </a:rPr>
              <a:t> på skolen til personer du kun kjenner via nett.</a:t>
            </a:r>
          </a:p>
          <a:p>
            <a:r>
              <a:rPr lang="nb-NO" dirty="0">
                <a:solidFill>
                  <a:srgbClr val="FFC000"/>
                </a:solidFill>
              </a:rPr>
              <a:t>Vær på vakt når en du snakker med på nett ber om at kontakten er hemmelig.</a:t>
            </a:r>
          </a:p>
          <a:p>
            <a:r>
              <a:rPr lang="nb-NO" dirty="0">
                <a:solidFill>
                  <a:srgbClr val="FFC000"/>
                </a:solidFill>
              </a:rPr>
              <a:t>Aldri kommuniser via webkamera med noen som sier de har et ødelagt webkamera.</a:t>
            </a:r>
          </a:p>
          <a:p>
            <a:r>
              <a:rPr lang="nb-NO" dirty="0">
                <a:solidFill>
                  <a:srgbClr val="FFC000"/>
                </a:solidFill>
              </a:rPr>
              <a:t>Det er aldri din feil, fortell en voksen – dette kan også hjelpe andre barn som utsettes.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A9B7DA-FC5F-482E-AAEC-0EF7B5E4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0A0BB1-E8C3-4BFB-94EC-0C92A9A7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0A81F4-7CCA-4927-9874-F97933E7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3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874324"/>
            <a:ext cx="10668000" cy="77280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Nettpatruljen Oslo gikk LIVE 3. september 2018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 flipV="1">
            <a:off x="762000" y="6697085"/>
            <a:ext cx="8617784" cy="6095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122" name="Picture 2" descr="N:\201_Oslo\201 Prosjekter\Prosjektstab\02 Prosjektstøtte\01 Pågående støtte\Nettpatrulje\bilder\IMG_278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12" y="1539410"/>
            <a:ext cx="7285821" cy="48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2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842904"/>
            <a:ext cx="10668000" cy="888059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Kanaler: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62001" y="1730963"/>
            <a:ext cx="470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N:\201_Oslo\201 Prosjekter\Nettpatruljen\Bildebank\Div ikoner\Koder\Facebookkode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9" y="1949702"/>
            <a:ext cx="3060199" cy="30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201_Oslo\201 Prosjekter\Nettpatruljen\Bildebank\Div ikoner\Koder\Instasnapkod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82" y="1949702"/>
            <a:ext cx="3052103" cy="30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201_Oslo\201 Prosjekter\Nettpatruljen\Bildebank\Div ikoner\Koder\snapkode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49" y="1949702"/>
            <a:ext cx="3052361" cy="30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E6DCFB9-4E06-4A62-A346-00A8F60C1713}"/>
              </a:ext>
            </a:extLst>
          </p:cNvPr>
          <p:cNvSpPr txBox="1"/>
          <p:nvPr/>
        </p:nvSpPr>
        <p:spPr>
          <a:xfrm>
            <a:off x="629799" y="5425440"/>
            <a:ext cx="104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C000"/>
                </a:solidFill>
              </a:rPr>
              <a:t>Politiets Nettpatrulje Oslo                 </a:t>
            </a:r>
            <a:r>
              <a:rPr lang="nb-NO" dirty="0" err="1">
                <a:solidFill>
                  <a:srgbClr val="FFC000"/>
                </a:solidFill>
              </a:rPr>
              <a:t>nettpatruljenoslo</a:t>
            </a:r>
            <a:r>
              <a:rPr lang="nb-NO" dirty="0">
                <a:solidFill>
                  <a:srgbClr val="FFC000"/>
                </a:solidFill>
              </a:rPr>
              <a:t>                        </a:t>
            </a:r>
            <a:r>
              <a:rPr lang="nb-NO" dirty="0" err="1">
                <a:solidFill>
                  <a:srgbClr val="FFC000"/>
                </a:solidFill>
              </a:rPr>
              <a:t>nettpatoslo</a:t>
            </a:r>
            <a:endParaRPr lang="nb-N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Åpen chatt fra 09:00-15:00 aller hverdager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3074" name="Picture 2" descr="N:\201_Oslo\201 Prosjekter\Nettpatruljen\Bildebank\Div ikoner\Messeng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5" y="1874642"/>
            <a:ext cx="3617124" cy="36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201593" y="2071171"/>
            <a:ext cx="5640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C000"/>
                </a:solidFill>
              </a:rPr>
              <a:t>Lav terskel for å ta kontakt</a:t>
            </a:r>
          </a:p>
          <a:p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Spør om hva som helst</a:t>
            </a:r>
          </a:p>
          <a:p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Bare snakke</a:t>
            </a:r>
          </a:p>
          <a:p>
            <a:pPr marL="380990" indent="-380990">
              <a:buFontTx/>
              <a:buChar char="-"/>
            </a:pPr>
            <a:r>
              <a:rPr lang="nb-NO" sz="2400" dirty="0">
                <a:solidFill>
                  <a:srgbClr val="FFC000"/>
                </a:solidFill>
              </a:rPr>
              <a:t>Ikke bare politi men også voksenpersoner</a:t>
            </a:r>
          </a:p>
          <a:p>
            <a:pPr marL="380990" indent="-380990">
              <a:buFontTx/>
              <a:buChar char="-"/>
            </a:pPr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Snart tilgjengelige for kveld</a:t>
            </a:r>
          </a:p>
        </p:txBody>
      </p:sp>
    </p:spTree>
    <p:extLst>
      <p:ext uri="{BB962C8B-B14F-4D97-AF65-F5344CB8AC3E}">
        <p14:creationId xmlns:p14="http://schemas.microsoft.com/office/powerpoint/2010/main" val="106488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4D893-5F8E-412E-9AF4-1F611418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7F148E-450A-4036-89DB-E9B83FE2F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6600" b="1" dirty="0">
                <a:solidFill>
                  <a:srgbClr val="FFC000"/>
                </a:solidFill>
              </a:rPr>
              <a:t>Takk for oss!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68A27D-5715-4834-BED1-8BE82AEE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BCE424-6D29-4242-AE04-CFBB7972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1758AA-CEFB-4CA3-9344-51BD0F45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1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6019D7-B75C-4AD7-9516-F01C7D2C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2413"/>
            <a:ext cx="10668000" cy="77280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De unges nærmiljø på 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4FC57C-FD8F-408D-945A-C038C0D8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FFC000"/>
                </a:solidFill>
              </a:rPr>
              <a:t>Mobbing</a:t>
            </a:r>
          </a:p>
          <a:p>
            <a:r>
              <a:rPr lang="nb-NO" dirty="0">
                <a:solidFill>
                  <a:srgbClr val="FFC000"/>
                </a:solidFill>
              </a:rPr>
              <a:t>Sjikane</a:t>
            </a:r>
          </a:p>
          <a:p>
            <a:r>
              <a:rPr lang="nb-NO" dirty="0">
                <a:solidFill>
                  <a:srgbClr val="FFC000"/>
                </a:solidFill>
              </a:rPr>
              <a:t>Trusler</a:t>
            </a:r>
          </a:p>
          <a:p>
            <a:r>
              <a:rPr lang="nb-NO" dirty="0">
                <a:solidFill>
                  <a:srgbClr val="FFC000"/>
                </a:solidFill>
              </a:rPr>
              <a:t>Produsering av pornografi</a:t>
            </a:r>
          </a:p>
          <a:p>
            <a:r>
              <a:rPr lang="nb-NO" dirty="0">
                <a:solidFill>
                  <a:srgbClr val="FFC000"/>
                </a:solidFill>
              </a:rPr>
              <a:t>Hevnporno</a:t>
            </a:r>
          </a:p>
          <a:p>
            <a:r>
              <a:rPr lang="nb-NO" dirty="0">
                <a:solidFill>
                  <a:srgbClr val="FFC000"/>
                </a:solidFill>
              </a:rPr>
              <a:t>ID-tyveri</a:t>
            </a:r>
          </a:p>
          <a:p>
            <a:r>
              <a:rPr lang="nb-NO" dirty="0">
                <a:solidFill>
                  <a:srgbClr val="FFC000"/>
                </a:solidFill>
              </a:rPr>
              <a:t>Hacking</a:t>
            </a:r>
          </a:p>
          <a:p>
            <a:r>
              <a:rPr lang="nb-NO" dirty="0" err="1">
                <a:solidFill>
                  <a:srgbClr val="FFC000"/>
                </a:solidFill>
              </a:rPr>
              <a:t>Stalking</a:t>
            </a:r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Kjøp/salg av rusmidler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87C307-27AF-4E81-88EF-1D96F29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E88FB7-8333-413F-9E9C-18F9337A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E77F25-EE8A-49FC-93D7-CE3E40DD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598054F-A528-48CF-AA94-CC0DA98D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40" y="2911813"/>
            <a:ext cx="386334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387928"/>
            <a:ext cx="10668000" cy="809107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Ungdom og sosiale medier</a:t>
            </a:r>
            <a:br>
              <a:rPr lang="nb-NO" dirty="0">
                <a:solidFill>
                  <a:srgbClr val="FFC000"/>
                </a:solidFill>
              </a:rPr>
            </a:br>
            <a:endParaRPr lang="nb-NO" sz="1333" b="0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341119"/>
            <a:ext cx="10668000" cy="5015231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>
                <a:solidFill>
                  <a:srgbClr val="FFC000"/>
                </a:solidFill>
              </a:rPr>
              <a:t>Vi vet at ni av ti barn i alderen 9 til 18 år bruker sosiale medier i svært stor grad. Snapchat, Instagram og Messenger peker seg ut. </a:t>
            </a:r>
          </a:p>
          <a:p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Til tross for at aldersgrensen er 13 år, ser vi svært ofte at yngre barn også er aktive på sosiale medier.</a:t>
            </a:r>
          </a:p>
          <a:p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Politiet registrerer økende saksmengde i nettrelaterte seksuelle overgrep.</a:t>
            </a:r>
          </a:p>
          <a:p>
            <a:pPr marL="0" indent="0">
              <a:buNone/>
            </a:pPr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Nettrelaterte seksuelle overgrep kan være at barn/ungdom inngår i chat av seksuell karakter, at de instrueres til å posere naken på bilde/video eller til å ta objekter inn i eget kjønnsorgan eller andre kroppsåpninger.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8F8AE-430B-42C7-A420-935E49ABAA75}" type="datetime1">
              <a:rPr lang="en-US">
                <a:solidFill>
                  <a:prstClr val="white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>
                <a:solidFill>
                  <a:prstClr val="white"/>
                </a:solidFill>
              </a:rPr>
              <a:t>Page </a:t>
            </a:r>
            <a:fld id="{F57D2C7E-FF28-3646-BDC8-24A1FA3E5E8D}" type="slidenum">
              <a:rPr lang="en-GB">
                <a:solidFill>
                  <a:prstClr val="white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DD0504-2A79-4D4E-8FF4-6F242247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320"/>
            <a:ext cx="10668000" cy="965199"/>
          </a:xfrm>
        </p:spPr>
        <p:txBody>
          <a:bodyPr/>
          <a:lstStyle/>
          <a:p>
            <a:pPr algn="ctr"/>
            <a:br>
              <a:rPr lang="nb-NO" dirty="0">
                <a:solidFill>
                  <a:srgbClr val="FFC000"/>
                </a:solidFill>
              </a:rPr>
            </a:br>
            <a:r>
              <a:rPr lang="nb-NO" dirty="0">
                <a:solidFill>
                  <a:srgbClr val="FFC000"/>
                </a:solidFill>
              </a:rPr>
              <a:t>Hetsing på 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3E8C96-2013-4584-ADFA-D7894D94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58240"/>
            <a:ext cx="10668000" cy="5198111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rgbClr val="FFC000"/>
                </a:solidFill>
              </a:rPr>
              <a:t>Undersøkelser viser at 28 prosent i alderen 9-18 år har opplevd at noen har vært slemme, mobbet eller hetset dem på nett, spill eller mobil. 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De eldste er mer utsatt enn de yngre, og flere gutter enn jenter rapporterer om negative opplevelser.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38 prosent i alderen 9-18 år sier de har vært utsatt for en eller annen utestenging på nett. Andelen er høyest blant jenter på 16 år, med 14 prosent.</a:t>
            </a:r>
          </a:p>
          <a:p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Tallene indikerer at det er forskjell på kjønn når det gjelder hva slags negative hendelser barn og unge utsettes for på nett. </a:t>
            </a:r>
          </a:p>
          <a:p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Få ber om hjelp, og færre gutter sier ifra.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366AFE-E1D0-4AF7-B208-B2BDC6E5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EF5A18-0E69-43C1-A2AC-A9B7A0A5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13966F-E1A8-4101-98A0-ED548E9B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7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E061E6-AB63-4347-B0CB-AEDFE36B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50241"/>
            <a:ext cx="10668000" cy="67056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Voksne som hetser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B4E180B-2E3A-4D79-B6C5-BDC3373C5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47" y="1148081"/>
            <a:ext cx="8019310" cy="522859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11ECFB-8FC3-48AF-806D-2AE62AAE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80A79B-A958-4245-A53A-55A2BD9B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C8D881-8844-4B24-8D7C-6D87739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8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6B053-99A6-490A-BE0E-8E776C7A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28321"/>
            <a:ext cx="10668000" cy="706016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Barn som hetser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71E3380-978F-41BA-91A2-5756DB2D1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92" t="14288" r="43111" b="9627"/>
          <a:stretch/>
        </p:blipFill>
        <p:spPr>
          <a:xfrm>
            <a:off x="3667760" y="1148081"/>
            <a:ext cx="5536941" cy="5536942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28D83B-F6AE-4F5B-B566-D2CDCD5F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EC2D2E-1579-4B8D-B291-15BD4674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4888CB-6B56-49B7-8798-663ADFCF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12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D0DDC-D6A2-420A-BEC1-CFAB5286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1201"/>
            <a:ext cx="10668000" cy="71120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Applikasjoner som vi ser er populære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9D80E-BC9A-48E9-BA4B-FF091C4C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Vi ser en tendens til mobbing, netthets og hatefulle ytringer på mindre, anonyme tjenester.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dirty="0" err="1">
                <a:solidFill>
                  <a:srgbClr val="FFC000"/>
                </a:solidFill>
              </a:rPr>
              <a:t>TikTok</a:t>
            </a:r>
            <a:r>
              <a:rPr lang="nb-NO" dirty="0">
                <a:solidFill>
                  <a:srgbClr val="FFC000"/>
                </a:solidFill>
              </a:rPr>
              <a:t>(før: </a:t>
            </a:r>
            <a:r>
              <a:rPr lang="nb-NO" dirty="0" err="1">
                <a:solidFill>
                  <a:srgbClr val="FFC000"/>
                </a:solidFill>
              </a:rPr>
              <a:t>music.aly</a:t>
            </a:r>
            <a:r>
              <a:rPr lang="nb-NO" dirty="0">
                <a:solidFill>
                  <a:srgbClr val="FFC000"/>
                </a:solidFill>
              </a:rPr>
              <a:t>), </a:t>
            </a:r>
            <a:r>
              <a:rPr lang="nb-NO" dirty="0" err="1">
                <a:solidFill>
                  <a:srgbClr val="FFC000"/>
                </a:solidFill>
              </a:rPr>
              <a:t>Omegle</a:t>
            </a:r>
            <a:r>
              <a:rPr lang="nb-NO" dirty="0">
                <a:solidFill>
                  <a:srgbClr val="FFC000"/>
                </a:solidFill>
              </a:rPr>
              <a:t>, </a:t>
            </a:r>
            <a:r>
              <a:rPr lang="nb-NO" dirty="0" err="1">
                <a:solidFill>
                  <a:srgbClr val="FFC000"/>
                </a:solidFill>
              </a:rPr>
              <a:t>Tellonym</a:t>
            </a:r>
            <a:r>
              <a:rPr lang="nb-NO" dirty="0">
                <a:solidFill>
                  <a:srgbClr val="FFC000"/>
                </a:solidFill>
              </a:rPr>
              <a:t>, Kiwi, </a:t>
            </a:r>
            <a:r>
              <a:rPr lang="nb-NO" dirty="0" err="1">
                <a:solidFill>
                  <a:srgbClr val="FFC000"/>
                </a:solidFill>
              </a:rPr>
              <a:t>Saraha</a:t>
            </a:r>
            <a:r>
              <a:rPr lang="nb-NO" dirty="0">
                <a:solidFill>
                  <a:srgbClr val="FFC000"/>
                </a:solidFill>
              </a:rPr>
              <a:t>, </a:t>
            </a:r>
            <a:r>
              <a:rPr lang="nb-NO" dirty="0" err="1">
                <a:solidFill>
                  <a:srgbClr val="FFC000"/>
                </a:solidFill>
              </a:rPr>
              <a:t>Jodel</a:t>
            </a:r>
            <a:r>
              <a:rPr lang="nb-NO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 	</a:t>
            </a:r>
          </a:p>
          <a:p>
            <a:r>
              <a:rPr lang="nb-NO" dirty="0">
                <a:solidFill>
                  <a:srgbClr val="FFC000"/>
                </a:solidFill>
              </a:rPr>
              <a:t>Dette er forskjellige tjenester, noen anonyme, som har vist seg å være populære blant de yngste.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4A0480-E03F-414D-87A2-C7CC12A3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2D10B-26D7-4166-AD76-3F020891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3DEA97-B5D4-4210-BEAE-ACCD9007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65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3BBE17-0DF0-4559-9AD1-A18350F8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9150"/>
            <a:ext cx="10668000" cy="638175"/>
          </a:xfrm>
        </p:spPr>
        <p:txBody>
          <a:bodyPr/>
          <a:lstStyle/>
          <a:p>
            <a:pPr algn="ctr"/>
            <a:r>
              <a:rPr lang="nb-NO" dirty="0" err="1">
                <a:solidFill>
                  <a:srgbClr val="FFC000"/>
                </a:solidFill>
              </a:rPr>
              <a:t>Grooming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21348C-14D0-4F50-9512-D950A7F6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57350"/>
            <a:ext cx="10668000" cy="4699001"/>
          </a:xfrm>
        </p:spPr>
        <p:txBody>
          <a:bodyPr/>
          <a:lstStyle/>
          <a:p>
            <a:r>
              <a:rPr lang="nb-NO" dirty="0">
                <a:solidFill>
                  <a:srgbClr val="FFC000"/>
                </a:solidFill>
              </a:rPr>
              <a:t>Hovedvekten av barn og unge vi møter har lært om nettvett enten via skole eller foreldre.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Overgripere på nett er ofte gode på å skape nysgjerrighet og fylle følelsesmessige behov hos barn og unge.</a:t>
            </a:r>
          </a:p>
          <a:p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Overgripere på nett kan utgi seg for å være en annen enn de er.</a:t>
            </a:r>
          </a:p>
          <a:p>
            <a:pPr marL="0" indent="0">
              <a:buNone/>
            </a:pPr>
            <a:endParaRPr lang="nb-NO" dirty="0">
              <a:solidFill>
                <a:srgbClr val="FFC000"/>
              </a:solidFill>
            </a:endParaRPr>
          </a:p>
          <a:p>
            <a:r>
              <a:rPr lang="nb-NO" dirty="0">
                <a:solidFill>
                  <a:srgbClr val="FFC000"/>
                </a:solidFill>
              </a:rPr>
              <a:t>De  kan gi en opplevelse av nærhet slik at grenser brytes til tross for ervervet kunnskap om nettvett.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663132-7CDB-4C18-9041-D20CFDA6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F8AE-430B-42C7-A420-935E49ABAA75}" type="datetime1">
              <a:rPr lang="en-US" smtClean="0"/>
              <a:t>11/14/2018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9B9608-87A9-4E70-9A55-E48CB15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959470-04FF-45BA-B3F4-6127BB6F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Page </a:t>
            </a:r>
            <a:fld id="{F57D2C7E-FF28-3646-BDC8-24A1FA3E5E8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59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l_Oslo politidistrikt_engelsk">
  <a:themeElements>
    <a:clrScheme name="Custom 1">
      <a:dk1>
        <a:sysClr val="windowText" lastClr="000000"/>
      </a:dk1>
      <a:lt1>
        <a:sysClr val="window" lastClr="FFFFFF"/>
      </a:lt1>
      <a:dk2>
        <a:srgbClr val="3676BB"/>
      </a:dk2>
      <a:lt2>
        <a:srgbClr val="E7E6E6"/>
      </a:lt2>
      <a:accent1>
        <a:srgbClr val="3676BB"/>
      </a:accent1>
      <a:accent2>
        <a:srgbClr val="FFE400"/>
      </a:accent2>
      <a:accent3>
        <a:srgbClr val="727171"/>
      </a:accent3>
      <a:accent4>
        <a:srgbClr val="009DE0"/>
      </a:accent4>
      <a:accent5>
        <a:srgbClr val="C9DBF2"/>
      </a:accent5>
      <a:accent6>
        <a:srgbClr val="204770"/>
      </a:accent6>
      <a:hlink>
        <a:srgbClr val="0563C1"/>
      </a:hlink>
      <a:folHlink>
        <a:srgbClr val="954F72"/>
      </a:folHlink>
    </a:clrScheme>
    <a:fontScheme name="Custom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_Oslo Politidistrikt_engelsk.potx" id="{7A56E9A0-B761-49BA-BE0D-67370468B5D8}" vid="{186CD223-E1F6-43A4-BC77-F2D0C43173F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1336</Words>
  <Application>Microsoft Office PowerPoint</Application>
  <PresentationFormat>Widescreen</PresentationFormat>
  <Paragraphs>198</Paragraphs>
  <Slides>24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4" baseType="lpstr">
      <vt:lpstr>Arial</vt:lpstr>
      <vt:lpstr>ArialUnicodeMS</vt:lpstr>
      <vt:lpstr>Calibri</vt:lpstr>
      <vt:lpstr>Calibri Light</vt:lpstr>
      <vt:lpstr>Cambria</vt:lpstr>
      <vt:lpstr>LucidaGrande</vt:lpstr>
      <vt:lpstr>Verdana</vt:lpstr>
      <vt:lpstr>Wingdings</vt:lpstr>
      <vt:lpstr>Office-tema</vt:lpstr>
      <vt:lpstr>Mal_Oslo politidistrikt_engelsk</vt:lpstr>
      <vt:lpstr>Internett - en del av barn og  unges nærmiljø </vt:lpstr>
      <vt:lpstr>Dagens ungdom – en veltilpasset generasjon</vt:lpstr>
      <vt:lpstr>De unges nærmiljø på nett</vt:lpstr>
      <vt:lpstr>Ungdom og sosiale medier </vt:lpstr>
      <vt:lpstr> Hetsing på nett</vt:lpstr>
      <vt:lpstr>Voksne som hetser</vt:lpstr>
      <vt:lpstr>Barn som hetser</vt:lpstr>
      <vt:lpstr>Applikasjoner som vi ser er populære</vt:lpstr>
      <vt:lpstr>Grooming</vt:lpstr>
      <vt:lpstr>Kyniske utpressere får unge til å sende bilder</vt:lpstr>
      <vt:lpstr>PowerPoint-presentasjon</vt:lpstr>
      <vt:lpstr>PowerPoint-presentasjon</vt:lpstr>
      <vt:lpstr>Deling av nakenbilder</vt:lpstr>
      <vt:lpstr>Få forteller voksne</vt:lpstr>
      <vt:lpstr>Legg «vi voksne vet best» til side</vt:lpstr>
      <vt:lpstr>Vi skal stille åpne spørsmål</vt:lpstr>
      <vt:lpstr>Vårt kroppsspråk</vt:lpstr>
      <vt:lpstr>Varslingsplikt og avvergelsesplikt</vt:lpstr>
      <vt:lpstr>Tips til foreldre</vt:lpstr>
      <vt:lpstr>Generelle råd til barn og unge</vt:lpstr>
      <vt:lpstr>Nettpatruljen Oslo gikk LIVE 3. september 2018</vt:lpstr>
      <vt:lpstr>Kanaler:</vt:lpstr>
      <vt:lpstr>Åpen chatt fra 09:00-15:00 aller hverdager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Politiets Nettpatrulje - Oslo</dc:title>
  <dc:creator>Anne Katrin Storsveen</dc:creator>
  <cp:lastModifiedBy>Anne Katrin Storsveen</cp:lastModifiedBy>
  <cp:revision>65</cp:revision>
  <dcterms:created xsi:type="dcterms:W3CDTF">2018-10-28T14:34:37Z</dcterms:created>
  <dcterms:modified xsi:type="dcterms:W3CDTF">2018-11-14T09:12:30Z</dcterms:modified>
</cp:coreProperties>
</file>